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slideLayouts/slideLayout24.xml" ContentType="application/vnd.openxmlformats-officedocument.presentationml.slideLayout+xml"/>
  <Override PartName="/ppt/tags/tag85.xml" ContentType="application/vnd.openxmlformats-officedocument.presentationml.tags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notesSlides/notesSlide30.xml" ContentType="application/vnd.openxmlformats-officedocument.presentationml.notesSlide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ags/tag112.xml" ContentType="application/vnd.openxmlformats-officedocument.presentationml.tags+xml"/>
  <Override PartName="/ppt/tags/tag123.xml" ContentType="application/vnd.openxmlformats-officedocument.presentationml.tags+xml"/>
  <Default Extension="png" ContentType="image/png"/>
  <Override PartName="/ppt/slides/slide55.xml" ContentType="application/vnd.openxmlformats-officedocument.presentationml.slide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tags/tag68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57.xml" ContentType="application/vnd.openxmlformats-officedocument.presentationml.tags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slideLayouts/slideLayout21.xml" ContentType="application/vnd.openxmlformats-officedocument.presentationml.slideLayout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slides/slide49.xml" ContentType="application/vnd.openxmlformats-officedocument.presentationml.slide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Layouts/slideLayout19.xml" ContentType="application/vnd.openxmlformats-officedocument.presentationml.slideLayout+xml"/>
  <Override PartName="/ppt/tags/tag113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slideLayouts/slideLayout26.xml" ContentType="application/vnd.openxmlformats-officedocument.presentationml.slideLayout+xml"/>
  <Override PartName="/ppt/tags/tag69.xml" ContentType="application/vnd.openxmlformats-officedocument.presentationml.tags+xml"/>
  <Override PartName="/ppt/tags/tag87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Layouts/slideLayout22.xml" ContentType="application/vnd.openxmlformats-officedocument.presentationml.slideLayout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slideLayouts/slideLayout23.xml" ContentType="application/vnd.openxmlformats-officedocument.presentationml.slideLayout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notesSlides/notesSlide22.xml" ContentType="application/vnd.openxmlformats-officedocument.presentationml.notesSlide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notesSlides/notesSlide11.xml" ContentType="application/vnd.openxmlformats-officedocument.presentationml.notesSlide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slides/slide29.xml" ContentType="application/vnd.openxmlformats-officedocument.presentationml.slide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Layouts/slideLayout28.xml" ContentType="application/vnd.openxmlformats-officedocument.presentationml.slideLayout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gs/tag45.xml" ContentType="application/vnd.openxmlformats-officedocument.presentationml.tags+xml"/>
  <Override PartName="/ppt/slideLayouts/slideLayout20.xml" ContentType="application/vnd.openxmlformats-officedocument.presentationml.slideLayout+xml"/>
  <Override PartName="/ppt/tags/tag92.xml" ContentType="application/vnd.openxmlformats-officedocument.presentationml.tags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slides/slide48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slideLayouts/slideLayout25.xml" ContentType="application/vnd.openxmlformats-officedocument.presentationml.slideLayout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slides/slide40.xml" ContentType="application/vnd.openxmlformats-officedocument.presentationml.slide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tags/tag5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>
  <p:sldMasterIdLst>
    <p:sldMasterId id="2147483648" r:id="rId1"/>
    <p:sldMasterId id="2147483656" r:id="rId2"/>
    <p:sldMasterId id="2147483668" r:id="rId3"/>
  </p:sldMasterIdLst>
  <p:notesMasterIdLst>
    <p:notesMasterId r:id="rId75"/>
  </p:notesMasterIdLst>
  <p:sldIdLst>
    <p:sldId id="1656" r:id="rId4"/>
    <p:sldId id="2164" r:id="rId5"/>
    <p:sldId id="2156" r:id="rId6"/>
    <p:sldId id="2157" r:id="rId7"/>
    <p:sldId id="2158" r:id="rId8"/>
    <p:sldId id="2169" r:id="rId9"/>
    <p:sldId id="2162" r:id="rId10"/>
    <p:sldId id="1995" r:id="rId11"/>
    <p:sldId id="1659" r:id="rId12"/>
    <p:sldId id="2178" r:id="rId13"/>
    <p:sldId id="2170" r:id="rId14"/>
    <p:sldId id="2165" r:id="rId15"/>
    <p:sldId id="2167" r:id="rId16"/>
    <p:sldId id="1975" r:id="rId17"/>
    <p:sldId id="2119" r:id="rId18"/>
    <p:sldId id="1816" r:id="rId19"/>
    <p:sldId id="1817" r:id="rId20"/>
    <p:sldId id="1819" r:id="rId21"/>
    <p:sldId id="1820" r:id="rId22"/>
    <p:sldId id="1821" r:id="rId23"/>
    <p:sldId id="1822" r:id="rId24"/>
    <p:sldId id="1823" r:id="rId25"/>
    <p:sldId id="1824" r:id="rId26"/>
    <p:sldId id="1825" r:id="rId27"/>
    <p:sldId id="1826" r:id="rId28"/>
    <p:sldId id="1827" r:id="rId29"/>
    <p:sldId id="1831" r:id="rId30"/>
    <p:sldId id="2121" r:id="rId31"/>
    <p:sldId id="1835" r:id="rId32"/>
    <p:sldId id="2174" r:id="rId33"/>
    <p:sldId id="1837" r:id="rId34"/>
    <p:sldId id="2172" r:id="rId35"/>
    <p:sldId id="2175" r:id="rId36"/>
    <p:sldId id="1839" r:id="rId37"/>
    <p:sldId id="2120" r:id="rId38"/>
    <p:sldId id="1841" r:id="rId39"/>
    <p:sldId id="2086" r:id="rId40"/>
    <p:sldId id="2177" r:id="rId41"/>
    <p:sldId id="2087" r:id="rId42"/>
    <p:sldId id="2088" r:id="rId43"/>
    <p:sldId id="2089" r:id="rId44"/>
    <p:sldId id="2090" r:id="rId45"/>
    <p:sldId id="2091" r:id="rId46"/>
    <p:sldId id="2092" r:id="rId47"/>
    <p:sldId id="2093" r:id="rId48"/>
    <p:sldId id="1978" r:id="rId49"/>
    <p:sldId id="2072" r:id="rId50"/>
    <p:sldId id="2073" r:id="rId51"/>
    <p:sldId id="2075" r:id="rId52"/>
    <p:sldId id="2117" r:id="rId53"/>
    <p:sldId id="2118" r:id="rId54"/>
    <p:sldId id="2080" r:id="rId55"/>
    <p:sldId id="1980" r:id="rId56"/>
    <p:sldId id="1855" r:id="rId57"/>
    <p:sldId id="1983" r:id="rId58"/>
    <p:sldId id="1984" r:id="rId59"/>
    <p:sldId id="1859" r:id="rId60"/>
    <p:sldId id="2130" r:id="rId61"/>
    <p:sldId id="2134" r:id="rId62"/>
    <p:sldId id="2136" r:id="rId63"/>
    <p:sldId id="1862" r:id="rId64"/>
    <p:sldId id="1991" r:id="rId65"/>
    <p:sldId id="1878" r:id="rId66"/>
    <p:sldId id="2035" r:id="rId67"/>
    <p:sldId id="2036" r:id="rId68"/>
    <p:sldId id="2050" r:id="rId69"/>
    <p:sldId id="2060" r:id="rId70"/>
    <p:sldId id="2062" r:id="rId71"/>
    <p:sldId id="2063" r:id="rId72"/>
    <p:sldId id="2061" r:id="rId73"/>
    <p:sldId id="2064" r:id="rId74"/>
  </p:sldIdLst>
  <p:sldSz cx="12192000" cy="6858000"/>
  <p:notesSz cx="6858000" cy="9144000"/>
  <p:custDataLst>
    <p:tags r:id="rId76"/>
  </p:custDataLst>
  <p:kinsoku lang="ja-JP" invalStChars="、。，．・：；？！゛゜ヽヾゝゞ々’”）〕］｝〉》」』】°‰′″℃％!%),.:;]}｡｣､･ﾞﾟ" invalEndChars="‘“（〔［｛〈《「『【￥＄$([\{｢"/>
  <p:defaultTextStyle>
    <a:defPPr>
      <a:defRPr lang="zh-CN"/>
    </a:defPPr>
    <a:lvl1pPr marL="0" lvl="0" indent="0" algn="l" defTabSz="914400" rtl="0" eaLnBrk="0" fontAlgn="base" latinLnBrk="0" hangingPunct="0">
      <a:lnSpc>
        <a:spcPct val="90000"/>
      </a:lnSpc>
      <a:spcBef>
        <a:spcPct val="2000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chemeClr val="bg1"/>
        </a:solidFill>
        <a:latin typeface="Calibri" panose="020F0502020204030204" pitchFamily="34" charset="0"/>
        <a:ea typeface="楷体_GB2312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90000"/>
      </a:lnSpc>
      <a:spcBef>
        <a:spcPct val="2000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chemeClr val="bg1"/>
        </a:solidFill>
        <a:latin typeface="Calibri" panose="020F0502020204030204" pitchFamily="34" charset="0"/>
        <a:ea typeface="楷体_GB2312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90000"/>
      </a:lnSpc>
      <a:spcBef>
        <a:spcPct val="2000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chemeClr val="bg1"/>
        </a:solidFill>
        <a:latin typeface="Calibri" panose="020F0502020204030204" pitchFamily="34" charset="0"/>
        <a:ea typeface="楷体_GB2312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90000"/>
      </a:lnSpc>
      <a:spcBef>
        <a:spcPct val="2000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chemeClr val="bg1"/>
        </a:solidFill>
        <a:latin typeface="Calibri" panose="020F0502020204030204" pitchFamily="34" charset="0"/>
        <a:ea typeface="楷体_GB2312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90000"/>
      </a:lnSpc>
      <a:spcBef>
        <a:spcPct val="2000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chemeClr val="bg1"/>
        </a:solidFill>
        <a:latin typeface="Calibri" panose="020F0502020204030204" pitchFamily="34" charset="0"/>
        <a:ea typeface="楷体_GB2312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90000"/>
      </a:lnSpc>
      <a:spcBef>
        <a:spcPct val="2000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chemeClr val="bg1"/>
        </a:solidFill>
        <a:latin typeface="Calibri" panose="020F0502020204030204" pitchFamily="34" charset="0"/>
        <a:ea typeface="楷体_GB2312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90000"/>
      </a:lnSpc>
      <a:spcBef>
        <a:spcPct val="2000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chemeClr val="bg1"/>
        </a:solidFill>
        <a:latin typeface="Calibri" panose="020F0502020204030204" pitchFamily="34" charset="0"/>
        <a:ea typeface="楷体_GB2312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90000"/>
      </a:lnSpc>
      <a:spcBef>
        <a:spcPct val="2000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chemeClr val="bg1"/>
        </a:solidFill>
        <a:latin typeface="Calibri" panose="020F0502020204030204" pitchFamily="34" charset="0"/>
        <a:ea typeface="楷体_GB2312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90000"/>
      </a:lnSpc>
      <a:spcBef>
        <a:spcPct val="2000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chemeClr val="bg1"/>
        </a:solidFill>
        <a:latin typeface="Calibri" panose="020F0502020204030204" pitchFamily="34" charset="0"/>
        <a:ea typeface="楷体_GB2312" pitchFamily="49" charset="-122"/>
        <a:cs typeface="+mn-cs"/>
      </a:defRPr>
    </a:lvl9pPr>
  </p:defaultTextStyle>
  <p:extLst>
    <p:ext uri="{505F2C04-C923-438B-8C0F-E0CD2BADF298}">
      <wppc:fontMiss xmlns:wppc="http://www.wps.cn/officeDocument/PresentationCustomData" xmlns="" type="true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00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00"/>
    <a:srgbClr val="FF9900"/>
    <a:srgbClr val="FF6600"/>
    <a:srgbClr val="1350C9"/>
    <a:srgbClr val="FFFF00"/>
    <a:srgbClr val="D7F8F9"/>
    <a:srgbClr val="B7B42A"/>
    <a:srgbClr val="3399FF"/>
    <a:srgbClr val="DBCC0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635"/>
    <p:restoredTop sz="88627" autoAdjust="0"/>
  </p:normalViewPr>
  <p:slideViewPr>
    <p:cSldViewPr showGuides="1">
      <p:cViewPr>
        <p:scale>
          <a:sx n="59" d="100"/>
          <a:sy n="59" d="100"/>
        </p:scale>
        <p:origin x="-684" y="-8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tags" Target="tags/tag1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viewProps" Target="viewProp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commentAuthors" Target="commentAuthor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lnSpc>
                <a:spcPct val="100000"/>
              </a:lnSpc>
              <a:spcBef>
                <a:spcPct val="0"/>
              </a:spcBef>
              <a:defRPr sz="1200" b="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defRPr sz="1200" b="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4B02CE7-FEF8-4D16-A0BA-CC00ACC1630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2021/11/30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1076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lnSpc>
                <a:spcPct val="100000"/>
              </a:lnSpc>
              <a:spcBef>
                <a:spcPct val="0"/>
              </a:spcBef>
              <a:defRPr sz="1200" b="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9A0DB2DC-4C9A-4742-B13C-FB6460FD3503}" type="slidenum">
              <a:rPr lang="zh-CN" altLang="en-US" sz="1200" b="0" dirty="0">
                <a:solidFill>
                  <a:schemeClr val="tx1"/>
                </a:solidFill>
                <a:ea typeface="宋体" panose="02010600030101010101" pitchFamily="2" charset="-122"/>
              </a:rPr>
              <a:pPr lvl="0" algn="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t>‹#›</a:t>
            </a:fld>
            <a:endParaRPr lang="zh-CN" altLang="en-US" sz="1200" b="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7410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kumimoji="1"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幻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000" b="1">
                <a:solidFill>
                  <a:schemeClr val="bg1"/>
                </a:solidFill>
                <a:latin typeface="Calibri" panose="020F0502020204030204" pitchFamily="34" charset="0"/>
                <a:ea typeface="楷体_GB2312" charset="0"/>
              </a:defRPr>
            </a:lvl1pPr>
            <a:lvl2pPr marL="742950" indent="-285750">
              <a:defRPr sz="4000" b="1">
                <a:solidFill>
                  <a:schemeClr val="bg1"/>
                </a:solidFill>
                <a:latin typeface="Calibri" panose="020F0502020204030204" pitchFamily="34" charset="0"/>
                <a:ea typeface="楷体_GB2312" charset="0"/>
              </a:defRPr>
            </a:lvl2pPr>
            <a:lvl3pPr marL="1143000" indent="-228600">
              <a:defRPr sz="4000" b="1">
                <a:solidFill>
                  <a:schemeClr val="bg1"/>
                </a:solidFill>
                <a:latin typeface="Calibri" panose="020F0502020204030204" pitchFamily="34" charset="0"/>
                <a:ea typeface="楷体_GB2312" charset="0"/>
              </a:defRPr>
            </a:lvl3pPr>
            <a:lvl4pPr marL="1600200" indent="-228600">
              <a:defRPr sz="4000" b="1">
                <a:solidFill>
                  <a:schemeClr val="bg1"/>
                </a:solidFill>
                <a:latin typeface="Calibri" panose="020F0502020204030204" pitchFamily="34" charset="0"/>
                <a:ea typeface="楷体_GB2312" charset="0"/>
              </a:defRPr>
            </a:lvl4pPr>
            <a:lvl5pPr marL="2057400" indent="-228600">
              <a:defRPr sz="4000" b="1">
                <a:solidFill>
                  <a:schemeClr val="bg1"/>
                </a:solidFill>
                <a:latin typeface="Calibri" panose="020F0502020204030204" pitchFamily="34" charset="0"/>
                <a:ea typeface="楷体_GB231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Calibri" panose="020F0502020204030204" pitchFamily="34" charset="0"/>
                <a:ea typeface="楷体_GB231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Calibri" panose="020F0502020204030204" pitchFamily="34" charset="0"/>
                <a:ea typeface="楷体_GB231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Calibri" panose="020F0502020204030204" pitchFamily="34" charset="0"/>
                <a:ea typeface="楷体_GB231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Calibri" panose="020F0502020204030204" pitchFamily="34" charset="0"/>
                <a:ea typeface="楷体_GB2312" charset="0"/>
              </a:defRPr>
            </a:lvl9pPr>
          </a:lstStyle>
          <a:p>
            <a:fld id="{595D466F-0122-3040-99CD-0614ACC4D4D7}" type="slidenum">
              <a:rPr lang="zh-CN" altLang="en-US" sz="1200" b="0">
                <a:solidFill>
                  <a:schemeClr val="tx1"/>
                </a:solidFill>
                <a:ea typeface="宋体" panose="02010600030101010101" pitchFamily="2" charset="-122"/>
              </a:rPr>
              <a:pPr/>
              <a:t>1</a:t>
            </a:fld>
            <a:endParaRPr lang="en-US" altLang="zh-CN" sz="1200" b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4813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zh-CN" altLang="zh-CN" dirty="0" smtClean="0">
                <a:solidFill>
                  <a:srgbClr val="31313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在植物体内的含量超过P，高产作物中还超过N，主要以离子状态存在，是生物体内很多酶(60多种)的活化剂，是构成细胞渗透势的重要成分,调节气孔的开闭，促进光合磷酸化，促进同化物的运输。</a:t>
            </a:r>
            <a:r>
              <a:rPr lang="zh-CN" altLang="en-US" dirty="0" smtClean="0">
                <a:latin typeface="Arial" panose="020B0604020202020204" pitchFamily="34" charset="0"/>
                <a:ea typeface="宋体" panose="02010600030101010101" pitchFamily="2" charset="-122"/>
              </a:rPr>
              <a:t>开始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黄</a:t>
            </a:r>
            <a:r>
              <a:rPr lang="zh-CN" altLang="en-US" dirty="0" smtClean="0">
                <a:latin typeface="Arial" panose="020B0604020202020204" pitchFamily="34" charset="0"/>
                <a:ea typeface="宋体" panose="02010600030101010101" pitchFamily="2" charset="-122"/>
              </a:rPr>
              <a:t>化</a:t>
            </a:r>
            <a:r>
              <a:rPr lang="en-US" altLang="zh-CN" dirty="0" smtClean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dirty="0" smtClean="0">
                <a:latin typeface="Arial" panose="020B0604020202020204" pitchFamily="34" charset="0"/>
                <a:ea typeface="宋体" panose="02010600030101010101" pitchFamily="2" charset="-122"/>
              </a:rPr>
              <a:t>严重时 叶片边缘枯焦。</a:t>
            </a:r>
            <a:endParaRPr lang="en-US" altLang="zh-CN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z="1200" dirty="0" smtClean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钾过剩：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引起镁、锌、钙或铁的缺乏</a:t>
            </a:r>
            <a:endParaRPr lang="zh-CN" altLang="en-US" sz="12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5017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挂果越多，缺镁越严重，老叶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从基部的中脉开始，先向外呈倒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V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形失绿，老叶提前脱落</a:t>
            </a:r>
            <a:r>
              <a:rPr lang="zh-CN" altLang="en-US" dirty="0" smtClean="0">
                <a:latin typeface="Arial" panose="020B0604020202020204" pitchFamily="34" charset="0"/>
                <a:ea typeface="宋体" panose="02010600030101010101" pitchFamily="2" charset="-122"/>
              </a:rPr>
              <a:t>。严重时，全部黄化。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5222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1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1200" dirty="0" smtClean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缺镁：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鸡肋状黄化</a:t>
            </a:r>
          </a:p>
          <a:p>
            <a:pPr eaLnBrk="1" hangingPunct="1">
              <a:lnSpc>
                <a:spcPct val="11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1200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  形成网状脉  到“</a:t>
            </a:r>
            <a:r>
              <a:rPr lang="en-US" altLang="zh-CN" sz="1200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V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字”型</a:t>
            </a: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5939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新叶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叶片小而尖、从状，质脆而</a:t>
            </a:r>
            <a:r>
              <a:rPr lang="zh-CN" altLang="en-US" dirty="0" smtClean="0">
                <a:latin typeface="Arial" panose="020B0604020202020204" pitchFamily="34" charset="0"/>
                <a:ea typeface="宋体" panose="02010600030101010101" pitchFamily="2" charset="-122"/>
              </a:rPr>
              <a:t>硬，节间缩短，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色褪至淡黄绿色，但主脉仍保持绿色，果小</a:t>
            </a:r>
            <a:r>
              <a:rPr lang="zh-CN" altLang="en-US" dirty="0" smtClean="0">
                <a:latin typeface="Arial" panose="020B0604020202020204" pitchFamily="34" charset="0"/>
                <a:ea typeface="宋体" panose="02010600030101010101" pitchFamily="2" charset="-122"/>
              </a:rPr>
              <a:t>、皮厚、味淡、 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小叶、僵</a:t>
            </a:r>
            <a:r>
              <a:rPr lang="zh-CN" altLang="en-US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果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>
                <a:latin typeface="Arial" panose="020B0604020202020204" pitchFamily="34" charset="0"/>
                <a:ea typeface="宋体" panose="02010600030101010101" pitchFamily="2" charset="-122"/>
              </a:rPr>
              <a:t>叶脉仍保持绿色，叶肉褪色呈淡黄色，呈清晰的网纹状，严重时叶片缩小，叶色褪至黄白色，并出现褐色斑块，末端嫩梢易枯死，果小、味淡、低产。</a:t>
            </a:r>
          </a:p>
          <a:p>
            <a:endParaRPr kumimoji="1"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>
                <a:latin typeface="Arial" panose="020B0604020202020204" pitchFamily="34" charset="0"/>
                <a:ea typeface="宋体" panose="02010600030101010101" pitchFamily="2" charset="-122"/>
              </a:rPr>
              <a:t>叶脉仍保持绿色，叶肉褪色呈淡黄色，呈清晰的网纹状，严重时叶片缩小，叶色褪至黄白色，并出现褐色斑块，末端嫩梢易枯死，果小、味淡、低产。</a:t>
            </a:r>
          </a:p>
          <a:p>
            <a:endParaRPr kumimoji="1"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6758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zh-CN" altLang="zh-CN" dirty="0" smtClean="0">
                <a:solidFill>
                  <a:srgbClr val="31313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硼的生理作用：硼是影响生殖器官发育，影响作物体内细胞的伸长和分裂,对开花结实有重要作用。 </a:t>
            </a:r>
          </a:p>
          <a:p>
            <a:pPr eaLnBrk="1" hangingPunct="1"/>
            <a:r>
              <a:rPr lang="zh-CN" altLang="zh-CN" dirty="0" smtClean="0">
                <a:solidFill>
                  <a:srgbClr val="31313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植物缺硼症状: 顶端停止生长并逐渐死亡，根系不发达，叶色变绿，叶片肥厚，皱缩，植株矮化，茎及叶柄易开裂，脆而粗，花发育不全，花而不实，蕾花易脱落。</a:t>
            </a:r>
            <a:endParaRPr lang="en-US" altLang="zh-CN" dirty="0" smtClean="0">
              <a:solidFill>
                <a:srgbClr val="31313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zh-CN" altLang="en-US" sz="1200" dirty="0" smtClean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硼过剩：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中下部叶尖或叶缘褪绿，而后出现黄褐色  斑块</a:t>
            </a:r>
            <a:r>
              <a:rPr lang="en-US" altLang="zh-CN" sz="1200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甚至焦枯</a:t>
            </a:r>
            <a:endParaRPr lang="en-US" altLang="zh-CN" b="1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新叶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叶脉多爆裂，果实小、色淡、味差。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zh-CN" dirty="0" smtClean="0">
                <a:solidFill>
                  <a:srgbClr val="31313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硼的生理作用：硼是影响生殖器官发育，影响作物体内细胞的伸长和分裂,对开花结实有重要作用。 </a:t>
            </a:r>
          </a:p>
          <a:p>
            <a:pPr eaLnBrk="1" hangingPunct="1"/>
            <a:r>
              <a:rPr lang="zh-CN" altLang="zh-CN" dirty="0" smtClean="0">
                <a:solidFill>
                  <a:srgbClr val="31313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植物缺硼症状: 顶端停止生长并逐渐死亡，根系不发达，叶色变绿，叶片肥厚，皱缩，植株矮化，茎及叶柄易开裂，脆而粗，花发育不全，花而不实，蕾花易脱落。</a:t>
            </a:r>
            <a:endParaRPr lang="en-US" altLang="zh-CN" dirty="0" smtClean="0">
              <a:solidFill>
                <a:srgbClr val="31313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zh-CN" altLang="en-US" sz="1200" dirty="0" smtClean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硼过剩：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中下部叶尖或叶缘褪绿，而后出现黄褐色  斑块</a:t>
            </a:r>
            <a:r>
              <a:rPr lang="en-US" altLang="zh-CN" sz="1200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甚至焦枯</a:t>
            </a:r>
            <a:endParaRPr lang="en-US" altLang="zh-CN" b="1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新叶</a:t>
            </a:r>
            <a:r>
              <a:rPr lang="zh-CN" altLang="en-US" dirty="0" smtClean="0">
                <a:latin typeface="Arial" panose="020B0604020202020204" pitchFamily="34" charset="0"/>
                <a:ea typeface="宋体" panose="02010600030101010101" pitchFamily="2" charset="-122"/>
              </a:rPr>
              <a:t>叶脉多爆裂，果实小、色淡、味差。</a:t>
            </a:r>
          </a:p>
          <a:p>
            <a:endParaRPr kumimoji="1"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>
                <a:latin typeface="Arial" panose="020B0604020202020204" pitchFamily="34" charset="0"/>
                <a:ea typeface="宋体" panose="02010600030101010101" pitchFamily="2" charset="-122"/>
              </a:rPr>
              <a:t>缺钙</a:t>
            </a:r>
            <a:r>
              <a:rPr lang="zh-CN" altLang="en-US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新叶</a:t>
            </a:r>
            <a:r>
              <a:rPr lang="zh-CN" altLang="en-US" dirty="0" smtClean="0">
                <a:latin typeface="Arial" panose="020B0604020202020204" pitchFamily="34" charset="0"/>
                <a:ea typeface="宋体" panose="02010600030101010101" pitchFamily="2" charset="-122"/>
              </a:rPr>
              <a:t>容易出现裂果，但是天气和管理也是非常重要的，当然，缺钙也是贮藏期油斑病和浮皮的主要发生前提。</a:t>
            </a:r>
            <a:r>
              <a:rPr lang="zh-CN" altLang="en-US" dirty="0" smtClean="0">
                <a:solidFill>
                  <a:srgbClr val="31313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钙是细胞壁胞间层果胶钙的成分；与细胞分裂有关；稳定生物膜的功能；可与有机酸结合为不溶性的钙盐而解除有机酸积累 过多时对植物的危害；少数酶的活化剂；</a:t>
            </a:r>
          </a:p>
          <a:p>
            <a:r>
              <a:rPr lang="zh-CN" altLang="en-US" dirty="0" smtClean="0">
                <a:latin typeface="Arial" panose="020B0604020202020204" pitchFamily="34" charset="0"/>
                <a:ea typeface="宋体" panose="02010600030101010101" pitchFamily="2" charset="-122"/>
              </a:rPr>
              <a:t>春梢和夏梢嫩叶叶尖黄化，慢慢扩大到上不叶缘，病叶比正常叶片窄而小，提早脱落，病树开花多，易脱落，着果率低，果小而畸形，根系生长细弱，新根数量减少。</a:t>
            </a:r>
          </a:p>
          <a:p>
            <a:endParaRPr kumimoji="1"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7168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缺素部位、运动情况（老叶移动快、新叶移动较慢）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3174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、根系差。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、不保肥保水。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、抗性差。叶片和果实表现差。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PH5.5-6.5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7885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7988" y="752475"/>
            <a:ext cx="5854700" cy="3294063"/>
          </a:xfrm>
        </p:spPr>
      </p:sp>
      <p:sp>
        <p:nvSpPr>
          <p:cNvPr id="207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6575" y="4386263"/>
            <a:ext cx="5780088" cy="395287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现象普遍，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7988" y="752475"/>
            <a:ext cx="5854700" cy="3294063"/>
          </a:xfrm>
        </p:spPr>
      </p:sp>
      <p:sp>
        <p:nvSpPr>
          <p:cNvPr id="210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6575" y="4386263"/>
            <a:ext cx="5780088" cy="395287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化学肥料离不了，有机肥料与是宝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07988" y="752475"/>
            <a:ext cx="5854700" cy="3294063"/>
          </a:xfrm>
        </p:spPr>
      </p:sp>
      <p:sp>
        <p:nvSpPr>
          <p:cNvPr id="214019" name="备注占位符 2"/>
          <p:cNvSpPr>
            <a:spLocks noGrp="1"/>
          </p:cNvSpPr>
          <p:nvPr>
            <p:ph type="body" idx="1"/>
          </p:nvPr>
        </p:nvSpPr>
        <p:spPr>
          <a:xfrm>
            <a:off x="536575" y="4386263"/>
            <a:ext cx="5780088" cy="395287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4020" name="灯片编号占位符 3"/>
          <p:cNvSpPr txBox="1">
            <a:spLocks noGrp="1" noChangeArrowheads="1"/>
          </p:cNvSpPr>
          <p:nvPr/>
        </p:nvSpPr>
        <p:spPr bwMode="auto">
          <a:xfrm>
            <a:off x="3883025" y="8685213"/>
            <a:ext cx="2974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1F9DA41-1B6E-3649-92B2-94F306F635F4}" type="slidenum">
              <a:rPr lang="zh-CN" altLang="en-US"/>
              <a:pPr algn="r" eaLnBrk="1" hangingPunct="1">
                <a:spcBef>
                  <a:spcPct val="0"/>
                </a:spcBef>
              </a:pPr>
              <a:t>42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</p:spPr>
      </p:sp>
      <p:sp>
        <p:nvSpPr>
          <p:cNvPr id="13209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12813" y="4341813"/>
            <a:ext cx="5029200" cy="4114800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最好施四次肥，也有施三次肥的，就是把第一次和第二次合并为一次施肥，膨果壮果肥也有利于来年的花芽分化，因为刚好是第二年花芽分化的生理分化期；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10240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施肥目的：补充营养，促进根系生长。以沟施为主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0722" name="文本占位符 2"/>
          <p:cNvSpPr>
            <a:spLocks noGrp="1"/>
          </p:cNvSpPr>
          <p:nvPr>
            <p:ph type="body" idx="3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脐橙春梢萌发开始生长。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2770" name="文本占位符 2"/>
          <p:cNvSpPr>
            <a:spLocks noGrp="1"/>
          </p:cNvSpPr>
          <p:nvPr>
            <p:ph type="body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/>
            <a:r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使用国光营养套餐，花芽整齐饱满。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10957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补充开花消耗的营养，减少生理落果。南方雨水较多。可以根据天气预报，在下雨前进行撒施，避免土壤含水量过多。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11161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撒施主要是为了防治伤根。可适当浅施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3379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土壤板结，挖不进去。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11469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冬季根系活动较弱，沟施主要是为了使肥料合理的吸收，并且补充采果消耗的营养，同时也可以改良土壤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3789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劣质肥料、湿度过大容易造成土壤酸化，会造成树势衰弱、青苔爆发等不利影响。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 smtClean="0"/>
              <a:t>地势低洼，排水系统不好，积水严重。</a:t>
            </a:r>
            <a:endParaRPr kumimoji="1"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 smtClean="0"/>
              <a:t>根系长时间泡在水中，进行无氧呼吸，根系出现腐烂现象。</a:t>
            </a:r>
            <a:endParaRPr kumimoji="1"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4198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 dirty="0" smtClean="0">
                <a:latin typeface="Arial" panose="020B0604020202020204" pitchFamily="34" charset="0"/>
                <a:ea typeface="宋体" panose="02010600030101010101" pitchFamily="2" charset="-122"/>
              </a:rPr>
              <a:t>根系具有向肥性向水性，常年撒施肥料，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4403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为了能区别缺素和病虫害的差异，我们来看一下常见的缺素具体症状是什么。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4608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老叶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叶尖和边缘失绿黄化</a:t>
            </a:r>
            <a:r>
              <a:rPr lang="zh-CN" altLang="en-US" dirty="0" smtClean="0">
                <a:latin typeface="Arial" panose="020B0604020202020204" pitchFamily="34" charset="0"/>
                <a:ea typeface="宋体" panose="02010600030101010101" pitchFamily="2" charset="-122"/>
              </a:rPr>
              <a:t>，果小，皮薄，易裂果，严重时焦枯。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钾过剩，</a:t>
            </a:r>
            <a:r>
              <a:rPr lang="zh-CN" altLang="en-US" dirty="0">
                <a:solidFill>
                  <a:schemeClr val="bg1"/>
                </a:solidFill>
                <a:latin typeface="楷体_GB2312" charset="0"/>
                <a:ea typeface="宋体" panose="02010600030101010101" pitchFamily="2" charset="-122"/>
                <a:sym typeface="宋体" panose="02010600030101010101" pitchFamily="2" charset="-122"/>
              </a:rPr>
              <a:t>引起镁、锌、 钙或铁的缺乏</a:t>
            </a:r>
            <a:endParaRPr lang="zh-CN" altLang="en-US" dirty="0">
              <a:latin typeface="Arial" panose="020B0604020202020204" pitchFamily="34" charset="0"/>
              <a:ea typeface="楷体" panose="02010609060101010101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40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58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6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78.xml"/><Relationship Id="rId4" Type="http://schemas.openxmlformats.org/officeDocument/2006/relationships/tags" Target="../tags/tag77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83.xml"/><Relationship Id="rId4" Type="http://schemas.openxmlformats.org/officeDocument/2006/relationships/tags" Target="../tags/tag8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97.xml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9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0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4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15.xml"/><Relationship Id="rId4" Type="http://schemas.openxmlformats.org/officeDocument/2006/relationships/tags" Target="../tags/tag114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19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2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70320"/>
            <a:ext cx="2743200" cy="365125"/>
          </a:xfrm>
        </p:spPr>
        <p:txBody>
          <a:bodyPr/>
          <a:lstStyle/>
          <a:p>
            <a:pPr>
              <a:defRPr/>
            </a:pPr>
            <a:fld id="{9A8FA42B-E265-4CA6-8413-51086B6B959C}" type="datetimeFigureOut">
              <a:rPr lang="zh-CN" altLang="en-US" smtClean="0"/>
              <a:pPr>
                <a:defRPr/>
              </a:pPr>
              <a:t>2021/11/30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9235" y="6370320"/>
            <a:ext cx="4114800" cy="365125"/>
          </a:xfr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70320"/>
            <a:ext cx="2743200" cy="365125"/>
          </a:xfrm>
        </p:spPr>
        <p:txBody>
          <a:bodyPr/>
          <a:lstStyle/>
          <a:p>
            <a:pPr lvl="0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9A0DB2DC-4C9A-4742-B13C-FB6460FD3503}" type="slidenum">
              <a:rPr lang="zh-CN" altLang="en-US" smtClean="0">
                <a:latin typeface="Calibri" panose="020F0502020204030204" pitchFamily="34" charset="0"/>
              </a:rPr>
              <a:pPr lvl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2021/11/30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2021/11/30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2021/11/30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 rot="1080000">
            <a:off x="1884045" y="2933065"/>
            <a:ext cx="889508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60000"/>
              </a:lnSpc>
            </a:pPr>
            <a:r>
              <a:rPr lang="zh-CN" altLang="zh-CN">
                <a:solidFill>
                  <a:schemeClr val="tx1"/>
                </a:solidFill>
              </a:rPr>
              <a:t>内部培训资料，国光产品应用研究成果，不作推广依据，否则后果自负。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2021/11/30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2021/11/30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1790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70320"/>
            <a:ext cx="2743200" cy="365125"/>
          </a:xfrm>
        </p:spPr>
        <p:txBody>
          <a:bodyPr/>
          <a:lstStyle/>
          <a:p>
            <a:pPr>
              <a:defRPr/>
            </a:pPr>
            <a:fld id="{9A8FA42B-E265-4CA6-8413-51086B6B959C}" type="datetimeFigureOut">
              <a:rPr lang="zh-CN" altLang="en-US" smtClean="0"/>
              <a:pPr>
                <a:defRPr/>
              </a:pPr>
              <a:t>2021/11/30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9235" y="6370320"/>
            <a:ext cx="4114800" cy="365125"/>
          </a:xfr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70320"/>
            <a:ext cx="2743200" cy="365125"/>
          </a:xfrm>
        </p:spPr>
        <p:txBody>
          <a:bodyPr/>
          <a:lstStyle/>
          <a:p>
            <a:pPr lvl="0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9A0DB2DC-4C9A-4742-B13C-FB6460FD3503}" type="slidenum">
              <a:rPr lang="zh-CN" altLang="en-US" smtClean="0">
                <a:latin typeface="Calibri" panose="020F0502020204030204" pitchFamily="34" charset="0"/>
              </a:rPr>
              <a:pPr lvl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70320"/>
            <a:ext cx="2743200" cy="365125"/>
          </a:xfrm>
        </p:spPr>
        <p:txBody>
          <a:bodyPr/>
          <a:lstStyle/>
          <a:p>
            <a:pPr>
              <a:defRPr/>
            </a:pPr>
            <a:fld id="{9A8FA42B-E265-4CA6-8413-51086B6B959C}" type="datetimeFigureOut">
              <a:rPr lang="zh-CN" altLang="en-US" smtClean="0"/>
              <a:pPr>
                <a:defRPr/>
              </a:pPr>
              <a:t>2021/11/30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9235" y="6370320"/>
            <a:ext cx="4114800" cy="365125"/>
          </a:xfr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70320"/>
            <a:ext cx="2743200" cy="365125"/>
          </a:xfrm>
        </p:spPr>
        <p:txBody>
          <a:bodyPr/>
          <a:lstStyle/>
          <a:p>
            <a:pPr lvl="0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9A0DB2DC-4C9A-4742-B13C-FB6460FD3503}" type="slidenum">
              <a:rPr lang="zh-CN" altLang="en-US" smtClean="0">
                <a:latin typeface="Calibri" panose="020F0502020204030204" pitchFamily="34" charset="0"/>
              </a:rPr>
              <a:pPr lvl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70320"/>
            <a:ext cx="2743200" cy="365125"/>
          </a:xfrm>
        </p:spPr>
        <p:txBody>
          <a:bodyPr/>
          <a:lstStyle/>
          <a:p>
            <a:pPr>
              <a:defRPr/>
            </a:pPr>
            <a:fld id="{9A8FA42B-E265-4CA6-8413-51086B6B959C}" type="datetimeFigureOut">
              <a:rPr lang="zh-CN" altLang="en-US" smtClean="0"/>
              <a:pPr>
                <a:defRPr/>
              </a:pPr>
              <a:t>2021/11/30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9235" y="6370320"/>
            <a:ext cx="4114800" cy="365125"/>
          </a:xfr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70320"/>
            <a:ext cx="2743200" cy="365125"/>
          </a:xfrm>
        </p:spPr>
        <p:txBody>
          <a:bodyPr/>
          <a:lstStyle/>
          <a:p>
            <a:pPr lvl="0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9A0DB2DC-4C9A-4742-B13C-FB6460FD3503}" type="slidenum">
              <a:rPr lang="zh-CN" altLang="en-US" smtClean="0">
                <a:latin typeface="Calibri" panose="020F0502020204030204" pitchFamily="34" charset="0"/>
              </a:rPr>
              <a:pPr lvl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2021/11/30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2021/11/30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2021/11/30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9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ags" Target="../tags/tag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tags" Target="../tags/tag63.xml"/><Relationship Id="rId18" Type="http://schemas.openxmlformats.org/officeDocument/2006/relationships/tags" Target="../tags/tag68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7" Type="http://schemas.openxmlformats.org/officeDocument/2006/relationships/tags" Target="../tags/tag67.xml"/><Relationship Id="rId2" Type="http://schemas.openxmlformats.org/officeDocument/2006/relationships/slideLayout" Target="../slideLayouts/slideLayout20.xml"/><Relationship Id="rId16" Type="http://schemas.openxmlformats.org/officeDocument/2006/relationships/tags" Target="../tags/tag66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tags" Target="../tags/tag65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tags" Target="../tags/tag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920750" y="2522220"/>
            <a:ext cx="10516235" cy="30156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内部培训资料，国光产品应用研究成果，不作推广依据，否则后果自负。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170000"/>
        </a:lnSpc>
        <a:spcBef>
          <a:spcPts val="1000"/>
        </a:spcBef>
        <a:buFont typeface="Arial" panose="020B0604020202020204" pitchFamily="34" charset="0"/>
        <a:buNone/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2021/11/30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2021/11/30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ctrTitle" idx="4294967295"/>
          </p:nvPr>
        </p:nvSpPr>
        <p:spPr>
          <a:xfrm>
            <a:off x="0" y="1772920"/>
            <a:ext cx="12192000" cy="1728470"/>
          </a:xfrm>
        </p:spPr>
        <p:txBody>
          <a:bodyPr/>
          <a:lstStyle/>
          <a:p>
            <a:pPr algn="ctr" eaLnBrk="1" hangingPunct="1"/>
            <a:r>
              <a:rPr lang="zh-CN" altLang="en-US" sz="4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如何做好</a:t>
            </a:r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柑橘肥水管理</a:t>
            </a:r>
            <a:endParaRPr lang="zh-CN" altLang="en-US" sz="4800" dirty="0">
              <a:solidFill>
                <a:schemeClr val="bg1"/>
              </a:solidFill>
              <a:ea typeface="楷体_GB2312" charset="0"/>
            </a:endParaRPr>
          </a:p>
        </p:txBody>
      </p:sp>
      <p:sp>
        <p:nvSpPr>
          <p:cNvPr id="16386" name="矩形 1"/>
          <p:cNvSpPr>
            <a:spLocks noChangeArrowheads="1"/>
          </p:cNvSpPr>
          <p:nvPr/>
        </p:nvSpPr>
        <p:spPr bwMode="auto">
          <a:xfrm>
            <a:off x="3215680" y="4365104"/>
            <a:ext cx="5381625" cy="1458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zh-CN" altLang="en-US" sz="24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国光作物调控技术</a:t>
            </a:r>
            <a:r>
              <a:rPr lang="zh-CN" altLang="en-US" sz="24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研究院</a:t>
            </a:r>
            <a:endParaRPr lang="en-US" altLang="zh-CN" sz="2400" b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spcBef>
                <a:spcPct val="50000"/>
              </a:spcBef>
              <a:buFontTx/>
              <a:buNone/>
            </a:pPr>
            <a:r>
              <a:rPr lang="zh-CN" altLang="en-US" sz="24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王杰    </a:t>
            </a:r>
            <a:r>
              <a:rPr lang="en-US" altLang="zh-CN" sz="24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18181361325</a:t>
            </a:r>
            <a:endParaRPr lang="en-US" altLang="zh-CN" sz="2400" b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spcBef>
                <a:spcPct val="50000"/>
              </a:spcBef>
              <a:buFontTx/>
              <a:buNone/>
            </a:pPr>
            <a:endParaRPr lang="en-US" altLang="zh-CN" sz="2400" b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Picture 4" descr="C:\Users\lenovo\Desktop\IMG_40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376" y="3356992"/>
            <a:ext cx="2350051" cy="2796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19536" y="840971"/>
            <a:ext cx="8028384" cy="60212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>
          <a:xfrm>
            <a:off x="1991544" y="883067"/>
            <a:ext cx="7920880" cy="59478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722702" y="2366905"/>
            <a:ext cx="6965369" cy="5340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为什么会这样？</a:t>
            </a: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005194" y="3861048"/>
            <a:ext cx="6400383" cy="5340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主要</a:t>
            </a:r>
            <a:r>
              <a:rPr lang="zh-CN" altLang="en-US" sz="3200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原因</a:t>
            </a:r>
            <a:r>
              <a:rPr lang="zh-CN" altLang="en-US" sz="3200" b="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：柑橘营养管理不科学</a:t>
            </a:r>
            <a:endParaRPr lang="en-US" altLang="zh-CN" sz="3200" b="0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0800000" flipV="1">
            <a:off x="808005" y="2060848"/>
            <a:ext cx="10585176" cy="200723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800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800" b="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营养管理</a:t>
            </a:r>
            <a:r>
              <a:rPr lang="zh-CN" altLang="en-US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柑橘管理中的一</a:t>
            </a:r>
            <a:r>
              <a:rPr lang="zh-CN" altLang="en-US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项基础工作，树势的强弱直接决定了</a:t>
            </a:r>
            <a:r>
              <a:rPr lang="zh-CN" altLang="en-US" sz="2800" b="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产量</a:t>
            </a:r>
            <a:r>
              <a:rPr lang="zh-CN" altLang="en-US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</a:t>
            </a:r>
            <a:r>
              <a:rPr lang="zh-CN" altLang="en-US" sz="2800" b="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果实品质</a:t>
            </a:r>
            <a:r>
              <a:rPr lang="zh-CN" altLang="en-US" sz="2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zh-CN" altLang="en-US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经验的果农都清楚</a:t>
            </a:r>
            <a:r>
              <a:rPr lang="zh-CN" altLang="en-US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，营养管理</a:t>
            </a:r>
            <a:r>
              <a:rPr lang="en-US" altLang="zh-CN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是基础，直接关系到自己收益，所以做好科学的营养管理很有必要。</a:t>
            </a:r>
            <a:endParaRPr lang="zh-CN" altLang="en-US" sz="2800" b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53814" y="4869160"/>
            <a:ext cx="6893560" cy="455295"/>
          </a:xfrm>
          <a:prstGeom prst="rect">
            <a:avLst/>
          </a:prstGeom>
          <a:solidFill>
            <a:srgbClr val="ED6D33"/>
          </a:solidFill>
          <a:ln>
            <a:solidFill>
              <a:srgbClr val="ED6D33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营养管理的好坏直接决定了</a:t>
            </a:r>
            <a:r>
              <a:rPr lang="zh-CN" altLang="en-US" sz="2800" b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产量与果实品质  </a:t>
            </a:r>
            <a:endParaRPr lang="zh-CN" altLang="en-US" sz="2800" b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副标题 2"/>
          <p:cNvSpPr>
            <a:spLocks noGrp="1"/>
          </p:cNvSpPr>
          <p:nvPr>
            <p:ph idx="4294967295"/>
          </p:nvPr>
        </p:nvSpPr>
        <p:spPr>
          <a:xfrm>
            <a:off x="0" y="1124585"/>
            <a:ext cx="2497455" cy="7010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zh-CN" sz="3600" kern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主要内容：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3071664" y="3915509"/>
            <a:ext cx="6400800" cy="495334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32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三、</a:t>
            </a:r>
            <a:r>
              <a:rPr lang="zh-CN" altLang="en-US" sz="32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如何做好柑橘营养管理技术</a:t>
            </a:r>
            <a:r>
              <a:rPr lang="zh-CN" altLang="en-US" sz="32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zh-CN" altLang="en-US" sz="3200" b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副标题 2"/>
          <p:cNvSpPr>
            <a:spLocks noGrp="1"/>
          </p:cNvSpPr>
          <p:nvPr/>
        </p:nvSpPr>
        <p:spPr>
          <a:xfrm>
            <a:off x="3071664" y="4581128"/>
            <a:ext cx="6400800" cy="72898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32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四、</a:t>
            </a:r>
            <a:r>
              <a:rPr lang="zh-CN" altLang="en-US" sz="32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如何做好柑橘水分管理技术</a:t>
            </a:r>
            <a:r>
              <a:rPr lang="zh-CN" altLang="en-US" sz="32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zh-CN" altLang="en-US" sz="3200" b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副标题 2"/>
          <p:cNvSpPr>
            <a:spLocks noGrp="1"/>
          </p:cNvSpPr>
          <p:nvPr/>
        </p:nvSpPr>
        <p:spPr>
          <a:xfrm>
            <a:off x="3071664" y="3072124"/>
            <a:ext cx="6400800" cy="6731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32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二、</a:t>
            </a:r>
            <a:r>
              <a:rPr lang="zh-CN" altLang="en-US" sz="32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柑橘施肥常见</a:t>
            </a:r>
            <a:r>
              <a:rPr lang="zh-CN" altLang="en-US" sz="32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误区分析</a:t>
            </a:r>
            <a:endParaRPr lang="zh-CN" altLang="en-US" sz="3200" b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副标题 2"/>
          <p:cNvSpPr>
            <a:spLocks noGrp="1"/>
          </p:cNvSpPr>
          <p:nvPr/>
        </p:nvSpPr>
        <p:spPr>
          <a:xfrm>
            <a:off x="3071664" y="2313882"/>
            <a:ext cx="6400800" cy="6731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32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一、柑橘营养管理上常见的问题</a:t>
            </a:r>
            <a:endParaRPr lang="zh-CN" altLang="en-US" sz="3200" b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 noChangeArrowheads="1"/>
          </p:cNvSpPr>
          <p:nvPr/>
        </p:nvSpPr>
        <p:spPr bwMode="auto">
          <a:xfrm>
            <a:off x="2855640" y="2924944"/>
            <a:ext cx="66167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 fontAlgn="auto">
              <a:spcAft>
                <a:spcPts val="0"/>
              </a:spcAft>
              <a:buFontTx/>
            </a:pPr>
            <a:r>
              <a:rPr lang="zh-CN" altLang="en-US" sz="3600" b="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一、柑橘营养管理上常见的问题</a:t>
            </a:r>
            <a:endParaRPr lang="zh-CN" altLang="en-US" sz="3600" b="0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副标题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3046730" y="1700530"/>
            <a:ext cx="9145270" cy="3878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algn="l" defTabSz="685800">
              <a:lnSpc>
                <a:spcPct val="150000"/>
              </a:lnSpc>
              <a:spcBef>
                <a:spcPct val="0"/>
              </a:spcBef>
            </a:pPr>
            <a:r>
              <a: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、土壤板结、酸化、透气性差；</a:t>
            </a:r>
          </a:p>
          <a:p>
            <a:pPr algn="l" defTabSz="685800">
              <a:lnSpc>
                <a:spcPct val="150000"/>
              </a:lnSpc>
              <a:spcBef>
                <a:spcPct val="0"/>
              </a:spcBef>
            </a:pPr>
            <a:r>
              <a: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800" kern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果园排水不良，土壤湿度大；</a:t>
            </a:r>
            <a:endParaRPr lang="en-US" altLang="zh-CN" sz="2800" kern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defTabSz="685800">
              <a:lnSpc>
                <a:spcPct val="150000"/>
              </a:lnSpc>
              <a:spcBef>
                <a:spcPct val="0"/>
              </a:spcBef>
            </a:pPr>
            <a:r>
              <a: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、根系生长不良（腐烂、上浮）、树势差；</a:t>
            </a:r>
            <a:endParaRPr lang="en-US" altLang="zh-CN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defTabSz="685800">
              <a:lnSpc>
                <a:spcPct val="150000"/>
              </a:lnSpc>
              <a:spcBef>
                <a:spcPct val="0"/>
              </a:spcBef>
            </a:pPr>
            <a:r>
              <a:rPr lang="en-US" altLang="zh-CN" sz="2800" kern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800" kern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、营养失衡、果实小、品质差。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defTabSz="685800">
              <a:lnSpc>
                <a:spcPct val="150000"/>
              </a:lnSpc>
              <a:spcBef>
                <a:spcPct val="0"/>
              </a:spcBef>
            </a:pPr>
            <a:r>
              <a: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、叶片缺素黄化、裂果落果、果实品质差；</a:t>
            </a:r>
            <a:endParaRPr lang="en-US" altLang="zh-CN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defTabSz="685800">
              <a:lnSpc>
                <a:spcPct val="150000"/>
              </a:lnSpc>
              <a:spcBef>
                <a:spcPct val="0"/>
              </a:spcBef>
            </a:pPr>
            <a:endParaRPr lang="en-US" altLang="zh-CN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4" descr="IMG_20170222_1255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3552" y="901289"/>
            <a:ext cx="7946520" cy="5956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0" name="Rectangle 5"/>
          <p:cNvSpPr>
            <a:spLocks noChangeArrowheads="1"/>
          </p:cNvSpPr>
          <p:nvPr/>
        </p:nvSpPr>
        <p:spPr bwMode="auto">
          <a:xfrm>
            <a:off x="2063552" y="6377869"/>
            <a:ext cx="3392686" cy="478155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土壤</a:t>
            </a:r>
            <a:r>
              <a:rPr lang="zh-CN" altLang="en-US" sz="2800" b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板结、渗透性差</a:t>
            </a:r>
            <a:endParaRPr lang="zh-CN" altLang="en-US" sz="2400" b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 descr="IMG201808081225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3552" y="852205"/>
            <a:ext cx="8005054" cy="6005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6" name="文本框 2"/>
          <p:cNvSpPr txBox="1">
            <a:spLocks noChangeArrowheads="1"/>
          </p:cNvSpPr>
          <p:nvPr/>
        </p:nvSpPr>
        <p:spPr bwMode="auto">
          <a:xfrm>
            <a:off x="2063552" y="6364766"/>
            <a:ext cx="1631950" cy="478155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土壤酸化</a:t>
            </a:r>
          </a:p>
        </p:txBody>
      </p:sp>
      <p:sp>
        <p:nvSpPr>
          <p:cNvPr id="2" name="椭圆 1"/>
          <p:cNvSpPr/>
          <p:nvPr/>
        </p:nvSpPr>
        <p:spPr>
          <a:xfrm>
            <a:off x="5597526" y="4437113"/>
            <a:ext cx="2442691" cy="1328688"/>
          </a:xfrm>
          <a:prstGeom prst="ellipse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 descr="IMG201805210953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5560" y="862532"/>
            <a:ext cx="7992889" cy="5995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文本占位符 191489"/>
          <p:cNvSpPr>
            <a:spLocks noGrp="1"/>
          </p:cNvSpPr>
          <p:nvPr/>
        </p:nvSpPr>
        <p:spPr>
          <a:xfrm>
            <a:off x="2279577" y="3068961"/>
            <a:ext cx="7597775" cy="614809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600" b="0" dirty="0" smtClean="0">
                <a:solidFill>
                  <a:srgbClr val="FFFF00"/>
                </a:solidFill>
                <a:ea typeface="微软雅黑" panose="020B0503020204020204" charset="-122"/>
              </a:rPr>
              <a:t>柑橘营养管理重</a:t>
            </a:r>
            <a:r>
              <a:rPr lang="zh-CN" altLang="en-US" sz="3600" b="0" dirty="0">
                <a:solidFill>
                  <a:srgbClr val="FFFF00"/>
                </a:solidFill>
                <a:ea typeface="微软雅黑" panose="020B0503020204020204" charset="-122"/>
              </a:rPr>
              <a:t>不重要？</a:t>
            </a:r>
            <a:endParaRPr lang="zh-CN" altLang="zh-CN" sz="3600" b="0" dirty="0">
              <a:solidFill>
                <a:srgbClr val="FFFF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4" descr="根系生长不良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3385" y="872506"/>
            <a:ext cx="3862569" cy="5985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8" name="Picture 5" descr="沤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19535" y="872505"/>
            <a:ext cx="4176465" cy="5985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Rectangle 6"/>
          <p:cNvSpPr>
            <a:spLocks noChangeArrowheads="1"/>
          </p:cNvSpPr>
          <p:nvPr/>
        </p:nvSpPr>
        <p:spPr bwMode="auto">
          <a:xfrm>
            <a:off x="6359214" y="6391719"/>
            <a:ext cx="1673225" cy="464820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>
                <a:solidFill>
                  <a:schemeClr val="bg1"/>
                </a:solidFill>
                <a:ea typeface="黑体" panose="02010609060101010101" charset="-122"/>
              </a:rPr>
              <a:t>根系腐烂</a:t>
            </a:r>
            <a:endParaRPr lang="zh-CN" altLang="en-US" sz="2100">
              <a:solidFill>
                <a:schemeClr val="bg1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QQ图片2017061009534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3242" y="853871"/>
            <a:ext cx="7973198" cy="5981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2" name="Rectangle 6"/>
          <p:cNvSpPr>
            <a:spLocks noChangeArrowheads="1"/>
          </p:cNvSpPr>
          <p:nvPr/>
        </p:nvSpPr>
        <p:spPr bwMode="auto">
          <a:xfrm>
            <a:off x="8464177" y="6391719"/>
            <a:ext cx="1592263" cy="464820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>
                <a:solidFill>
                  <a:schemeClr val="bg1"/>
                </a:solidFill>
                <a:ea typeface="黑体" panose="02010609060101010101" charset="-122"/>
              </a:rPr>
              <a:t>根系上浮</a:t>
            </a:r>
            <a:endParaRPr lang="zh-CN" altLang="en-US" sz="2100">
              <a:solidFill>
                <a:schemeClr val="bg1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文本框 1"/>
          <p:cNvSpPr txBox="1">
            <a:spLocks noChangeArrowheads="1"/>
          </p:cNvSpPr>
          <p:nvPr/>
        </p:nvSpPr>
        <p:spPr bwMode="auto">
          <a:xfrm>
            <a:off x="3249614" y="3106739"/>
            <a:ext cx="5692775" cy="589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叶片缺素黄化、果实品质差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3" descr="IMG_20170917_1552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1544" y="814000"/>
            <a:ext cx="8064895" cy="604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8" name="Rectangle 3"/>
          <p:cNvSpPr>
            <a:spLocks noChangeArrowheads="1"/>
          </p:cNvSpPr>
          <p:nvPr/>
        </p:nvSpPr>
        <p:spPr bwMode="auto">
          <a:xfrm>
            <a:off x="2168122" y="6381329"/>
            <a:ext cx="1038618" cy="478155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缺钾</a:t>
            </a:r>
            <a:endParaRPr lang="zh-CN" altLang="en-US" sz="2400" b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1" descr="DSCN29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68749" y="884637"/>
            <a:ext cx="7959699" cy="597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6" name="Rectangle 3"/>
          <p:cNvSpPr>
            <a:spLocks noChangeArrowheads="1"/>
          </p:cNvSpPr>
          <p:nvPr/>
        </p:nvSpPr>
        <p:spPr bwMode="auto">
          <a:xfrm>
            <a:off x="2146278" y="6391719"/>
            <a:ext cx="958850" cy="464820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 dirty="0">
                <a:solidFill>
                  <a:schemeClr val="bg1"/>
                </a:solidFill>
                <a:ea typeface="黑体" panose="02010609060101010101" charset="-122"/>
              </a:rPr>
              <a:t>缺钾</a:t>
            </a:r>
            <a:endParaRPr lang="zh-CN" altLang="en-US" sz="2100" dirty="0">
              <a:solidFill>
                <a:schemeClr val="bg1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图片 3" descr="图片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0722" y="844191"/>
            <a:ext cx="7977726" cy="5977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4" name="文本框 4"/>
          <p:cNvSpPr txBox="1">
            <a:spLocks noChangeArrowheads="1"/>
          </p:cNvSpPr>
          <p:nvPr/>
        </p:nvSpPr>
        <p:spPr bwMode="auto">
          <a:xfrm>
            <a:off x="2136775" y="6341358"/>
            <a:ext cx="911225" cy="478155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缺镁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图片 1" descr="柚缺镁-IMG_208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6775" y="860706"/>
            <a:ext cx="7919665" cy="5940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4"/>
          <p:cNvSpPr txBox="1">
            <a:spLocks noChangeArrowheads="1"/>
          </p:cNvSpPr>
          <p:nvPr/>
        </p:nvSpPr>
        <p:spPr bwMode="auto">
          <a:xfrm>
            <a:off x="2136775" y="6341358"/>
            <a:ext cx="911225" cy="478155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缺镁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11" descr="缺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6775" y="833684"/>
            <a:ext cx="7991673" cy="5994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0" name="Rectangle 3"/>
          <p:cNvSpPr>
            <a:spLocks noChangeArrowheads="1"/>
          </p:cNvSpPr>
          <p:nvPr/>
        </p:nvSpPr>
        <p:spPr bwMode="auto">
          <a:xfrm>
            <a:off x="2136775" y="6391719"/>
            <a:ext cx="919163" cy="464820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 dirty="0">
                <a:solidFill>
                  <a:schemeClr val="bg1"/>
                </a:solidFill>
                <a:ea typeface="黑体" panose="02010609060101010101" charset="-122"/>
              </a:rPr>
              <a:t>缺锌</a:t>
            </a:r>
            <a:endParaRPr lang="zh-CN" altLang="en-US" sz="2100" dirty="0">
              <a:solidFill>
                <a:schemeClr val="bg1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63552" y="830151"/>
            <a:ext cx="8028384" cy="60212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图片 1" descr="IMG_11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5559" y="836712"/>
            <a:ext cx="8027849" cy="602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3352" y="350100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</a:rPr>
              <a:t>缺铁</a:t>
            </a:r>
            <a:endParaRPr lang="zh-CN" alt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5034" y="890718"/>
            <a:ext cx="7956376" cy="59672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63552" y="890718"/>
            <a:ext cx="7956376" cy="59672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6" descr="脐橙缺硼症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61654" y="1542034"/>
            <a:ext cx="5759856" cy="433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2" name="图片 6" descr="IMG201310310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3352" y="1542034"/>
            <a:ext cx="5776780" cy="433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3" name="Rectangle 4"/>
          <p:cNvSpPr>
            <a:spLocks noChangeArrowheads="1"/>
          </p:cNvSpPr>
          <p:nvPr/>
        </p:nvSpPr>
        <p:spPr bwMode="auto">
          <a:xfrm>
            <a:off x="5735960" y="6093296"/>
            <a:ext cx="923925" cy="464820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 dirty="0">
                <a:solidFill>
                  <a:schemeClr val="bg1"/>
                </a:solidFill>
                <a:ea typeface="黑体" panose="02010609060101010101" charset="-122"/>
              </a:rPr>
              <a:t>缺硼</a:t>
            </a:r>
            <a:endParaRPr lang="zh-CN" altLang="en-US" sz="2100" dirty="0">
              <a:solidFill>
                <a:schemeClr val="bg1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/>
          <a:srcRect r="-313"/>
          <a:stretch>
            <a:fillRect/>
          </a:stretch>
        </p:blipFill>
        <p:spPr>
          <a:xfrm>
            <a:off x="911424" y="1412776"/>
            <a:ext cx="4685110" cy="44719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84032" y="1610874"/>
            <a:ext cx="4657208" cy="44644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479376" y="1628800"/>
            <a:ext cx="5497270" cy="40720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>
          <a:xfrm>
            <a:off x="6312024" y="1628800"/>
            <a:ext cx="5616624" cy="407205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43872" y="5949280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缺钙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3712" y="861795"/>
            <a:ext cx="5040560" cy="59962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3863752" y="2996952"/>
            <a:ext cx="760095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buFontTx/>
            </a:pPr>
            <a:r>
              <a:rPr lang="zh-CN" altLang="en-US" sz="3200" b="0" dirty="0" smtClean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二、</a:t>
            </a:r>
            <a:r>
              <a:rPr lang="zh-CN" altLang="en-US" sz="3200" b="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柑橘上施肥常见的误区</a:t>
            </a:r>
            <a:endParaRPr lang="zh-CN" altLang="en-US" sz="3200" b="0" dirty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623392" y="1268760"/>
            <a:ext cx="10225136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pPr>
              <a:buNone/>
            </a:pPr>
            <a:r>
              <a:rPr lang="en-US" altLang="zh-CN" sz="1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1</a:t>
            </a:r>
            <a:r>
              <a:rPr lang="zh-CN" altLang="en-US" sz="1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1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不重视采果肥，或者晚施采果肥</a:t>
            </a:r>
            <a:r>
              <a:rPr lang="zh-CN" altLang="en-US" sz="1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zh-CN" sz="112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None/>
            </a:pPr>
            <a:r>
              <a:rPr lang="en-US" altLang="zh-CN" sz="1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1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重根部施肥，轻根外</a:t>
            </a:r>
            <a:r>
              <a:rPr lang="zh-CN" altLang="en-US" sz="1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追肥。</a:t>
            </a:r>
            <a:endParaRPr lang="zh-CN" altLang="en-US" sz="1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buNone/>
            </a:pPr>
            <a:r>
              <a:rPr lang="en-US" altLang="zh-CN" sz="1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1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1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重化学肥料，轻生物</a:t>
            </a:r>
            <a:r>
              <a:rPr lang="zh-CN" altLang="en-US" sz="1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有机肥料</a:t>
            </a:r>
            <a:endParaRPr lang="en-US" altLang="zh-CN" sz="1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buNone/>
            </a:pPr>
            <a:r>
              <a:rPr lang="en-US" altLang="zh-CN" sz="1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4</a:t>
            </a:r>
            <a:r>
              <a:rPr lang="zh-CN" altLang="en-US" sz="1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1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重大量元素肥，轻中、微量元素</a:t>
            </a:r>
            <a:r>
              <a:rPr lang="zh-CN" altLang="en-US" sz="1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肥</a:t>
            </a:r>
            <a:endParaRPr lang="en-US" altLang="zh-CN" sz="112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buNone/>
            </a:pPr>
            <a:r>
              <a:rPr lang="en-US" altLang="zh-CN" sz="1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1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altLang="en-US" sz="1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撒施代替沟施或穴</a:t>
            </a:r>
            <a:r>
              <a:rPr lang="zh-CN" altLang="en-US" sz="1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施</a:t>
            </a:r>
            <a:endParaRPr lang="en-US" altLang="zh-CN" sz="112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buNone/>
            </a:pPr>
            <a:r>
              <a:rPr lang="en-US" altLang="zh-CN" sz="1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sz="1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、肥水分离</a:t>
            </a:r>
            <a:endParaRPr lang="en-US" altLang="zh-CN" sz="112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buNone/>
            </a:pPr>
            <a:r>
              <a:rPr lang="en-US" altLang="zh-CN" sz="1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sz="1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altLang="en-US" sz="1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肥料选择不当</a:t>
            </a:r>
          </a:p>
          <a:p>
            <a:pPr marL="0" indent="0">
              <a:buNone/>
            </a:pPr>
            <a:endParaRPr lang="zh-CN" altLang="en-US" sz="93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buNone/>
            </a:pPr>
            <a:endParaRPr lang="zh-CN" altLang="en-US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buNone/>
            </a:pP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7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7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7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57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57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57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57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57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57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57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57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49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127448" y="1484784"/>
            <a:ext cx="7273290" cy="1482725"/>
          </a:xfrm>
        </p:spPr>
        <p:txBody>
          <a:bodyPr>
            <a:normAutofit fontScale="67500" lnSpcReduction="20000"/>
          </a:bodyPr>
          <a:lstStyle/>
          <a:p>
            <a:pPr eaLnBrk="1" hangingPunct="1"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（一）不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重视采果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肥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或者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晚施采果肥。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6850" name="Text Box 3"/>
          <p:cNvSpPr txBox="1">
            <a:spLocks noChangeArrowheads="1"/>
          </p:cNvSpPr>
          <p:nvPr/>
        </p:nvSpPr>
        <p:spPr bwMode="auto">
          <a:xfrm>
            <a:off x="1559496" y="3068960"/>
            <a:ext cx="10297144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1、影响柑橘树势恢复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2、影响根系二次生长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3、影响花芽分化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703512" y="1484784"/>
            <a:ext cx="8229600" cy="61341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rtlCol="0" anchor="t" anchorCtr="0" compatLnSpc="1">
            <a:normAutofit/>
          </a:bodyPr>
          <a:lstStyle/>
          <a:p>
            <a:pPr eaLnBrk="1" hangingPunct="1"/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果树采果肥的重要意义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271464" y="2924944"/>
            <a:ext cx="8382000" cy="289750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rtlCol="0" anchor="t" anchorCtr="0" compatLnSpc="1">
            <a:normAutofit fontScale="57500" lnSpcReduction="20000"/>
          </a:bodyPr>
          <a:lstStyle/>
          <a:p>
            <a:pPr marL="914400" indent="-914400" eaLnBrk="1" hangingPunct="1">
              <a:lnSpc>
                <a:spcPct val="150000"/>
              </a:lnSpc>
              <a:buFont typeface="Arial" panose="020B0604020202020204" pitchFamily="34" charset="0"/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补充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果树开花结果消耗，恢复和增强树势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914400" indent="-914400" eaLnBrk="1" hangingPunct="1">
              <a:lnSpc>
                <a:spcPct val="150000"/>
              </a:lnSpc>
              <a:buFont typeface="Arial" panose="020B0604020202020204" pitchFamily="34" charset="0"/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促进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根系生长，提高养分利用率。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防止树势衰弱，增强抗冻抗寒能力。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为来年开花结果储备营养，防止大小年。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3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31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31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5" grpId="0" build="p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Text Box 2"/>
          <p:cNvSpPr txBox="1">
            <a:spLocks noChangeArrowheads="1"/>
          </p:cNvSpPr>
          <p:nvPr/>
        </p:nvSpPr>
        <p:spPr bwMode="auto">
          <a:xfrm>
            <a:off x="335360" y="1196752"/>
            <a:ext cx="5161280" cy="478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（二）重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根部施肥，轻根外追肥</a:t>
            </a:r>
          </a:p>
        </p:txBody>
      </p:sp>
      <p:sp>
        <p:nvSpPr>
          <p:cNvPr id="208898" name="Text Box 3"/>
          <p:cNvSpPr txBox="1">
            <a:spLocks noChangeArrowheads="1"/>
          </p:cNvSpPr>
          <p:nvPr/>
        </p:nvSpPr>
        <p:spPr bwMode="auto">
          <a:xfrm>
            <a:off x="1415480" y="2276872"/>
            <a:ext cx="9289032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、根外追肥是对根部追肥的有效补充</a:t>
            </a:r>
            <a:r>
              <a:rPr lang="en-US" altLang="zh-CN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能解决铁</a:t>
            </a:r>
            <a:r>
              <a:rPr lang="zh-CN" altLang="en-US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、钙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、锌等元素被土壤固定的问题；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２、特别是在阴雨天气较多，光照不足地区，</a:t>
            </a:r>
            <a:r>
              <a:rPr lang="zh-CN" altLang="en-US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叶面追施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含氨基酸叶面肥对柑橘优质丰产具有</a:t>
            </a:r>
            <a:r>
              <a:rPr lang="zh-CN" altLang="en-US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重要意义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、叶面追肥，吸收路径短，利用率高，见效</a:t>
            </a:r>
            <a:r>
              <a:rPr lang="zh-CN" altLang="en-US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快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柑橘补充中、微量元素的主要方式。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63552" y="890718"/>
            <a:ext cx="7956376" cy="59672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1" name="Text Box 2"/>
          <p:cNvSpPr txBox="1">
            <a:spLocks noChangeArrowheads="1"/>
          </p:cNvSpPr>
          <p:nvPr/>
        </p:nvSpPr>
        <p:spPr bwMode="auto">
          <a:xfrm>
            <a:off x="407048" y="1263071"/>
            <a:ext cx="6697116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（三）重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化学肥料，轻生物有机肥料</a:t>
            </a:r>
            <a:endParaRPr lang="zh-CN" altLang="en-US" sz="1200" b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9922" name="Text Box 2"/>
          <p:cNvSpPr txBox="1">
            <a:spLocks noChangeArrowheads="1"/>
          </p:cNvSpPr>
          <p:nvPr/>
        </p:nvSpPr>
        <p:spPr bwMode="auto">
          <a:xfrm>
            <a:off x="2135560" y="2204864"/>
            <a:ext cx="4968875" cy="112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800" b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有机肥与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800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生物有机肥的区别</a:t>
            </a:r>
            <a:endParaRPr lang="en-US" altLang="zh-CN" sz="2800" b="0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9923" name="Rectangle 6"/>
          <p:cNvSpPr>
            <a:spLocks noChangeArrowheads="1"/>
          </p:cNvSpPr>
          <p:nvPr/>
        </p:nvSpPr>
        <p:spPr bwMode="auto">
          <a:xfrm>
            <a:off x="1055440" y="3635526"/>
            <a:ext cx="7415213" cy="2526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4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本</a:t>
            </a:r>
            <a:r>
              <a:rPr lang="zh-CN" altLang="en-US" sz="24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品有机质及有益微生物含量高，能够改善土壤微生态环境，使土壤中的有益微生物保持优势地位，减轻病害发生，刺激作物生长，提高作物</a:t>
            </a:r>
            <a:r>
              <a:rPr lang="zh-CN" altLang="en-US" sz="2400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抗病、抗寒、抗旱</a:t>
            </a:r>
            <a:r>
              <a:rPr lang="zh-CN" altLang="en-US" sz="24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能力；还具有</a:t>
            </a:r>
            <a:r>
              <a:rPr lang="zh-CN" altLang="en-US" sz="2400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固氮、解磷、解钾</a:t>
            </a:r>
            <a:r>
              <a:rPr lang="zh-CN" altLang="en-US" sz="24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的作用，能增加土壤养分、</a:t>
            </a:r>
            <a:r>
              <a:rPr lang="zh-CN" altLang="en-US" sz="2400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改良土壤结构、提高化肥利用率，</a:t>
            </a:r>
            <a:r>
              <a:rPr lang="zh-CN" altLang="en-US" sz="24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促进作物生长、成熟、改善品质、增加产量、提高收入。</a:t>
            </a:r>
          </a:p>
        </p:txBody>
      </p:sp>
      <p:pic>
        <p:nvPicPr>
          <p:cNvPr id="209924" name="Picture 4" descr="国光松达有机肥25k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0807" y="2349501"/>
            <a:ext cx="2448273" cy="3997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69" name="Text Box 2"/>
          <p:cNvSpPr txBox="1">
            <a:spLocks noChangeArrowheads="1"/>
          </p:cNvSpPr>
          <p:nvPr/>
        </p:nvSpPr>
        <p:spPr bwMode="auto">
          <a:xfrm>
            <a:off x="1271464" y="3212976"/>
            <a:ext cx="9865096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（四）重大</a:t>
            </a:r>
            <a:r>
              <a:rPr lang="zh-CN" altLang="en-US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量元素</a:t>
            </a:r>
            <a:r>
              <a:rPr lang="zh-CN" altLang="en-US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肥，轻中、微量元素肥</a:t>
            </a:r>
            <a:endParaRPr lang="zh-CN" altLang="en-US" b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3" name="Text Box 2"/>
          <p:cNvSpPr txBox="1">
            <a:spLocks noChangeArrowheads="1"/>
          </p:cNvSpPr>
          <p:nvPr/>
        </p:nvSpPr>
        <p:spPr bwMode="auto">
          <a:xfrm>
            <a:off x="623094" y="1268760"/>
            <a:ext cx="5689600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（五）撒</a:t>
            </a:r>
            <a:r>
              <a:rPr lang="zh-CN" altLang="en-US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施代替沟施或穴施</a:t>
            </a:r>
            <a:endParaRPr lang="zh-CN" altLang="en-US" sz="1400" b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2994" name="Text Box 2"/>
          <p:cNvSpPr txBox="1">
            <a:spLocks noChangeArrowheads="1"/>
          </p:cNvSpPr>
          <p:nvPr/>
        </p:nvSpPr>
        <p:spPr bwMode="auto">
          <a:xfrm>
            <a:off x="2640013" y="2204864"/>
            <a:ext cx="7345362" cy="903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4400" dirty="0" smtClean="0">
                <a:solidFill>
                  <a:srgbClr val="FFFF00"/>
                </a:solidFill>
                <a:latin typeface="楷体_GB2312" charset="0"/>
                <a:ea typeface="楷体_GB2312" charset="0"/>
              </a:rPr>
              <a:t>肥料施表面</a:t>
            </a:r>
            <a:r>
              <a:rPr lang="zh-CN" altLang="en-US" sz="4400" dirty="0">
                <a:solidFill>
                  <a:srgbClr val="FFFF00"/>
                </a:solidFill>
                <a:latin typeface="楷体_GB2312" charset="0"/>
                <a:ea typeface="楷体_GB2312" charset="0"/>
              </a:rPr>
              <a:t>，</a:t>
            </a:r>
            <a:r>
              <a:rPr lang="zh-CN" altLang="en-US" sz="4400" dirty="0" smtClean="0">
                <a:solidFill>
                  <a:srgbClr val="FFFF00"/>
                </a:solidFill>
                <a:latin typeface="楷体_GB2312" charset="0"/>
                <a:ea typeface="楷体_GB2312" charset="0"/>
              </a:rPr>
              <a:t>效果减一半</a:t>
            </a:r>
            <a:endParaRPr lang="en-US" altLang="zh-CN" sz="4400" dirty="0">
              <a:solidFill>
                <a:srgbClr val="FFFF00"/>
              </a:solidFill>
              <a:latin typeface="楷体_GB2312" charset="0"/>
              <a:ea typeface="楷体_GB2312" charset="0"/>
            </a:endParaRPr>
          </a:p>
        </p:txBody>
      </p:sp>
      <p:sp>
        <p:nvSpPr>
          <p:cNvPr id="212995" name="Rectangle 5"/>
          <p:cNvSpPr>
            <a:spLocks noChangeArrowheads="1"/>
          </p:cNvSpPr>
          <p:nvPr/>
        </p:nvSpPr>
        <p:spPr bwMode="auto">
          <a:xfrm>
            <a:off x="2423592" y="3717032"/>
            <a:ext cx="8030244" cy="2286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、撒施会造成大量营养的损失，</a:t>
            </a:r>
            <a:r>
              <a:rPr lang="zh-CN" altLang="en-US" sz="2800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肥料利用率低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、还会造成</a:t>
            </a:r>
            <a:r>
              <a:rPr lang="zh-CN" altLang="en-US" sz="2800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根系大量上浮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，抗性降低；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、增加</a:t>
            </a:r>
            <a:r>
              <a:rPr lang="zh-CN" altLang="en-US" sz="2800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裂果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等生理病害的发生；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、不利于松土和</a:t>
            </a:r>
            <a:r>
              <a:rPr lang="zh-CN" altLang="en-US" sz="2800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刺激根系生长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1" name="Text Box 2"/>
          <p:cNvSpPr txBox="1">
            <a:spLocks noChangeArrowheads="1"/>
          </p:cNvSpPr>
          <p:nvPr/>
        </p:nvSpPr>
        <p:spPr bwMode="auto">
          <a:xfrm>
            <a:off x="407368" y="1412776"/>
            <a:ext cx="3027680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（六）肥水</a:t>
            </a:r>
            <a:r>
              <a:rPr lang="zh-CN" altLang="en-US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分离</a:t>
            </a:r>
          </a:p>
        </p:txBody>
      </p:sp>
      <p:sp>
        <p:nvSpPr>
          <p:cNvPr id="215042" name="Text Box 3"/>
          <p:cNvSpPr txBox="1">
            <a:spLocks noChangeArrowheads="1"/>
          </p:cNvSpPr>
          <p:nvPr/>
        </p:nvSpPr>
        <p:spPr bwMode="auto">
          <a:xfrm>
            <a:off x="3791744" y="2420888"/>
            <a:ext cx="42484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4000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只施肥，不浇水</a:t>
            </a:r>
          </a:p>
        </p:txBody>
      </p:sp>
      <p:sp>
        <p:nvSpPr>
          <p:cNvPr id="215043" name="Rectangle 4"/>
          <p:cNvSpPr>
            <a:spLocks noChangeArrowheads="1"/>
          </p:cNvSpPr>
          <p:nvPr/>
        </p:nvSpPr>
        <p:spPr bwMode="auto">
          <a:xfrm>
            <a:off x="2423592" y="4077072"/>
            <a:ext cx="7634213" cy="168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 b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、只施肥不浇水，养分损失大，肥料利用率低，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、养分太集中，浓度过高易烧根，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、不利于养分的吸收利用，见效慢。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5" name="Text Box 2"/>
          <p:cNvSpPr txBox="1">
            <a:spLocks noChangeArrowheads="1"/>
          </p:cNvSpPr>
          <p:nvPr/>
        </p:nvSpPr>
        <p:spPr bwMode="auto">
          <a:xfrm>
            <a:off x="2063552" y="3392962"/>
            <a:ext cx="935836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chemeClr val="bg1"/>
                </a:solidFill>
                <a:latin typeface="楷体_GB2312" charset="0"/>
                <a:ea typeface="楷体_GB2312" charset="0"/>
              </a:rPr>
              <a:t>2</a:t>
            </a:r>
            <a:r>
              <a:rPr lang="zh-CN" altLang="en-US" dirty="0">
                <a:solidFill>
                  <a:schemeClr val="bg1"/>
                </a:solidFill>
                <a:latin typeface="楷体_GB2312" charset="0"/>
                <a:ea typeface="楷体_GB2312" charset="0"/>
              </a:rPr>
              <a:t>、</a:t>
            </a:r>
            <a:r>
              <a:rPr lang="en-US" altLang="zh-CN" dirty="0">
                <a:solidFill>
                  <a:schemeClr val="bg1"/>
                </a:solidFill>
                <a:latin typeface="楷体_GB2312" charset="0"/>
                <a:ea typeface="楷体_GB2312" charset="0"/>
              </a:rPr>
              <a:t>想买好肥料， </a:t>
            </a:r>
            <a:r>
              <a:rPr lang="zh-CN" altLang="en-US" dirty="0">
                <a:solidFill>
                  <a:schemeClr val="bg1"/>
                </a:solidFill>
                <a:latin typeface="楷体_GB2312" charset="0"/>
                <a:ea typeface="楷体_GB2312" charset="0"/>
              </a:rPr>
              <a:t>但低价劣质甚至假冒肥料太多，防不胜防，花了钱又没有买到好肥料。</a:t>
            </a:r>
            <a:endParaRPr lang="en-US" altLang="zh-CN" dirty="0">
              <a:solidFill>
                <a:schemeClr val="bg1"/>
              </a:solidFill>
              <a:latin typeface="楷体_GB2312" charset="0"/>
              <a:ea typeface="楷体_GB2312" charset="0"/>
            </a:endParaRPr>
          </a:p>
        </p:txBody>
      </p:sp>
      <p:sp>
        <p:nvSpPr>
          <p:cNvPr id="216066" name="Text Box 3"/>
          <p:cNvSpPr txBox="1">
            <a:spLocks noChangeArrowheads="1"/>
          </p:cNvSpPr>
          <p:nvPr/>
        </p:nvSpPr>
        <p:spPr bwMode="auto">
          <a:xfrm>
            <a:off x="911424" y="1340768"/>
            <a:ext cx="4246880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（七）、</a:t>
            </a:r>
            <a:r>
              <a:rPr lang="zh-CN" altLang="en-US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肥料选择不当</a:t>
            </a:r>
            <a:endParaRPr lang="zh-CN" altLang="en-US" sz="1100" b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6067" name="Text Box 4"/>
          <p:cNvSpPr txBox="1">
            <a:spLocks noChangeArrowheads="1"/>
          </p:cNvSpPr>
          <p:nvPr/>
        </p:nvSpPr>
        <p:spPr bwMode="auto">
          <a:xfrm>
            <a:off x="2063552" y="2710870"/>
            <a:ext cx="9145512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chemeClr val="bg1"/>
                </a:solidFill>
                <a:latin typeface="楷体_GB2312" charset="0"/>
                <a:ea typeface="楷体_GB2312" charset="0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楷体_GB2312" charset="0"/>
                <a:ea typeface="楷体_GB2312" charset="0"/>
              </a:rPr>
              <a:t>、不了解柑橘对养分需求的特性，选肥不当</a:t>
            </a:r>
            <a:r>
              <a:rPr lang="en-US" altLang="zh-CN" dirty="0">
                <a:solidFill>
                  <a:schemeClr val="bg1"/>
                </a:solidFill>
                <a:latin typeface="楷体_GB2312" charset="0"/>
                <a:ea typeface="楷体_GB2312" charset="0"/>
              </a:rPr>
              <a:t>;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5"/>
          <p:cNvSpPr>
            <a:spLocks noChangeArrowheads="1"/>
          </p:cNvSpPr>
          <p:nvPr/>
        </p:nvSpPr>
        <p:spPr bwMode="auto">
          <a:xfrm>
            <a:off x="1775520" y="1916832"/>
            <a:ext cx="9360148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为了</a:t>
            </a:r>
            <a:r>
              <a:rPr lang="zh-CN" altLang="en-US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保证柑橘的优质丰产，施肥应根据柑橘对养分的需求特性，正确选肥，科学施肥！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2"/>
          <p:cNvSpPr>
            <a:spLocks noGrp="1"/>
          </p:cNvSpPr>
          <p:nvPr/>
        </p:nvSpPr>
        <p:spPr>
          <a:xfrm>
            <a:off x="0" y="2800985"/>
            <a:ext cx="12191999" cy="72898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buNone/>
            </a:pPr>
            <a:r>
              <a:rPr lang="zh-CN" altLang="en-US" sz="4000" b="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三、</a:t>
            </a:r>
            <a:r>
              <a:rPr lang="zh-CN" altLang="en-US" sz="4000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如何科学</a:t>
            </a:r>
            <a:r>
              <a:rPr lang="zh-CN" altLang="en-US" sz="4000" b="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做好柑橘营养</a:t>
            </a:r>
            <a:r>
              <a:rPr lang="zh-CN" altLang="en-US" sz="4000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管理？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3" name="TextBox 8"/>
          <p:cNvSpPr txBox="1">
            <a:spLocks noChangeArrowheads="1"/>
          </p:cNvSpPr>
          <p:nvPr/>
        </p:nvSpPr>
        <p:spPr bwMode="auto">
          <a:xfrm>
            <a:off x="1127448" y="2132856"/>
            <a:ext cx="9936337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800" b="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en-US" altLang="zh-CN" sz="2800" b="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800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、看树施肥：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根据柑橘不同品种特性、砧木特性、不同的物候期、树龄、树势及结果状况等采取适当的施肥措施</a:t>
            </a:r>
            <a:r>
              <a:rPr lang="zh-CN" altLang="en-US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en-US" altLang="zh-CN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2800" b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800" b="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en-US" altLang="zh-CN" sz="2800" b="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800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800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、看土施肥：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根据土壤的性状，如土壤结构、质地、地下水位的高低、有机质含量、酸碱度、土壤熟化程度、养分水平以及地形、地貌等确定正确的施肥措施。</a:t>
            </a:r>
            <a:endParaRPr lang="en-US" altLang="zh-CN" sz="2800" b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3234" name="矩形 2"/>
          <p:cNvSpPr>
            <a:spLocks noChangeArrowheads="1"/>
          </p:cNvSpPr>
          <p:nvPr/>
        </p:nvSpPr>
        <p:spPr bwMode="auto">
          <a:xfrm>
            <a:off x="3719513" y="1065214"/>
            <a:ext cx="3027680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（一）施肥</a:t>
            </a:r>
            <a:r>
              <a:rPr lang="zh-CN" altLang="en-US" b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原则</a:t>
            </a:r>
            <a:endParaRPr lang="zh-CN" altLang="en-US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7" name="TextBox 8"/>
          <p:cNvSpPr txBox="1">
            <a:spLocks noChangeArrowheads="1"/>
          </p:cNvSpPr>
          <p:nvPr/>
        </p:nvSpPr>
        <p:spPr bwMode="auto">
          <a:xfrm>
            <a:off x="1271464" y="1700808"/>
            <a:ext cx="9721330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altLang="zh-CN" sz="2800" b="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800" b="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altLang="en-US" sz="2800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看气候施肥：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温度、湿度、雨水等直接影响到柑橘根系的呼吸作用和对养分吸收的能力，也影响到土壤养分的分解、转化和微生物的活动</a:t>
            </a:r>
            <a:r>
              <a:rPr lang="zh-CN" altLang="en-US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zh-CN" sz="2800" b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5" name="TextBox 8"/>
          <p:cNvSpPr txBox="1">
            <a:spLocks noChangeArrowheads="1"/>
          </p:cNvSpPr>
          <p:nvPr/>
        </p:nvSpPr>
        <p:spPr bwMode="auto">
          <a:xfrm>
            <a:off x="1703512" y="2132856"/>
            <a:ext cx="9216950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altLang="en-US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根部追肥</a:t>
            </a:r>
            <a:endParaRPr lang="en-US" altLang="zh-CN" sz="2800" b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</a:t>
            </a:r>
            <a:r>
              <a:rPr lang="zh-CN" altLang="en-US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采用</a:t>
            </a:r>
            <a:r>
              <a:rPr lang="zh-CN" altLang="en-US" sz="2800" b="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条状沟</a:t>
            </a:r>
            <a:r>
              <a:rPr lang="zh-CN" altLang="en-US" sz="2800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施</a:t>
            </a:r>
            <a:r>
              <a:rPr lang="zh-CN" altLang="en-US" sz="2800" b="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altLang="en-US" sz="2800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环状沟施、</a:t>
            </a:r>
            <a:r>
              <a:rPr lang="zh-CN" altLang="en-US" sz="2800" b="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放射</a:t>
            </a:r>
            <a:r>
              <a:rPr lang="zh-CN" altLang="en-US" sz="2800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沟施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等方法。在树冠滴水线挖</a:t>
            </a:r>
            <a:r>
              <a:rPr lang="zh-CN" altLang="en-US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沟，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深度</a:t>
            </a:r>
            <a:r>
              <a:rPr lang="en-US" altLang="zh-CN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20-40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厘米，结合灌水及土壤墒情适时施入。以颗粒型长效肥为主，逐年轮换位置施肥，促进肥料均衡吸收。</a:t>
            </a:r>
            <a:endParaRPr lang="en-US" altLang="zh-CN" sz="2800" b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n-US" altLang="zh-CN" sz="2800" b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17878" y="1124744"/>
            <a:ext cx="3027680" cy="534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defRPr/>
            </a:pPr>
            <a:r>
              <a:rPr lang="zh-CN" altLang="en-US" sz="3200" b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（二）施肥</a:t>
            </a:r>
            <a:r>
              <a:rPr lang="zh-CN" altLang="en-US" sz="32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方法</a:t>
            </a:r>
            <a:endParaRPr lang="en-US" altLang="zh-CN" sz="3200" b="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5560" y="836712"/>
            <a:ext cx="8028384" cy="60212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55440" y="1340768"/>
            <a:ext cx="10349099" cy="50308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71464" y="1700808"/>
            <a:ext cx="10165256" cy="40512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5" name="TextBox 8"/>
          <p:cNvSpPr txBox="1">
            <a:spLocks noChangeArrowheads="1"/>
          </p:cNvSpPr>
          <p:nvPr/>
        </p:nvSpPr>
        <p:spPr bwMode="auto">
          <a:xfrm>
            <a:off x="1111734" y="2924944"/>
            <a:ext cx="9649444" cy="205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ts val="1800"/>
              </a:spcBef>
              <a:buNone/>
            </a:pPr>
            <a:r>
              <a:rPr lang="zh-CN" altLang="en-US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幼树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施肥以</a:t>
            </a:r>
            <a:r>
              <a:rPr lang="zh-CN" altLang="en-US" sz="2800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氮肥为主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，配合磷钾肥，少量多次</a:t>
            </a:r>
            <a:r>
              <a:rPr lang="zh-CN" altLang="en-US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en-US" altLang="zh-CN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lang="en-US" altLang="zh-CN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-10</a:t>
            </a:r>
            <a:r>
              <a:rPr lang="zh-CN" altLang="en-US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endParaRPr lang="en-US" altLang="zh-CN" sz="2800" b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ts val="1800"/>
              </a:spcBef>
              <a:buNone/>
            </a:pPr>
            <a:r>
              <a:rPr lang="zh-CN" altLang="en-US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梢转绿前增加根外</a:t>
            </a:r>
            <a:r>
              <a:rPr lang="zh-CN" altLang="en-US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追肥（叶面肥）。</a:t>
            </a:r>
            <a:endParaRPr lang="en-US" altLang="zh-CN" sz="2800" b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zh-CN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231426" name="矩形 2"/>
          <p:cNvSpPr>
            <a:spLocks noChangeArrowheads="1"/>
          </p:cNvSpPr>
          <p:nvPr/>
        </p:nvSpPr>
        <p:spPr bwMode="auto">
          <a:xfrm>
            <a:off x="4422616" y="1412776"/>
            <a:ext cx="3027680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（三）幼树</a:t>
            </a:r>
            <a:r>
              <a:rPr lang="zh-CN" altLang="en-US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施肥</a:t>
            </a:r>
            <a:endParaRPr lang="en-US" altLang="zh-CN" b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 2"/>
          <p:cNvGrpSpPr/>
          <p:nvPr/>
        </p:nvGrpSpPr>
        <p:grpSpPr>
          <a:xfrm>
            <a:off x="1199456" y="3176828"/>
            <a:ext cx="10153128" cy="3340224"/>
            <a:chOff x="1127448" y="2996952"/>
            <a:chExt cx="10153128" cy="3340224"/>
          </a:xfrm>
        </p:grpSpPr>
        <p:pic>
          <p:nvPicPr>
            <p:cNvPr id="98306" name="Picture 2" descr="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27448" y="3000347"/>
              <a:ext cx="2621922" cy="256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8307" name="Picture 3" descr="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895027" y="2996952"/>
              <a:ext cx="2385549" cy="2567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8308" name="Picture 4" descr="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385837" y="2996952"/>
              <a:ext cx="2443733" cy="256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8309" name="Rectangle 5"/>
            <p:cNvSpPr>
              <a:spLocks noChangeArrowheads="1"/>
            </p:cNvSpPr>
            <p:nvPr/>
          </p:nvSpPr>
          <p:spPr bwMode="auto">
            <a:xfrm>
              <a:off x="1360184" y="5685425"/>
              <a:ext cx="2560101" cy="6517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14000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9pPr>
            </a:lstStyle>
            <a:p>
              <a:r>
                <a:rPr lang="zh-CN" altLang="zh-CN" sz="26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萌芽</a:t>
              </a:r>
              <a:r>
                <a:rPr lang="zh-CN" altLang="en-US" sz="26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促花</a:t>
              </a:r>
              <a:r>
                <a:rPr lang="zh-CN" altLang="zh-CN" sz="26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肥</a:t>
              </a:r>
            </a:p>
          </p:txBody>
        </p:sp>
        <p:sp>
          <p:nvSpPr>
            <p:cNvPr id="98310" name="Rectangle 6"/>
            <p:cNvSpPr>
              <a:spLocks noChangeArrowheads="1"/>
            </p:cNvSpPr>
            <p:nvPr/>
          </p:nvSpPr>
          <p:spPr bwMode="auto">
            <a:xfrm>
              <a:off x="3749370" y="5685425"/>
              <a:ext cx="2560101" cy="6517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14000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9pPr>
            </a:lstStyle>
            <a:p>
              <a:pPr algn="ctr"/>
              <a:r>
                <a:rPr lang="zh-CN" altLang="en-US" sz="26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稳果肥</a:t>
              </a:r>
              <a:endParaRPr lang="zh-CN" altLang="zh-CN" sz="2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98311" name="Rectangle 7"/>
            <p:cNvSpPr>
              <a:spLocks noChangeArrowheads="1"/>
            </p:cNvSpPr>
            <p:nvPr/>
          </p:nvSpPr>
          <p:spPr bwMode="auto">
            <a:xfrm>
              <a:off x="6451294" y="5685425"/>
              <a:ext cx="2181904" cy="6517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14000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9pPr>
            </a:lstStyle>
            <a:p>
              <a:r>
                <a:rPr lang="zh-CN" altLang="zh-CN" sz="26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膨果壮</a:t>
              </a:r>
              <a:r>
                <a:rPr lang="zh-CN" altLang="en-US" sz="26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梢</a:t>
              </a:r>
              <a:r>
                <a:rPr lang="zh-CN" altLang="zh-CN" sz="26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肥</a:t>
              </a:r>
            </a:p>
          </p:txBody>
        </p:sp>
        <p:sp>
          <p:nvSpPr>
            <p:cNvPr id="98312" name="Rectangle 8"/>
            <p:cNvSpPr>
              <a:spLocks noChangeArrowheads="1"/>
            </p:cNvSpPr>
            <p:nvPr/>
          </p:nvSpPr>
          <p:spPr bwMode="auto">
            <a:xfrm>
              <a:off x="8895027" y="5685425"/>
              <a:ext cx="2356457" cy="6517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14000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" panose="02010609060101010101" charset="-122"/>
                </a:defRPr>
              </a:lvl9pPr>
            </a:lstStyle>
            <a:p>
              <a:r>
                <a:rPr lang="zh-CN" altLang="zh-CN" sz="26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采果越冬肥</a:t>
              </a:r>
            </a:p>
          </p:txBody>
        </p:sp>
        <p:pic>
          <p:nvPicPr>
            <p:cNvPr id="98313" name="Picture 9" descr="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814827" y="2996952"/>
              <a:ext cx="2505553" cy="2566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矩形 1"/>
          <p:cNvSpPr/>
          <p:nvPr/>
        </p:nvSpPr>
        <p:spPr>
          <a:xfrm>
            <a:off x="335360" y="2090942"/>
            <a:ext cx="11593288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根据柑橘需肥特性进行科学施肥：一般柑橘一年中需要施</a:t>
            </a:r>
            <a:r>
              <a:rPr lang="zh-CN" altLang="en-US" sz="2800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四次</a:t>
            </a:r>
            <a:r>
              <a:rPr lang="zh-CN" altLang="en-US" sz="2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肥。</a:t>
            </a:r>
          </a:p>
        </p:txBody>
      </p:sp>
      <p:sp>
        <p:nvSpPr>
          <p:cNvPr id="12" name="矩形 2"/>
          <p:cNvSpPr>
            <a:spLocks noChangeArrowheads="1"/>
          </p:cNvSpPr>
          <p:nvPr/>
        </p:nvSpPr>
        <p:spPr bwMode="auto">
          <a:xfrm>
            <a:off x="3963372" y="1152659"/>
            <a:ext cx="3434080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（四）成年树施肥</a:t>
            </a:r>
            <a:endParaRPr lang="en-US" altLang="zh-CN" b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911424" y="1556792"/>
            <a:ext cx="10729192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、萌芽促花肥：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在春梢萌发前半个月，每株成年结果树施用</a:t>
            </a:r>
            <a:r>
              <a:rPr lang="zh-CN" altLang="en-US" sz="28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高</a:t>
            </a:r>
            <a:r>
              <a:rPr lang="zh-CN" altLang="en-US" sz="280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氮复合肥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25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15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1-2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斤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壮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多微量元素肥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20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克，补充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营养、促进春梢和花芽生长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、萌芽整齐，促进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根系生长；施肥量占全年施肥量的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20%-25%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48401" y="1193801"/>
            <a:ext cx="309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13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2" descr="DSCN719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7568" y="1024500"/>
            <a:ext cx="7812360" cy="58335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6427416" y="6210300"/>
            <a:ext cx="3592512" cy="647700"/>
          </a:xfrm>
          <a:prstGeom prst="rect">
            <a:avLst/>
          </a:prstGeom>
          <a:solidFill>
            <a:srgbClr val="2044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zh-CN" altLang="en-US" sz="3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春梢开始萌发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332803" descr="201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15289" y="836712"/>
            <a:ext cx="8009844" cy="6010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6" name="直接连接符 332804"/>
          <p:cNvSpPr>
            <a:spLocks noChangeShapeType="1"/>
          </p:cNvSpPr>
          <p:nvPr/>
        </p:nvSpPr>
        <p:spPr bwMode="auto">
          <a:xfrm flipH="1">
            <a:off x="6226812" y="984894"/>
            <a:ext cx="30782" cy="5917394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7" name="文本框 332805"/>
          <p:cNvSpPr txBox="1">
            <a:spLocks noChangeArrowheads="1"/>
          </p:cNvSpPr>
          <p:nvPr/>
        </p:nvSpPr>
        <p:spPr bwMode="auto">
          <a:xfrm>
            <a:off x="1989230" y="5971279"/>
            <a:ext cx="4211960" cy="423545"/>
          </a:xfrm>
          <a:prstGeom prst="rect">
            <a:avLst/>
          </a:prstGeom>
          <a:solidFill>
            <a:srgbClr val="1350C9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国光松尔肥</a:t>
            </a:r>
            <a:r>
              <a:rPr lang="en-US" altLang="zh-CN" sz="24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4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松达生物有机肥</a:t>
            </a:r>
          </a:p>
        </p:txBody>
      </p:sp>
      <p:sp>
        <p:nvSpPr>
          <p:cNvPr id="31748" name="文本框 332806"/>
          <p:cNvSpPr txBox="1">
            <a:spLocks noChangeArrowheads="1"/>
          </p:cNvSpPr>
          <p:nvPr/>
        </p:nvSpPr>
        <p:spPr bwMode="auto">
          <a:xfrm>
            <a:off x="8112224" y="5942025"/>
            <a:ext cx="1712709" cy="478155"/>
          </a:xfrm>
          <a:prstGeom prst="rect">
            <a:avLst/>
          </a:prstGeom>
          <a:solidFill>
            <a:srgbClr val="1350C9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其他肥料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ldLvl="0" animBg="1"/>
      <p:bldP spid="31748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95400" y="1556792"/>
            <a:ext cx="10945216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、稳果肥：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谢花后幼果期，每株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施用</a:t>
            </a:r>
            <a:r>
              <a:rPr lang="zh-CN" altLang="en-US" sz="280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平衡型复合肥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15:15:15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0.5-1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斤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，以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补充开花坐果消耗的营养，减少生理落果；树旺花少可不施或少施，避免夏梢大量萌发引起落果。施肥量占全年施肥量的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5-10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%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85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983432" y="1628800"/>
            <a:ext cx="10296525" cy="443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zh-CN" altLang="en-US" sz="3600" dirty="0">
                <a:solidFill>
                  <a:schemeClr val="bg1"/>
                </a:solidFill>
                <a:ea typeface="微软雅黑" panose="020B0503020204020204" charset="-122"/>
              </a:rPr>
              <a:t> 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3600" dirty="0" smtClean="0">
                <a:solidFill>
                  <a:schemeClr val="bg1"/>
                </a:solidFill>
                <a:ea typeface="微软雅黑" panose="020B0503020204020204" charset="-122"/>
              </a:rPr>
              <a:t>壮果促梢</a:t>
            </a:r>
            <a:r>
              <a:rPr lang="zh-CN" altLang="en-US" sz="3600" dirty="0">
                <a:solidFill>
                  <a:schemeClr val="bg1"/>
                </a:solidFill>
                <a:ea typeface="微软雅黑" panose="020B0503020204020204" charset="-122"/>
              </a:rPr>
              <a:t>肥：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3000" dirty="0">
                <a:solidFill>
                  <a:schemeClr val="bg1"/>
                </a:solidFill>
                <a:ea typeface="微软雅黑" panose="020B0503020204020204" charset="-122"/>
              </a:rPr>
              <a:t>        </a:t>
            </a:r>
            <a:r>
              <a:rPr lang="zh-CN" altLang="en-US" sz="3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30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3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在</a:t>
            </a:r>
            <a:r>
              <a:rPr lang="zh-CN" altLang="en-US" sz="3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果实膨大</a:t>
            </a:r>
            <a:r>
              <a:rPr lang="zh-CN" altLang="en-US" sz="3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期，秋</a:t>
            </a:r>
            <a:r>
              <a:rPr lang="zh-CN" altLang="en-US" sz="3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梢抽发前，每</a:t>
            </a:r>
            <a:r>
              <a:rPr lang="zh-CN" altLang="en-US" sz="3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株</a:t>
            </a:r>
            <a:r>
              <a:rPr lang="zh-CN" altLang="en-US" sz="300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高钾复合肥</a:t>
            </a:r>
            <a:r>
              <a:rPr lang="zh-CN" altLang="en-US" sz="3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3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15:5:20</a:t>
            </a:r>
            <a:r>
              <a:rPr lang="zh-CN" altLang="en-US" sz="3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3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1-2</a:t>
            </a:r>
            <a:r>
              <a:rPr lang="zh-CN" altLang="en-US" sz="3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斤， 促进</a:t>
            </a:r>
            <a:r>
              <a:rPr lang="zh-CN" altLang="en-US" sz="3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果实膨大、秋梢萌发和健壮</a:t>
            </a:r>
            <a:r>
              <a:rPr lang="zh-CN" altLang="en-US" sz="3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，施肥量</a:t>
            </a:r>
            <a:r>
              <a:rPr lang="zh-CN" altLang="en-US" sz="3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：占全年施肥量的</a:t>
            </a:r>
            <a:r>
              <a:rPr lang="en-US" altLang="zh-CN" sz="3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30%</a:t>
            </a:r>
            <a:r>
              <a:rPr lang="zh-CN" altLang="en-US" sz="3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3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084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63552" y="844373"/>
            <a:ext cx="8028384" cy="60212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>
          <a:xfrm>
            <a:off x="1991544" y="865515"/>
            <a:ext cx="8064896" cy="59478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963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4665" y="1436370"/>
            <a:ext cx="5435600" cy="4077335"/>
          </a:xfrm>
          <a:prstGeom prst="rect">
            <a:avLst/>
          </a:prstGeom>
        </p:spPr>
      </p:pic>
      <p:pic>
        <p:nvPicPr>
          <p:cNvPr id="3" name="图片 2" descr="IMG_963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37910" y="1436370"/>
            <a:ext cx="5434965" cy="4076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911424" y="1412776"/>
            <a:ext cx="10297160" cy="488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、越冬肥：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在采果前后，沿树冠滴水线挖条沟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，。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每株施入</a:t>
            </a:r>
            <a:r>
              <a:rPr lang="zh-CN" altLang="en-US" sz="32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高</a:t>
            </a:r>
            <a:r>
              <a:rPr lang="zh-CN" altLang="en-US" sz="320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钾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zh-CN" altLang="en-US" sz="320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平衡型复合肥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1-2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斤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320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生物</a:t>
            </a:r>
            <a:r>
              <a:rPr lang="zh-CN" altLang="en-US" sz="32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有机肥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5-10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公斤＋壮多微量元素肥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20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克，以补充营养、恢复树势、改良土壤，增强树体抗寒越冬能力，促进花芽分化。 施肥量占全年施肥量的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30%-35%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3" name="Oval 5"/>
          <p:cNvSpPr>
            <a:spLocks noChangeArrowheads="1"/>
          </p:cNvSpPr>
          <p:nvPr/>
        </p:nvSpPr>
        <p:spPr bwMode="auto">
          <a:xfrm>
            <a:off x="1585670" y="5518832"/>
            <a:ext cx="2818130" cy="1143000"/>
          </a:xfrm>
          <a:prstGeom prst="ellipse">
            <a:avLst/>
          </a:prstGeom>
          <a:noFill/>
          <a:ln w="9525" algn="ctr">
            <a:noFill/>
            <a:round/>
          </a:ln>
        </p:spPr>
        <p:txBody>
          <a:bodyPr wrap="none" anchor="ctr"/>
          <a:lstStyle/>
          <a:p>
            <a:r>
              <a:rPr lang="en-US" sz="2800" b="0" dirty="0">
                <a:latin typeface="微软雅黑" panose="020B0503020204020204" charset="-122"/>
                <a:ea typeface="微软雅黑" panose="020B0503020204020204" charset="-122"/>
              </a:rPr>
              <a:t>1-2</a:t>
            </a:r>
            <a:r>
              <a:rPr lang="zh-CN" altLang="en-US" sz="2800" b="0" dirty="0">
                <a:latin typeface="微软雅黑" panose="020B0503020204020204" charset="-122"/>
                <a:ea typeface="微软雅黑" panose="020B0503020204020204" charset="-122"/>
              </a:rPr>
              <a:t>斤</a:t>
            </a:r>
            <a:r>
              <a:rPr lang="en-US" altLang="zh-CN" sz="2800" b="0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800" b="0" dirty="0">
                <a:latin typeface="微软雅黑" panose="020B0503020204020204" charset="-122"/>
                <a:ea typeface="微软雅黑" panose="020B0503020204020204" charset="-122"/>
              </a:rPr>
              <a:t>株</a:t>
            </a:r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4871297" y="5531891"/>
            <a:ext cx="2731135" cy="1143000"/>
          </a:xfrm>
          <a:prstGeom prst="ellipse">
            <a:avLst/>
          </a:prstGeom>
          <a:noFill/>
          <a:ln w="9525" algn="ctr">
            <a:noFill/>
            <a:round/>
          </a:ln>
        </p:spPr>
        <p:txBody>
          <a:bodyPr wrap="none" anchor="ctr"/>
          <a:lstStyle/>
          <a:p>
            <a:r>
              <a:rPr lang="en-US" altLang="zh-CN" sz="2800" b="0" dirty="0">
                <a:latin typeface="微软雅黑" panose="020B0503020204020204" charset="-122"/>
                <a:ea typeface="微软雅黑" panose="020B0503020204020204" charset="-122"/>
              </a:rPr>
              <a:t>5-10</a:t>
            </a:r>
            <a:r>
              <a:rPr lang="zh-CN" altLang="en-US" sz="2800" b="0" dirty="0">
                <a:latin typeface="微软雅黑" panose="020B0503020204020204" charset="-122"/>
                <a:ea typeface="微软雅黑" panose="020B0503020204020204" charset="-122"/>
              </a:rPr>
              <a:t>斤</a:t>
            </a:r>
            <a:r>
              <a:rPr lang="en-US" altLang="zh-CN" sz="2800" b="0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800" b="0" dirty="0">
                <a:latin typeface="微软雅黑" panose="020B0503020204020204" charset="-122"/>
                <a:ea typeface="微软雅黑" panose="020B0503020204020204" charset="-122"/>
              </a:rPr>
              <a:t>株</a:t>
            </a:r>
          </a:p>
        </p:txBody>
      </p:sp>
      <p:sp>
        <p:nvSpPr>
          <p:cNvPr id="8" name="Oval 5"/>
          <p:cNvSpPr>
            <a:spLocks noChangeArrowheads="1"/>
          </p:cNvSpPr>
          <p:nvPr/>
        </p:nvSpPr>
        <p:spPr bwMode="auto">
          <a:xfrm>
            <a:off x="8618227" y="5516393"/>
            <a:ext cx="2147570" cy="1143000"/>
          </a:xfrm>
          <a:prstGeom prst="ellipse">
            <a:avLst/>
          </a:prstGeom>
          <a:noFill/>
          <a:ln w="9525" algn="ctr">
            <a:noFill/>
            <a:round/>
          </a:ln>
        </p:spPr>
        <p:txBody>
          <a:bodyPr wrap="none" anchor="ctr"/>
          <a:lstStyle/>
          <a:p>
            <a:r>
              <a:rPr lang="en-US" altLang="zh-CN" sz="2800" b="0" dirty="0">
                <a:latin typeface="微软雅黑" panose="020B0503020204020204" charset="-122"/>
                <a:ea typeface="微软雅黑" panose="020B0503020204020204" charset="-122"/>
              </a:rPr>
              <a:t>20</a:t>
            </a:r>
            <a:r>
              <a:rPr lang="en-US" sz="2800" b="0" dirty="0">
                <a:latin typeface="微软雅黑" panose="020B0503020204020204" charset="-122"/>
                <a:ea typeface="微软雅黑" panose="020B0503020204020204" charset="-122"/>
              </a:rPr>
              <a:t>g</a:t>
            </a:r>
            <a:r>
              <a:rPr lang="en-US" altLang="zh-CN" sz="2800" b="0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800" b="0" dirty="0">
                <a:latin typeface="微软雅黑" panose="020B0503020204020204" charset="-122"/>
                <a:ea typeface="微软雅黑" panose="020B0503020204020204" charset="-122"/>
              </a:rPr>
              <a:t>株</a:t>
            </a:r>
          </a:p>
        </p:txBody>
      </p:sp>
      <p:sp>
        <p:nvSpPr>
          <p:cNvPr id="2" name="Oval 5"/>
          <p:cNvSpPr>
            <a:spLocks noChangeArrowheads="1"/>
          </p:cNvSpPr>
          <p:nvPr/>
        </p:nvSpPr>
        <p:spPr bwMode="auto">
          <a:xfrm>
            <a:off x="3063882" y="1055473"/>
            <a:ext cx="6628130" cy="892810"/>
          </a:xfrm>
          <a:prstGeom prst="ellipse">
            <a:avLst/>
          </a:prstGeom>
          <a:noFill/>
          <a:ln w="9525" algn="ctr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sz="3200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建议沿树冠滴水线外开条沟或环状沟施入：</a:t>
            </a:r>
          </a:p>
        </p:txBody>
      </p:sp>
      <p:grpSp>
        <p:nvGrpSpPr>
          <p:cNvPr id="4" name="组 3"/>
          <p:cNvGrpSpPr/>
          <p:nvPr/>
        </p:nvGrpSpPr>
        <p:grpSpPr>
          <a:xfrm>
            <a:off x="1684216" y="2008236"/>
            <a:ext cx="8857107" cy="3546899"/>
            <a:chOff x="2630225" y="2510692"/>
            <a:chExt cx="7542852" cy="3020595"/>
          </a:xfrm>
        </p:grpSpPr>
        <p:grpSp>
          <p:nvGrpSpPr>
            <p:cNvPr id="9" name="组合 8"/>
            <p:cNvGrpSpPr/>
            <p:nvPr/>
          </p:nvGrpSpPr>
          <p:grpSpPr>
            <a:xfrm>
              <a:off x="2630225" y="2510692"/>
              <a:ext cx="7542852" cy="3020595"/>
              <a:chOff x="2487" y="4372"/>
              <a:chExt cx="10313" cy="3615"/>
            </a:xfrm>
          </p:grpSpPr>
          <p:pic>
            <p:nvPicPr>
              <p:cNvPr id="98305" name="Picture 2" descr="E:\课件、报纸、小册子、彩页资料等\草莓课件\国光草莓课件\国光草莓课件素材\国光松尔肥1.jpg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2487" y="4372"/>
                <a:ext cx="2458" cy="357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8307" name="Picture 4" descr="国光松达有机肥25k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6266" y="4407"/>
                <a:ext cx="2604" cy="354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8309" name="Picture 8" descr="国光壮多200克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10209" y="4372"/>
                <a:ext cx="2591" cy="361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3" name="矩形 2"/>
            <p:cNvSpPr/>
            <p:nvPr/>
          </p:nvSpPr>
          <p:spPr>
            <a:xfrm>
              <a:off x="4545776" y="3188807"/>
              <a:ext cx="798617" cy="14219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sz="9600" b="0" dirty="0">
                  <a:solidFill>
                    <a:srgbClr val="FFFF00"/>
                  </a:solidFill>
                </a:rPr>
                <a:t>+</a:t>
              </a:r>
              <a:endParaRPr kumimoji="1" lang="zh-CN" altLang="en-US" sz="9600" b="0" dirty="0">
                <a:solidFill>
                  <a:srgbClr val="FFFF00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425797" y="3188807"/>
              <a:ext cx="798617" cy="14219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sz="9600" b="0" dirty="0">
                  <a:solidFill>
                    <a:srgbClr val="FFFF00"/>
                  </a:solidFill>
                </a:rPr>
                <a:t>+</a:t>
              </a:r>
              <a:endParaRPr kumimoji="1" lang="zh-CN" altLang="en-US" sz="9600" b="0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3523" y="1248261"/>
            <a:ext cx="6280829" cy="5204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8115" name="AutoShape 3"/>
          <p:cNvSpPr>
            <a:spLocks noChangeArrowheads="1"/>
          </p:cNvSpPr>
          <p:nvPr/>
        </p:nvSpPr>
        <p:spPr bwMode="auto">
          <a:xfrm rot="16260000" flipV="1">
            <a:off x="7643124" y="4163898"/>
            <a:ext cx="536575" cy="165100"/>
          </a:xfrm>
          <a:prstGeom prst="rightArrow">
            <a:avLst>
              <a:gd name="adj1" fmla="val 50000"/>
              <a:gd name="adj2" fmla="val 81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58117" name="AutoShape 5"/>
          <p:cNvSpPr>
            <a:spLocks noChangeArrowheads="1"/>
          </p:cNvSpPr>
          <p:nvPr/>
        </p:nvSpPr>
        <p:spPr bwMode="auto">
          <a:xfrm rot="16260000" flipV="1">
            <a:off x="7212663" y="4181561"/>
            <a:ext cx="536575" cy="168275"/>
          </a:xfrm>
          <a:prstGeom prst="rightArrow">
            <a:avLst>
              <a:gd name="adj1" fmla="val 50000"/>
              <a:gd name="adj2" fmla="val 79673"/>
            </a:avLst>
          </a:prstGeom>
          <a:solidFill>
            <a:schemeClr val="accent1"/>
          </a:solidFill>
          <a:ln w="9525">
            <a:solidFill>
              <a:schemeClr val="tx1"/>
            </a:solidFill>
            <a:beve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9942" name="AutoShape 7"/>
          <p:cNvSpPr/>
          <p:nvPr/>
        </p:nvSpPr>
        <p:spPr bwMode="auto">
          <a:xfrm>
            <a:off x="8688288" y="3068960"/>
            <a:ext cx="1619250" cy="609600"/>
          </a:xfrm>
          <a:prstGeom prst="borderCallout2">
            <a:avLst>
              <a:gd name="adj1" fmla="val 18750"/>
              <a:gd name="adj2" fmla="val -4704"/>
              <a:gd name="adj3" fmla="val 18750"/>
              <a:gd name="adj4" fmla="val -32940"/>
              <a:gd name="adj5" fmla="val 136718"/>
              <a:gd name="adj6" fmla="val -6225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dirty="0"/>
              <a:t>施肥区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/>
        </p:nvSpPr>
        <p:spPr>
          <a:xfrm>
            <a:off x="2999656" y="2852936"/>
            <a:ext cx="6400800" cy="72898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3200" b="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四、</a:t>
            </a:r>
            <a:r>
              <a:rPr lang="zh-CN" altLang="en-US" sz="3200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如何做好</a:t>
            </a:r>
            <a:r>
              <a:rPr lang="zh-CN" altLang="en-US" sz="3200" b="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柑橘水分管理</a:t>
            </a:r>
            <a:r>
              <a:rPr lang="zh-CN" altLang="en-US" sz="3200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技术？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7" name="TextBox 8"/>
          <p:cNvSpPr txBox="1">
            <a:spLocks noChangeArrowheads="1"/>
          </p:cNvSpPr>
          <p:nvPr/>
        </p:nvSpPr>
        <p:spPr bwMode="auto">
          <a:xfrm>
            <a:off x="2063750" y="1124744"/>
            <a:ext cx="8424863" cy="589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6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柑橘树</a:t>
            </a:r>
            <a:r>
              <a:rPr lang="zh-CN" altLang="en-US" sz="36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对水分的需求</a:t>
            </a:r>
            <a:endParaRPr lang="en-US" altLang="zh-CN" sz="3600" b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9618" name="TextBox 8"/>
          <p:cNvSpPr txBox="1">
            <a:spLocks noChangeArrowheads="1"/>
          </p:cNvSpPr>
          <p:nvPr/>
        </p:nvSpPr>
        <p:spPr bwMode="auto">
          <a:xfrm>
            <a:off x="1451582" y="1916832"/>
            <a:ext cx="9649198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需水临界期</a:t>
            </a:r>
            <a:r>
              <a:rPr lang="zh-CN" altLang="en-US" b="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植物</a:t>
            </a:r>
            <a:r>
              <a:rPr lang="zh-CN" altLang="en-US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对缺水最敏感的关键</a:t>
            </a:r>
            <a:r>
              <a:rPr lang="zh-CN" altLang="en-US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时期。</a:t>
            </a:r>
            <a:endParaRPr lang="en-US" altLang="zh-CN" b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柑橘的需水临界期是在</a:t>
            </a:r>
            <a:r>
              <a:rPr lang="zh-CN" altLang="en-US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幼果期</a:t>
            </a:r>
            <a:r>
              <a:rPr lang="zh-CN" altLang="en-US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及</a:t>
            </a:r>
            <a:r>
              <a:rPr lang="zh-CN" altLang="en-US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壮果期</a:t>
            </a:r>
            <a:r>
              <a:rPr lang="zh-CN" altLang="en-US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至</a:t>
            </a:r>
            <a:r>
              <a:rPr lang="zh-CN" altLang="en-US" b="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成熟期</a:t>
            </a:r>
            <a:r>
              <a:rPr lang="zh-CN" altLang="en-US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，因此</a:t>
            </a:r>
            <a:r>
              <a:rPr lang="zh-CN" altLang="en-US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柑橘树在开花坐果期（</a:t>
            </a:r>
            <a:r>
              <a:rPr lang="en-US" altLang="zh-CN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4-6</a:t>
            </a:r>
            <a:r>
              <a:rPr lang="zh-CN" altLang="en-US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月）、果实膨大期（</a:t>
            </a:r>
            <a:r>
              <a:rPr lang="en-US" altLang="zh-CN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7-8</a:t>
            </a:r>
            <a:r>
              <a:rPr lang="zh-CN" altLang="en-US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月）对水分敏感，此期若发生干旱须及时灌水。果实成熟前</a:t>
            </a:r>
            <a:r>
              <a:rPr lang="en-US" altLang="zh-CN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lang="zh-CN" altLang="en-US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天不可灌水。冬季（</a:t>
            </a:r>
            <a:r>
              <a:rPr lang="en-US" altLang="zh-CN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</a:t>
            </a:r>
            <a:r>
              <a:rPr lang="zh-CN" altLang="en-US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月份）严重干旱时，应及时灌水保温防冻。</a:t>
            </a:r>
            <a:endParaRPr lang="en-US" altLang="zh-CN" b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591944" y="6093296"/>
            <a:ext cx="894080" cy="4781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滴灌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5650" y="1484784"/>
            <a:ext cx="5586334" cy="41897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12024" y="1484783"/>
            <a:ext cx="5586335" cy="41897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4727574" y="1772816"/>
            <a:ext cx="2952750" cy="5340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defRPr/>
            </a:pPr>
            <a:r>
              <a:rPr lang="zh-CN" altLang="en-US" sz="3200" b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（五）排水</a:t>
            </a:r>
            <a:endParaRPr lang="en-US" altLang="zh-CN" sz="3200" b="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4194" name="TextBox 8"/>
          <p:cNvSpPr txBox="1">
            <a:spLocks noChangeArrowheads="1"/>
          </p:cNvSpPr>
          <p:nvPr/>
        </p:nvSpPr>
        <p:spPr bwMode="auto">
          <a:xfrm>
            <a:off x="1883728" y="3068960"/>
            <a:ext cx="8640441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ts val="1200"/>
              </a:spcBef>
              <a:buNone/>
            </a:pP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平地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柑橘园应建立排水系统，多雨季节或果园积水时，及时排水</a:t>
            </a:r>
            <a:r>
              <a:rPr lang="zh-CN" altLang="en-US" sz="2800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防涝。</a:t>
            </a:r>
            <a:r>
              <a:rPr lang="zh-CN" altLang="en-US" sz="2800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果实采收期如遇多雨，可用地膜覆盖园地，以降低土壤含水量，提高果实品质。</a:t>
            </a:r>
            <a:endParaRPr lang="en-US" altLang="zh-CN" sz="2800" b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91544" y="836712"/>
            <a:ext cx="8028384" cy="60212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19536" y="836712"/>
            <a:ext cx="8028384" cy="60212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47728" y="3140968"/>
            <a:ext cx="4908550" cy="5340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</a:t>
            </a:r>
            <a:r>
              <a:rPr kumimoji="1" lang="zh-CN" altLang="en-US" sz="3200" b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有部分果园是</a:t>
            </a:r>
            <a:r>
              <a:rPr kumimoji="1" lang="zh-CN" altLang="en-US" sz="3200" b="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这样的</a:t>
            </a:r>
            <a:r>
              <a:rPr kumimoji="1" lang="en-US" altLang="zh-CN" sz="3200" b="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endParaRPr kumimoji="1" lang="zh-CN" altLang="en-US" sz="3200" b="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217" name="Picture 2" descr="F:\国光\柠檬\DSCN67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9536" y="836712"/>
            <a:ext cx="8028384" cy="602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2"/>
          <p:cNvSpPr>
            <a:spLocks noGrp="1"/>
          </p:cNvSpPr>
          <p:nvPr/>
        </p:nvSpPr>
        <p:spPr>
          <a:xfrm>
            <a:off x="2724150" y="1952942"/>
            <a:ext cx="7252335" cy="118808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00000"/>
              </a:lnSpc>
              <a:buNone/>
            </a:pPr>
            <a:r>
              <a:rPr lang="en-US" altLang="zh-CN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、柑橘营养</a:t>
            </a:r>
            <a:r>
              <a:rPr lang="zh-CN" altLang="en-US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常见问题</a:t>
            </a:r>
            <a:endParaRPr lang="zh-CN" altLang="en-US" b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土壤问题、根系问题、施肥不科学问题</a:t>
            </a:r>
          </a:p>
        </p:txBody>
      </p:sp>
      <p:sp>
        <p:nvSpPr>
          <p:cNvPr id="6" name="副标题 2"/>
          <p:cNvSpPr>
            <a:spLocks noGrp="1"/>
          </p:cNvSpPr>
          <p:nvPr/>
        </p:nvSpPr>
        <p:spPr>
          <a:xfrm>
            <a:off x="2724442" y="3141027"/>
            <a:ext cx="7252970" cy="217487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10000"/>
              </a:lnSpc>
              <a:buNone/>
            </a:pPr>
            <a:r>
              <a:rPr lang="en-US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、如何</a:t>
            </a:r>
            <a:r>
              <a:rPr lang="zh-CN" altLang="en-US" b="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做好柑橘营养</a:t>
            </a:r>
            <a:r>
              <a:rPr lang="zh-CN" altLang="en-US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管理？</a:t>
            </a:r>
          </a:p>
          <a:p>
            <a:pPr marL="0" indent="0" fontAlgn="auto">
              <a:lnSpc>
                <a:spcPct val="110000"/>
              </a:lnSpc>
              <a:buNone/>
            </a:pPr>
            <a:r>
              <a:rPr lang="zh-CN" altLang="en-US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改土培肥、促根发根、提高肥效</a:t>
            </a:r>
          </a:p>
          <a:p>
            <a:pPr marL="0" indent="0" fontAlgn="auto">
              <a:lnSpc>
                <a:spcPct val="110000"/>
              </a:lnSpc>
              <a:buNone/>
            </a:pPr>
            <a:r>
              <a:rPr lang="zh-CN" altLang="en-US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科学</a:t>
            </a:r>
            <a:r>
              <a:rPr lang="zh-CN" altLang="en-US" b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施肥、提高果实产量和</a:t>
            </a:r>
            <a:r>
              <a:rPr lang="zh-CN" altLang="en-US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品质</a:t>
            </a:r>
            <a:endParaRPr lang="zh-CN" altLang="en-US" b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54490" y="1210623"/>
            <a:ext cx="1554480" cy="8115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小结：</a:t>
            </a:r>
          </a:p>
        </p:txBody>
      </p:sp>
      <p:sp>
        <p:nvSpPr>
          <p:cNvPr id="5" name="副标题 2"/>
          <p:cNvSpPr>
            <a:spLocks noGrp="1"/>
          </p:cNvSpPr>
          <p:nvPr/>
        </p:nvSpPr>
        <p:spPr>
          <a:xfrm>
            <a:off x="2724150" y="5145318"/>
            <a:ext cx="7252335" cy="118808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10000"/>
              </a:lnSpc>
              <a:buNone/>
            </a:pPr>
            <a:r>
              <a:rPr lang="en-US" altLang="zh-CN" b="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、如何做好</a:t>
            </a:r>
            <a:r>
              <a:rPr lang="zh-CN" altLang="en-US" b="0" dirty="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柑橘水分管理</a:t>
            </a:r>
            <a:r>
              <a:rPr lang="zh-CN" altLang="en-US" b="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b="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灌水、排水</a:t>
            </a:r>
            <a:endParaRPr lang="zh-CN" altLang="en-US" b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91544" y="865249"/>
            <a:ext cx="7992888" cy="59963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5560" y="863334"/>
            <a:ext cx="7992888" cy="599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adfea7e-01ae-4f1e-8891-68d7267c3eae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新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FF0000"/>
          </a:solidFill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</TotalTime>
  <Words>2491</Words>
  <Application>Microsoft Office PowerPoint</Application>
  <PresentationFormat>自定义</PresentationFormat>
  <Paragraphs>164</Paragraphs>
  <Slides>71</Slides>
  <Notes>30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71</vt:i4>
      </vt:variant>
    </vt:vector>
  </HeadingPairs>
  <TitlesOfParts>
    <vt:vector size="74" baseType="lpstr">
      <vt:lpstr>新模板</vt:lpstr>
      <vt:lpstr>1_自定义设计方案</vt:lpstr>
      <vt:lpstr>自定义设计方案</vt:lpstr>
      <vt:lpstr>如何做好柑橘肥水管理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果树采果肥的重要意义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葡萄营养及调控方案</dc:title>
  <dc:creator>Qxt</dc:creator>
  <cp:lastModifiedBy>lenovo</cp:lastModifiedBy>
  <cp:revision>508</cp:revision>
  <dcterms:created xsi:type="dcterms:W3CDTF">2014-04-28T01:18:00Z</dcterms:created>
  <dcterms:modified xsi:type="dcterms:W3CDTF">2021-11-30T13:37:50Z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