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handoutMasterIdLst>
    <p:handoutMasterId r:id="rId44"/>
  </p:handoutMasterIdLst>
  <p:sldIdLst>
    <p:sldId id="308" r:id="rId2"/>
    <p:sldId id="259" r:id="rId3"/>
    <p:sldId id="284" r:id="rId4"/>
    <p:sldId id="260" r:id="rId5"/>
    <p:sldId id="333" r:id="rId6"/>
    <p:sldId id="334" r:id="rId7"/>
    <p:sldId id="292" r:id="rId8"/>
    <p:sldId id="295" r:id="rId9"/>
    <p:sldId id="335" r:id="rId10"/>
    <p:sldId id="336" r:id="rId11"/>
    <p:sldId id="310" r:id="rId12"/>
    <p:sldId id="299" r:id="rId13"/>
    <p:sldId id="337" r:id="rId14"/>
    <p:sldId id="338" r:id="rId15"/>
    <p:sldId id="339" r:id="rId16"/>
    <p:sldId id="340" r:id="rId17"/>
    <p:sldId id="341" r:id="rId18"/>
    <p:sldId id="342" r:id="rId19"/>
    <p:sldId id="343" r:id="rId20"/>
    <p:sldId id="344" r:id="rId21"/>
    <p:sldId id="345" r:id="rId22"/>
    <p:sldId id="346" r:id="rId23"/>
    <p:sldId id="311" r:id="rId24"/>
    <p:sldId id="265" r:id="rId25"/>
    <p:sldId id="347" r:id="rId26"/>
    <p:sldId id="348" r:id="rId27"/>
    <p:sldId id="350" r:id="rId28"/>
    <p:sldId id="351" r:id="rId29"/>
    <p:sldId id="352" r:id="rId30"/>
    <p:sldId id="353" r:id="rId31"/>
    <p:sldId id="354" r:id="rId32"/>
    <p:sldId id="355" r:id="rId33"/>
    <p:sldId id="356" r:id="rId34"/>
    <p:sldId id="357" r:id="rId35"/>
    <p:sldId id="358" r:id="rId36"/>
    <p:sldId id="359" r:id="rId37"/>
    <p:sldId id="361" r:id="rId38"/>
    <p:sldId id="362" r:id="rId39"/>
    <p:sldId id="363" r:id="rId40"/>
    <p:sldId id="360" r:id="rId41"/>
    <p:sldId id="349" r:id="rId42"/>
  </p:sldIdLst>
  <p:sldSz cx="9144000" cy="5143500" type="screen16x9"/>
  <p:notesSz cx="6858000" cy="9144000"/>
  <p:custDataLst>
    <p:tags r:id="rId45"/>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1B3CD"/>
    <a:srgbClr val="2780AA"/>
    <a:srgbClr val="2980B4"/>
    <a:srgbClr val="83C2D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557" autoAdjust="0"/>
    <p:restoredTop sz="94660"/>
  </p:normalViewPr>
  <p:slideViewPr>
    <p:cSldViewPr snapToGrid="0">
      <p:cViewPr varScale="1">
        <p:scale>
          <a:sx n="91" d="100"/>
          <a:sy n="91" d="100"/>
        </p:scale>
        <p:origin x="-444" y="-68"/>
      </p:cViewPr>
      <p:guideLst>
        <p:guide orient="horz" pos="2341"/>
        <p:guide orient="horz" pos="1756"/>
        <p:guide pos="3840"/>
        <p:guide pos="290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2021/11/26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5E2027-D6C5-4A59-B989-C703DC7F4496}" type="datetimeFigureOut">
              <a:rPr lang="zh-CN" altLang="en-US" smtClean="0"/>
              <a:pPr/>
              <a:t>2021/11/26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AFB1AE-1A7B-4A93-B687-40C14386FB8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AFB1AE-1A7B-4A93-B687-40C14386FB88}"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AFB1AE-1A7B-4A93-B687-40C14386FB88}" type="slidenum">
              <a:rPr lang="zh-CN" altLang="en-US" smtClean="0"/>
              <a:pPr/>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AFB1AE-1A7B-4A93-B687-40C14386FB88}"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AFB1AE-1A7B-4A93-B687-40C14386FB88}"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AFB1AE-1A7B-4A93-B687-40C14386FB88}"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AFB1AE-1A7B-4A93-B687-40C14386FB88}" type="slidenum">
              <a:rPr lang="zh-CN" altLang="en-US" smtClean="0"/>
              <a:pPr/>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AFB1AE-1A7B-4A93-B687-40C14386FB88}" type="slidenum">
              <a:rPr lang="zh-CN" altLang="en-US" smtClean="0"/>
              <a:pPr/>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AFB1AE-1A7B-4A93-B687-40C14386FB88}" type="slidenum">
              <a:rPr lang="zh-CN" altLang="en-US" smtClean="0"/>
              <a:pPr/>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AFB1AE-1A7B-4A93-B687-40C14386FB88}" type="slidenum">
              <a:rPr lang="zh-CN" altLang="en-US" smtClean="0"/>
              <a:pPr/>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AFB1AE-1A7B-4A93-B687-40C14386FB88}" type="slidenum">
              <a:rPr lang="zh-CN" altLang="en-US" smtClean="0"/>
              <a:pPr/>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1换]"/>
          <p:cNvPicPr>
            <a:picLocks noChangeAspect="1"/>
          </p:cNvPicPr>
          <p:nvPr userDrawn="1"/>
        </p:nvPicPr>
        <p:blipFill>
          <a:blip r:embed="rId2" cstate="print"/>
          <a:srcRect l="52921"/>
          <a:stretch>
            <a:fillRect/>
          </a:stretch>
        </p:blipFill>
        <p:spPr>
          <a:xfrm>
            <a:off x="-8573" y="-49054"/>
            <a:ext cx="496124" cy="1049179"/>
          </a:xfrm>
          <a:prstGeom prst="rect">
            <a:avLst/>
          </a:prstGeom>
        </p:spPr>
      </p:pic>
      <p:sp>
        <p:nvSpPr>
          <p:cNvPr id="9" name="矩形 8"/>
          <p:cNvSpPr/>
          <p:nvPr userDrawn="1"/>
        </p:nvSpPr>
        <p:spPr>
          <a:xfrm>
            <a:off x="1" y="5001322"/>
            <a:ext cx="9144000" cy="142178"/>
          </a:xfrm>
          <a:prstGeom prst="rect">
            <a:avLst/>
          </a:pr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字魂58号-创中黑" panose="00000500000000000000" charset="-122"/>
              <a:ea typeface="字魂58号-创中黑" panose="00000500000000000000" charset="-122"/>
            </a:endParaRPr>
          </a:p>
        </p:txBody>
      </p:sp>
    </p:spTree>
  </p:cSld>
  <p:clrMapOvr>
    <a:masterClrMapping/>
  </p:clrMapOvr>
  <p:transition spd="slow"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2021/11/26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spd="slow" advTm="3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cSld>
  <p:clrMapOvr>
    <a:masterClrMapping/>
  </p:clrMapOvr>
  <p:transition spd="slow"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spd="slow"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spd="slow"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2021/11/26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spd="slow"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a:t>单击此处编辑母版文本样式</a:t>
            </a:r>
          </a:p>
        </p:txBody>
      </p:sp>
      <p:sp>
        <p:nvSpPr>
          <p:cNvPr id="4" name="内容占位符 3"/>
          <p:cNvSpPr>
            <a:spLocks noGrp="1"/>
          </p:cNvSpPr>
          <p:nvPr>
            <p:ph sz="half" idx="2"/>
          </p:nvPr>
        </p:nvSpPr>
        <p:spPr>
          <a:xfrm>
            <a:off x="890080" y="1999034"/>
            <a:ext cx="3655181" cy="26432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a:t>单击此处编辑母版文本样式</a:t>
            </a:r>
          </a:p>
        </p:txBody>
      </p:sp>
      <p:sp>
        <p:nvSpPr>
          <p:cNvPr id="6" name="内容占位符 5"/>
          <p:cNvSpPr>
            <a:spLocks noGrp="1"/>
          </p:cNvSpPr>
          <p:nvPr>
            <p:ph sz="quarter" idx="4"/>
          </p:nvPr>
        </p:nvSpPr>
        <p:spPr>
          <a:xfrm>
            <a:off x="4692704" y="1999034"/>
            <a:ext cx="3673182" cy="26432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2021/11/26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spd="slow" advTm="3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2021/11/26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spd="slow"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2021/11/26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spd="slow"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2021/11/26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spd="slow" advTm="3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spd="slow" advTm="3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latin typeface="字魂58号-创中黑" panose="00000500000000000000" charset="-122"/>
                <a:ea typeface="字魂58号-创中黑" panose="00000500000000000000" charset="-122"/>
              </a:defRPr>
            </a:lvl1pPr>
          </a:lstStyle>
          <a:p>
            <a:fld id="{82F288E0-7875-42C4-84C8-98DBBD3BF4D2}" type="datetimeFigureOut">
              <a:rPr lang="zh-CN" altLang="en-US" smtClean="0"/>
              <a:pPr/>
              <a:t>2021/11/26</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latin typeface="字魂58号-创中黑" panose="00000500000000000000" charset="-122"/>
                <a:ea typeface="字魂58号-创中黑" panose="00000500000000000000" charset="-122"/>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latin typeface="字魂58号-创中黑" panose="00000500000000000000" charset="-122"/>
                <a:ea typeface="字魂58号-创中黑" panose="00000500000000000000" charset="-122"/>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3000">
    <p:wipe/>
  </p:transition>
  <p:txStyles>
    <p:titleStyle>
      <a:lvl1pPr algn="l" defTabSz="685800" rtl="0" eaLnBrk="1" latinLnBrk="0" hangingPunct="1">
        <a:lnSpc>
          <a:spcPct val="90000"/>
        </a:lnSpc>
        <a:spcBef>
          <a:spcPct val="0"/>
        </a:spcBef>
        <a:buNone/>
        <a:defRPr sz="3300" kern="1200">
          <a:solidFill>
            <a:schemeClr val="tx1"/>
          </a:solidFill>
          <a:latin typeface="+mj-lt"/>
          <a:ea typeface="字魂58号-创中黑" panose="00000500000000000000"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字魂58号-创中黑" panose="00000500000000000000" charset="-122"/>
          <a:ea typeface="字魂58号-创中黑" panose="00000500000000000000"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字魂58号-创中黑" panose="00000500000000000000" charset="-122"/>
          <a:ea typeface="字魂58号-创中黑" panose="00000500000000000000"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字魂58号-创中黑" panose="00000500000000000000" charset="-122"/>
          <a:ea typeface="字魂58号-创中黑" panose="00000500000000000000"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字魂58号-创中黑" panose="00000500000000000000" charset="-122"/>
          <a:ea typeface="字魂58号-创中黑" panose="00000500000000000000"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字魂58号-创中黑" panose="00000500000000000000" charset="-122"/>
          <a:ea typeface="字魂58号-创中黑" panose="00000500000000000000"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image" Target="../media/image8.png"/><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notesSlide" Target="../notesSlides/notesSlide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slideLayout" Target="../slideLayouts/slideLayout1.xml"/><Relationship Id="rId5" Type="http://schemas.openxmlformats.org/officeDocument/2006/relationships/tags" Target="../tags/tag8.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29004"/>
            <a:ext cx="9144000" cy="6972195"/>
            <a:chOff x="0" y="-2442905"/>
            <a:chExt cx="12192000" cy="9296260"/>
          </a:xfrm>
        </p:grpSpPr>
        <p:pic>
          <p:nvPicPr>
            <p:cNvPr id="1027" name="Picture 3" descr="C:\Users\Maibenben\Desktop\00G888piCYQU.PN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16200000" flipH="1">
              <a:off x="4998466" y="-340180"/>
              <a:ext cx="9296260" cy="5090809"/>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C:\Users\Maibenben\Desktop\00G888piCYQU.PN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0" y="1"/>
              <a:ext cx="7470843" cy="5155144"/>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5" name="PA_文本框 2"/>
          <p:cNvSpPr txBox="1"/>
          <p:nvPr>
            <p:custDataLst>
              <p:tags r:id="rId1"/>
            </p:custDataLst>
          </p:nvPr>
        </p:nvSpPr>
        <p:spPr>
          <a:xfrm>
            <a:off x="884555" y="1932940"/>
            <a:ext cx="7139305" cy="499110"/>
          </a:xfrm>
          <a:prstGeom prst="rect">
            <a:avLst/>
          </a:prstGeom>
          <a:noFill/>
        </p:spPr>
        <p:txBody>
          <a:bodyPr wrap="square" lIns="68580" tIns="34290" rIns="68580" bIns="34290" rtlCol="0">
            <a:spAutoFit/>
          </a:bodyPr>
          <a:lstStyle/>
          <a:p>
            <a:pPr algn="ctr"/>
            <a:r>
              <a:rPr lang="zh-CN" altLang="en-US" sz="2800" b="1" spc="225" dirty="0">
                <a:solidFill>
                  <a:schemeClr val="accent1">
                    <a:lumMod val="75000"/>
                  </a:schemeClr>
                </a:solidFill>
                <a:latin typeface="字魂58号-创中黑" panose="00000500000000000000" charset="-122"/>
                <a:ea typeface="字魂58号-创中黑" panose="00000500000000000000" charset="-122"/>
              </a:rPr>
              <a:t>分层分类整体实施  </a:t>
            </a:r>
            <a:r>
              <a:rPr lang="zh-CN" altLang="en-US" sz="2800" b="1" spc="225" dirty="0" smtClean="0">
                <a:solidFill>
                  <a:schemeClr val="accent1">
                    <a:lumMod val="75000"/>
                  </a:schemeClr>
                </a:solidFill>
                <a:latin typeface="字魂58号-创中黑" panose="00000500000000000000" charset="-122"/>
                <a:ea typeface="字魂58号-创中黑" panose="00000500000000000000" charset="-122"/>
              </a:rPr>
              <a:t>促进全面乡村振兴</a:t>
            </a:r>
            <a:endParaRPr lang="zh-CN" altLang="en-US" sz="2800" b="1" spc="225" dirty="0">
              <a:solidFill>
                <a:schemeClr val="accent1">
                  <a:lumMod val="75000"/>
                </a:schemeClr>
              </a:solidFill>
              <a:latin typeface="字魂58号-创中黑" panose="00000500000000000000" charset="-122"/>
              <a:ea typeface="字魂58号-创中黑" panose="00000500000000000000" charset="-122"/>
            </a:endParaRPr>
          </a:p>
        </p:txBody>
      </p:sp>
      <p:sp>
        <p:nvSpPr>
          <p:cNvPr id="6" name="PA_文本框 9"/>
          <p:cNvSpPr txBox="1"/>
          <p:nvPr>
            <p:custDataLst>
              <p:tags r:id="rId2"/>
            </p:custDataLst>
          </p:nvPr>
        </p:nvSpPr>
        <p:spPr>
          <a:xfrm>
            <a:off x="2425981" y="3631596"/>
            <a:ext cx="4292735" cy="299085"/>
          </a:xfrm>
          <a:prstGeom prst="rect">
            <a:avLst/>
          </a:prstGeom>
          <a:noFill/>
        </p:spPr>
        <p:txBody>
          <a:bodyPr wrap="square" lIns="68580" tIns="34290" rIns="68580" bIns="34290" rtlCol="0">
            <a:spAutoFit/>
          </a:bodyPr>
          <a:lstStyle/>
          <a:p>
            <a:pPr algn="ctr"/>
            <a:r>
              <a:rPr lang="en-US" altLang="zh-CN" sz="1500" dirty="0">
                <a:solidFill>
                  <a:schemeClr val="accent1">
                    <a:lumMod val="75000"/>
                  </a:schemeClr>
                </a:solidFill>
                <a:latin typeface="字魂58号-创中黑" panose="00000500000000000000" charset="-122"/>
                <a:ea typeface="字魂58号-创中黑" panose="00000500000000000000" charset="-122"/>
              </a:rPr>
              <a:t>2021</a:t>
            </a:r>
            <a:r>
              <a:rPr lang="zh-CN" altLang="en-US" sz="1500" dirty="0">
                <a:solidFill>
                  <a:schemeClr val="accent1">
                    <a:lumMod val="75000"/>
                  </a:schemeClr>
                </a:solidFill>
                <a:latin typeface="字魂58号-创中黑" panose="00000500000000000000" charset="-122"/>
                <a:ea typeface="字魂58号-创中黑" panose="00000500000000000000" charset="-122"/>
              </a:rPr>
              <a:t>年</a:t>
            </a:r>
            <a:r>
              <a:rPr lang="en-US" altLang="zh-CN" sz="1500" dirty="0">
                <a:solidFill>
                  <a:schemeClr val="accent1">
                    <a:lumMod val="75000"/>
                  </a:schemeClr>
                </a:solidFill>
                <a:latin typeface="字魂58号-创中黑" panose="00000500000000000000" charset="-122"/>
                <a:ea typeface="字魂58号-创中黑" panose="00000500000000000000" charset="-122"/>
              </a:rPr>
              <a:t>11</a:t>
            </a:r>
            <a:r>
              <a:rPr lang="zh-CN" altLang="en-US" sz="1500" dirty="0">
                <a:solidFill>
                  <a:schemeClr val="accent1">
                    <a:lumMod val="75000"/>
                  </a:schemeClr>
                </a:solidFill>
                <a:latin typeface="字魂58号-创中黑" panose="00000500000000000000" charset="-122"/>
                <a:ea typeface="字魂58号-创中黑" panose="00000500000000000000" charset="-122"/>
              </a:rPr>
              <a:t>月</a:t>
            </a:r>
          </a:p>
        </p:txBody>
      </p:sp>
      <p:sp>
        <p:nvSpPr>
          <p:cNvPr id="8" name="文本框 7"/>
          <p:cNvSpPr txBox="1"/>
          <p:nvPr/>
        </p:nvSpPr>
        <p:spPr>
          <a:xfrm>
            <a:off x="2102390" y="2860099"/>
            <a:ext cx="4939220" cy="512445"/>
          </a:xfrm>
          <a:prstGeom prst="rect">
            <a:avLst/>
          </a:prstGeom>
          <a:noFill/>
        </p:spPr>
        <p:txBody>
          <a:bodyPr wrap="square" lIns="51389" tIns="25717" rIns="51389" bIns="25717" rtlCol="0">
            <a:spAutoFit/>
            <a:scene3d>
              <a:camera prst="orthographicFront"/>
              <a:lightRig rig="threePt" dir="t"/>
            </a:scene3d>
            <a:sp3d contourW="12700"/>
          </a:bodyPr>
          <a:lstStyle/>
          <a:p>
            <a:pPr algn="ctr" defTabSz="513715">
              <a:lnSpc>
                <a:spcPct val="150000"/>
              </a:lnSpc>
            </a:pPr>
            <a:r>
              <a:rPr lang="zh-CN" altLang="en-US" sz="2000" dirty="0">
                <a:solidFill>
                  <a:schemeClr val="tx1">
                    <a:lumMod val="65000"/>
                    <a:lumOff val="35000"/>
                  </a:schemeClr>
                </a:solidFill>
                <a:latin typeface="字魂58号-创中黑" panose="00000500000000000000" charset="-122"/>
                <a:ea typeface="字魂58号-创中黑" panose="00000500000000000000" charset="-122"/>
              </a:rPr>
              <a:t>涪陵区农业农村委    余中华</a:t>
            </a:r>
            <a:endParaRPr lang="en-US" altLang="zh-CN" sz="1200" dirty="0">
              <a:solidFill>
                <a:schemeClr val="tx1">
                  <a:lumMod val="65000"/>
                  <a:lumOff val="35000"/>
                </a:schemeClr>
              </a:solidFill>
              <a:latin typeface="字魂58号-创中黑" panose="00000500000000000000" charset="-122"/>
              <a:ea typeface="字魂58号-创中黑" panose="00000500000000000000"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anim calcmode="lin" valueType="num">
                                      <p:cBhvr>
                                        <p:cTn id="16" dur="750" fill="hold"/>
                                        <p:tgtEl>
                                          <p:spTgt spid="8"/>
                                        </p:tgtEl>
                                        <p:attrNameLst>
                                          <p:attrName>ppt_x</p:attrName>
                                        </p:attrNameLst>
                                      </p:cBhvr>
                                      <p:tavLst>
                                        <p:tav tm="0">
                                          <p:val>
                                            <p:strVal val="#ppt_x"/>
                                          </p:val>
                                        </p:tav>
                                        <p:tav tm="100000">
                                          <p:val>
                                            <p:strVal val="#ppt_x"/>
                                          </p:val>
                                        </p:tav>
                                      </p:tavLst>
                                    </p:anim>
                                    <p:anim calcmode="lin" valueType="num">
                                      <p:cBhvr>
                                        <p:cTn id="17" dur="75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（五）加强党对“三农”工作的全面领导</a:t>
            </a:r>
            <a:endParaRPr lang="zh-CN" altLang="en-US" sz="2800" dirty="0"/>
          </a:p>
        </p:txBody>
      </p:sp>
      <p:sp>
        <p:nvSpPr>
          <p:cNvPr id="3" name="内容占位符 2"/>
          <p:cNvSpPr>
            <a:spLocks noGrp="1"/>
          </p:cNvSpPr>
          <p:nvPr>
            <p:ph idx="1"/>
          </p:nvPr>
        </p:nvSpPr>
        <p:spPr/>
        <p:txBody>
          <a:bodyPr/>
          <a:lstStyle/>
          <a:p>
            <a:r>
              <a:rPr lang="zh-CN" altLang="en-US" dirty="0" smtClean="0"/>
              <a:t>强化五级书记抓乡村振兴工作机制。</a:t>
            </a:r>
            <a:endParaRPr lang="en-US" altLang="zh-CN" dirty="0" smtClean="0"/>
          </a:p>
          <a:p>
            <a:r>
              <a:rPr lang="zh-CN" altLang="en-US" dirty="0" smtClean="0"/>
              <a:t>加强党委农村工作领导小组和工作机构建设。</a:t>
            </a:r>
            <a:endParaRPr lang="en-US" altLang="zh-CN" dirty="0" smtClean="0"/>
          </a:p>
          <a:p>
            <a:r>
              <a:rPr lang="zh-CN" altLang="en-US" dirty="0" smtClean="0"/>
              <a:t>加强党的农村基层组织建设和乡村治理。</a:t>
            </a:r>
            <a:endParaRPr lang="en-US" altLang="zh-CN" dirty="0" smtClean="0"/>
          </a:p>
          <a:p>
            <a:r>
              <a:rPr lang="zh-CN" altLang="en-US" dirty="0" smtClean="0"/>
              <a:t>加强农村新时代精神文明建设。</a:t>
            </a:r>
            <a:endParaRPr lang="en-US" altLang="zh-CN" dirty="0" smtClean="0"/>
          </a:p>
          <a:p>
            <a:r>
              <a:rPr lang="zh-CN" altLang="en-US" dirty="0" smtClean="0"/>
              <a:t>健全乡村振兴考核机制。</a:t>
            </a:r>
            <a:endParaRPr lang="zh-CN" altLang="en-US" dirty="0"/>
          </a:p>
        </p:txBody>
      </p:sp>
    </p:spTree>
  </p:cSld>
  <p:clrMapOvr>
    <a:masterClrMapping/>
  </p:clrMapOvr>
  <p:transition spd="slow" advTm="3000">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Maibenben\Desktop\00G888piCYQU.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5400000" flipH="1">
            <a:off x="4758604" y="758104"/>
            <a:ext cx="5189710" cy="3581082"/>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文本框 9"/>
          <p:cNvSpPr txBox="1"/>
          <p:nvPr/>
        </p:nvSpPr>
        <p:spPr>
          <a:xfrm>
            <a:off x="2827707" y="2168716"/>
            <a:ext cx="3686579" cy="1315745"/>
          </a:xfrm>
          <a:prstGeom prst="rect">
            <a:avLst/>
          </a:prstGeom>
          <a:noFill/>
        </p:spPr>
        <p:txBody>
          <a:bodyPr wrap="square" lIns="68580" tIns="34290" rIns="68580" bIns="34290" rtlCol="0">
            <a:spAutoFit/>
          </a:bodyPr>
          <a:lstStyle/>
          <a:p>
            <a:pPr marL="342900" indent="-342900">
              <a:lnSpc>
                <a:spcPct val="150000"/>
              </a:lnSpc>
              <a:buFont typeface="Arial" panose="020B0604020202020204" pitchFamily="34" charset="0"/>
              <a:buChar char="•"/>
            </a:pP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渝委农办</a:t>
            </a:r>
            <a:r>
              <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rPr>
              <a:t>[2020]2</a:t>
            </a: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号文件</a:t>
            </a:r>
            <a:endPar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endParaRPr>
          </a:p>
          <a:p>
            <a:pPr marL="342900" indent="-342900">
              <a:lnSpc>
                <a:spcPct val="150000"/>
              </a:lnSpc>
              <a:buFont typeface="Arial" panose="020B0604020202020204" pitchFamily="34" charset="0"/>
              <a:buChar char="•"/>
            </a:pP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渝委农办</a:t>
            </a:r>
            <a:r>
              <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rPr>
              <a:t>[2021]8</a:t>
            </a: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号文件</a:t>
            </a:r>
            <a:endPar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endParaRPr>
          </a:p>
          <a:p>
            <a:pPr marL="342900" indent="-342900">
              <a:lnSpc>
                <a:spcPct val="150000"/>
              </a:lnSpc>
              <a:buFont typeface="Arial" panose="020B0604020202020204" pitchFamily="34" charset="0"/>
              <a:buChar char="•"/>
            </a:pP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渝农委组</a:t>
            </a:r>
            <a:r>
              <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rPr>
              <a:t>[2021]9</a:t>
            </a: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号文件</a:t>
            </a:r>
            <a:endParaRPr lang="zh-CN" altLang="en-US" sz="1800" dirty="0">
              <a:solidFill>
                <a:schemeClr val="tx1">
                  <a:lumMod val="75000"/>
                  <a:lumOff val="25000"/>
                </a:schemeClr>
              </a:solidFill>
              <a:latin typeface="字魂58号-创中黑" panose="00000500000000000000" charset="-122"/>
              <a:ea typeface="字魂58号-创中黑" panose="00000500000000000000" charset="-122"/>
            </a:endParaRPr>
          </a:p>
        </p:txBody>
      </p:sp>
      <p:sp>
        <p:nvSpPr>
          <p:cNvPr id="4" name="矩形 3"/>
          <p:cNvSpPr/>
          <p:nvPr/>
        </p:nvSpPr>
        <p:spPr>
          <a:xfrm>
            <a:off x="97972" y="84365"/>
            <a:ext cx="8948057" cy="4974771"/>
          </a:xfrm>
          <a:prstGeom prst="rect">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字魂58号-创中黑" panose="00000500000000000000" charset="-122"/>
              <a:ea typeface="字魂58号-创中黑" panose="00000500000000000000" charset="-122"/>
            </a:endParaRPr>
          </a:p>
        </p:txBody>
      </p:sp>
      <p:sp>
        <p:nvSpPr>
          <p:cNvPr id="17" name="文本框12"/>
          <p:cNvSpPr txBox="1"/>
          <p:nvPr/>
        </p:nvSpPr>
        <p:spPr>
          <a:xfrm>
            <a:off x="921380" y="1446530"/>
            <a:ext cx="6575304" cy="500137"/>
          </a:xfrm>
          <a:prstGeom prst="rect">
            <a:avLst/>
          </a:prstGeom>
          <a:noFill/>
        </p:spPr>
        <p:txBody>
          <a:bodyPr wrap="square" lIns="68580" tIns="34290" rIns="68580" bIns="34290" rtlCol="0">
            <a:spAutoFit/>
          </a:bodyPr>
          <a:lstStyle/>
          <a:p>
            <a:r>
              <a:rPr lang="zh-CN" altLang="en-US" sz="2800" dirty="0">
                <a:solidFill>
                  <a:schemeClr val="accent1">
                    <a:lumMod val="75000"/>
                  </a:schemeClr>
                </a:solidFill>
                <a:latin typeface="字魂58号-创中黑" panose="00000500000000000000" charset="-122"/>
                <a:ea typeface="字魂58号-创中黑" panose="00000500000000000000" charset="-122"/>
              </a:rPr>
              <a:t>二</a:t>
            </a:r>
            <a:r>
              <a:rPr lang="zh-CN" altLang="en-US" sz="2800" dirty="0" smtClean="0">
                <a:solidFill>
                  <a:schemeClr val="accent1">
                    <a:lumMod val="75000"/>
                  </a:schemeClr>
                </a:solidFill>
                <a:latin typeface="字魂58号-创中黑" panose="00000500000000000000" charset="-122"/>
                <a:ea typeface="字魂58号-创中黑" panose="00000500000000000000" charset="-122"/>
              </a:rPr>
              <a:t>、重庆市分类推进全面乡村振兴措施</a:t>
            </a:r>
            <a:endParaRPr lang="zh-CN" altLang="en-US" sz="2800" dirty="0">
              <a:solidFill>
                <a:schemeClr val="accent1">
                  <a:lumMod val="75000"/>
                </a:schemeClr>
              </a:solidFill>
              <a:latin typeface="字魂58号-创中黑" panose="00000500000000000000" charset="-122"/>
              <a:ea typeface="字魂58号-创中黑" panose="00000500000000000000"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479794" y="1126224"/>
            <a:ext cx="6522860" cy="338473"/>
          </a:xfrm>
          <a:prstGeom prst="rect">
            <a:avLst/>
          </a:prstGeom>
          <a:noFill/>
        </p:spPr>
        <p:txBody>
          <a:bodyPr wrap="square" lIns="91360" tIns="45680" rIns="91360" bIns="45680" rtlCol="0">
            <a:spAutoFit/>
          </a:bodyPr>
          <a:lstStyle/>
          <a:p>
            <a:r>
              <a:rPr lang="zh-CN" altLang="en-US" sz="1600" b="1" dirty="0" smtClean="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lt"/>
              </a:rPr>
              <a:t>背景：成渝地区双城经济圈、“一区两群”区域发展战略</a:t>
            </a:r>
            <a:endParaRPr lang="zh-CN" altLang="en-US" sz="1000" dirty="0">
              <a:solidFill>
                <a:prstClr val="black"/>
              </a:solidFill>
              <a:latin typeface="字魂58号-创中黑" panose="00000500000000000000" charset="-122"/>
              <a:ea typeface="字魂58号-创中黑" panose="00000500000000000000" charset="-122"/>
              <a:cs typeface="字魂58号-创中黑" panose="00000500000000000000" charset="-122"/>
              <a:sym typeface="+mn-lt"/>
            </a:endParaRPr>
          </a:p>
        </p:txBody>
      </p:sp>
      <p:sp>
        <p:nvSpPr>
          <p:cNvPr id="12" name="TextBox 11"/>
          <p:cNvSpPr txBox="1"/>
          <p:nvPr/>
        </p:nvSpPr>
        <p:spPr>
          <a:xfrm>
            <a:off x="5608663" y="2513175"/>
            <a:ext cx="2779807" cy="1061748"/>
          </a:xfrm>
          <a:prstGeom prst="rect">
            <a:avLst/>
          </a:prstGeom>
          <a:noFill/>
        </p:spPr>
        <p:txBody>
          <a:bodyPr wrap="square" lIns="91360" tIns="45680" rIns="91360" bIns="45680" rtlCol="0">
            <a:spAutoFit/>
          </a:bodyPr>
          <a:lstStyle/>
          <a:p>
            <a:r>
              <a:rPr lang="zh-CN" altLang="en-US" sz="1600" b="1" dirty="0" smtClean="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lt"/>
              </a:rPr>
              <a:t>要求：</a:t>
            </a:r>
            <a:endParaRPr lang="en-US" altLang="zh-CN" sz="1600" b="1" dirty="0" smtClean="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lt"/>
            </a:endParaRPr>
          </a:p>
          <a:p>
            <a:r>
              <a:rPr lang="zh-CN" altLang="en-US" sz="1600" b="1" dirty="0" smtClean="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lt"/>
              </a:rPr>
              <a:t>学有经验、看有亮点、晒有形象</a:t>
            </a:r>
            <a:endParaRPr lang="en-US" altLang="zh-CN" sz="1600" b="1" dirty="0" smtClean="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lt"/>
            </a:endParaRPr>
          </a:p>
          <a:p>
            <a:pPr lvl="0">
              <a:lnSpc>
                <a:spcPct val="150000"/>
              </a:lnSpc>
            </a:pPr>
            <a:endParaRPr lang="zh-CN" altLang="en-US" sz="1000" dirty="0">
              <a:solidFill>
                <a:prstClr val="black"/>
              </a:solidFill>
              <a:latin typeface="字魂58号-创中黑" panose="00000500000000000000" charset="-122"/>
              <a:ea typeface="字魂58号-创中黑" panose="00000500000000000000" charset="-122"/>
              <a:cs typeface="字魂58号-创中黑" panose="00000500000000000000" charset="-122"/>
              <a:sym typeface="+mn-lt"/>
            </a:endParaRPr>
          </a:p>
        </p:txBody>
      </p:sp>
      <p:sp>
        <p:nvSpPr>
          <p:cNvPr id="13" name="TextBox 12"/>
          <p:cNvSpPr txBox="1"/>
          <p:nvPr/>
        </p:nvSpPr>
        <p:spPr>
          <a:xfrm>
            <a:off x="5608663" y="3571774"/>
            <a:ext cx="2779807" cy="1307970"/>
          </a:xfrm>
          <a:prstGeom prst="rect">
            <a:avLst/>
          </a:prstGeom>
          <a:noFill/>
        </p:spPr>
        <p:txBody>
          <a:bodyPr wrap="square" lIns="91360" tIns="45680" rIns="91360" bIns="45680" rtlCol="0">
            <a:spAutoFit/>
          </a:bodyPr>
          <a:lstStyle/>
          <a:p>
            <a:r>
              <a:rPr lang="zh-CN" altLang="en-US" sz="1600" b="1" dirty="0" smtClean="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lt"/>
              </a:rPr>
              <a:t>建设目标：</a:t>
            </a:r>
            <a:endParaRPr lang="en-US" altLang="zh-CN" sz="1600" b="1" dirty="0" smtClean="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lt"/>
            </a:endParaRPr>
          </a:p>
          <a:p>
            <a:r>
              <a:rPr lang="zh-CN" altLang="en-US" sz="1600" b="1" dirty="0" smtClean="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lt"/>
              </a:rPr>
              <a:t>主导产业突出、发展特色鲜明、示范效果明显、带动辐射力强</a:t>
            </a:r>
            <a:endParaRPr lang="en-US" altLang="zh-CN" sz="1600" b="1" dirty="0" smtClean="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lt"/>
            </a:endParaRPr>
          </a:p>
          <a:p>
            <a:pPr lvl="0">
              <a:lnSpc>
                <a:spcPct val="150000"/>
              </a:lnSpc>
            </a:pPr>
            <a:endParaRPr lang="zh-CN" altLang="en-US" sz="1000" dirty="0">
              <a:solidFill>
                <a:prstClr val="black"/>
              </a:solidFill>
              <a:latin typeface="字魂58号-创中黑" panose="00000500000000000000" charset="-122"/>
              <a:ea typeface="字魂58号-创中黑" panose="00000500000000000000" charset="-122"/>
              <a:cs typeface="字魂58号-创中黑" panose="00000500000000000000" charset="-122"/>
              <a:sym typeface="+mn-lt"/>
            </a:endParaRPr>
          </a:p>
        </p:txBody>
      </p:sp>
      <p:cxnSp>
        <p:nvCxnSpPr>
          <p:cNvPr id="14" name="直接连接符 13"/>
          <p:cNvCxnSpPr/>
          <p:nvPr/>
        </p:nvCxnSpPr>
        <p:spPr>
          <a:xfrm>
            <a:off x="4925214" y="2272168"/>
            <a:ext cx="3319180" cy="0"/>
          </a:xfrm>
          <a:prstGeom prst="line">
            <a:avLst/>
          </a:prstGeom>
          <a:noFill/>
          <a:ln w="9525" cap="flat" cmpd="sng" algn="ctr">
            <a:solidFill>
              <a:schemeClr val="tx1">
                <a:lumMod val="50000"/>
                <a:lumOff val="50000"/>
              </a:schemeClr>
            </a:solidFill>
            <a:prstDash val="dash"/>
          </a:ln>
          <a:effectLst/>
        </p:spPr>
      </p:cxnSp>
      <p:cxnSp>
        <p:nvCxnSpPr>
          <p:cNvPr id="15" name="直接连接符 14"/>
          <p:cNvCxnSpPr/>
          <p:nvPr/>
        </p:nvCxnSpPr>
        <p:spPr>
          <a:xfrm>
            <a:off x="4924634" y="3426854"/>
            <a:ext cx="3319791" cy="0"/>
          </a:xfrm>
          <a:prstGeom prst="line">
            <a:avLst/>
          </a:prstGeom>
          <a:noFill/>
          <a:ln w="9525" cap="flat" cmpd="sng" algn="ctr">
            <a:solidFill>
              <a:schemeClr val="tx1">
                <a:lumMod val="50000"/>
                <a:lumOff val="50000"/>
              </a:schemeClr>
            </a:solidFill>
            <a:prstDash val="dash"/>
          </a:ln>
          <a:effectLst/>
        </p:spPr>
      </p:cxnSp>
      <p:sp>
        <p:nvSpPr>
          <p:cNvPr id="17" name="椭圆 16"/>
          <p:cNvSpPr/>
          <p:nvPr/>
        </p:nvSpPr>
        <p:spPr>
          <a:xfrm>
            <a:off x="4955513" y="1529385"/>
            <a:ext cx="591877" cy="591877"/>
          </a:xfrm>
          <a:prstGeom prst="ellipse">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字魂58号-创中黑" panose="00000500000000000000" charset="-122"/>
              <a:ea typeface="字魂58号-创中黑" panose="00000500000000000000" charset="-122"/>
              <a:cs typeface="字魂58号-创中黑" panose="00000500000000000000" charset="-122"/>
              <a:sym typeface="+mn-lt"/>
            </a:endParaRPr>
          </a:p>
        </p:txBody>
      </p:sp>
      <p:grpSp>
        <p:nvGrpSpPr>
          <p:cNvPr id="19" name="组合 18"/>
          <p:cNvGrpSpPr>
            <a:grpSpLocks noChangeAspect="1"/>
          </p:cNvGrpSpPr>
          <p:nvPr/>
        </p:nvGrpSpPr>
        <p:grpSpPr>
          <a:xfrm>
            <a:off x="4970941" y="2585210"/>
            <a:ext cx="591877" cy="591877"/>
            <a:chOff x="5490534" y="379782"/>
            <a:chExt cx="455290" cy="455290"/>
          </a:xfrm>
        </p:grpSpPr>
        <p:sp>
          <p:nvSpPr>
            <p:cNvPr id="20" name="椭圆 19"/>
            <p:cNvSpPr/>
            <p:nvPr/>
          </p:nvSpPr>
          <p:spPr>
            <a:xfrm>
              <a:off x="5490534" y="379782"/>
              <a:ext cx="455290" cy="455290"/>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字魂58号-创中黑" panose="00000500000000000000" charset="-122"/>
                <a:ea typeface="字魂58号-创中黑" panose="00000500000000000000" charset="-122"/>
                <a:cs typeface="字魂58号-创中黑" panose="00000500000000000000" charset="-122"/>
                <a:sym typeface="+mn-lt"/>
              </a:endParaRPr>
            </a:p>
          </p:txBody>
        </p:sp>
        <p:sp>
          <p:nvSpPr>
            <p:cNvPr id="21" name="Freeform 72"/>
            <p:cNvSpPr>
              <a:spLocks noChangeAspect="1" noEditPoints="1"/>
            </p:cNvSpPr>
            <p:nvPr/>
          </p:nvSpPr>
          <p:spPr bwMode="auto">
            <a:xfrm>
              <a:off x="5584449" y="473457"/>
              <a:ext cx="267461" cy="267941"/>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latin typeface="字魂58号-创中黑" panose="00000500000000000000" charset="-122"/>
                <a:cs typeface="+mn-ea"/>
                <a:sym typeface="+mn-lt"/>
              </a:endParaRPr>
            </a:p>
          </p:txBody>
        </p:sp>
      </p:grpSp>
      <p:grpSp>
        <p:nvGrpSpPr>
          <p:cNvPr id="22" name="组合 21"/>
          <p:cNvGrpSpPr>
            <a:grpSpLocks noChangeAspect="1"/>
          </p:cNvGrpSpPr>
          <p:nvPr/>
        </p:nvGrpSpPr>
        <p:grpSpPr>
          <a:xfrm>
            <a:off x="4988698" y="3622883"/>
            <a:ext cx="591877" cy="591877"/>
            <a:chOff x="6588298" y="406369"/>
            <a:chExt cx="455290" cy="455290"/>
          </a:xfrm>
        </p:grpSpPr>
        <p:sp>
          <p:nvSpPr>
            <p:cNvPr id="23" name="椭圆 22"/>
            <p:cNvSpPr/>
            <p:nvPr/>
          </p:nvSpPr>
          <p:spPr>
            <a:xfrm>
              <a:off x="6588298" y="406369"/>
              <a:ext cx="455290" cy="455290"/>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字魂58号-创中黑" panose="00000500000000000000" charset="-122"/>
                <a:ea typeface="字魂58号-创中黑" panose="00000500000000000000" charset="-122"/>
                <a:cs typeface="字魂58号-创中黑" panose="00000500000000000000" charset="-122"/>
                <a:sym typeface="+mn-lt"/>
              </a:endParaRPr>
            </a:p>
          </p:txBody>
        </p:sp>
        <p:sp>
          <p:nvSpPr>
            <p:cNvPr id="24" name="Freeform 13"/>
            <p:cNvSpPr>
              <a:spLocks noChangeAspect="1" noEditPoints="1"/>
            </p:cNvSpPr>
            <p:nvPr/>
          </p:nvSpPr>
          <p:spPr bwMode="auto">
            <a:xfrm>
              <a:off x="6732824" y="480804"/>
              <a:ext cx="166237" cy="306419"/>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latin typeface="字魂58号-创中黑" panose="00000500000000000000" charset="-122"/>
                <a:cs typeface="+mn-ea"/>
                <a:sym typeface="+mn-lt"/>
              </a:endParaRPr>
            </a:p>
          </p:txBody>
        </p:sp>
      </p:grpSp>
      <p:sp>
        <p:nvSpPr>
          <p:cNvPr id="26" name="文本框 15"/>
          <p:cNvSpPr txBox="1"/>
          <p:nvPr/>
        </p:nvSpPr>
        <p:spPr>
          <a:xfrm>
            <a:off x="547269" y="219201"/>
            <a:ext cx="7263522" cy="900246"/>
          </a:xfrm>
          <a:prstGeom prst="rect">
            <a:avLst/>
          </a:prstGeom>
          <a:noFill/>
        </p:spPr>
        <p:txBody>
          <a:bodyPr wrap="square" lIns="68580" tIns="34290" rIns="68580" bIns="34290" rtlCol="0">
            <a:spAutoFit/>
          </a:bodyPr>
          <a:lstStyle/>
          <a:p>
            <a:r>
              <a:rPr lang="en-US" altLang="zh-CN" sz="2700" dirty="0" smtClean="0">
                <a:solidFill>
                  <a:schemeClr val="accent1">
                    <a:lumMod val="75000"/>
                  </a:schemeClr>
                </a:solidFill>
                <a:latin typeface="字魂58号-创中黑" panose="00000500000000000000" charset="-122"/>
                <a:ea typeface="字魂58号-创中黑" panose="00000500000000000000" charset="-122"/>
                <a:sym typeface="+mn-ea"/>
              </a:rPr>
              <a:t>《</a:t>
            </a:r>
            <a:r>
              <a:rPr lang="zh-CN" altLang="en-US" sz="2700" dirty="0" smtClean="0">
                <a:solidFill>
                  <a:schemeClr val="accent1">
                    <a:lumMod val="75000"/>
                  </a:schemeClr>
                </a:solidFill>
                <a:latin typeface="字魂58号-创中黑" panose="00000500000000000000" charset="-122"/>
                <a:ea typeface="字魂58号-创中黑" panose="00000500000000000000" charset="-122"/>
                <a:sym typeface="+mn-ea"/>
              </a:rPr>
              <a:t>关于开展乡村振兴示范镇村建设的通知</a:t>
            </a:r>
            <a:r>
              <a:rPr lang="en-US" altLang="zh-CN" sz="2700" dirty="0" smtClean="0">
                <a:solidFill>
                  <a:schemeClr val="accent1">
                    <a:lumMod val="75000"/>
                  </a:schemeClr>
                </a:solidFill>
                <a:latin typeface="字魂58号-创中黑" panose="00000500000000000000" charset="-122"/>
                <a:ea typeface="字魂58号-创中黑" panose="00000500000000000000" charset="-122"/>
                <a:sym typeface="+mn-ea"/>
              </a:rPr>
              <a:t>》</a:t>
            </a:r>
            <a:r>
              <a:rPr lang="zh-CN" altLang="en-US" sz="2700" dirty="0" smtClean="0">
                <a:solidFill>
                  <a:schemeClr val="accent1">
                    <a:lumMod val="75000"/>
                  </a:schemeClr>
                </a:solidFill>
                <a:latin typeface="字魂58号-创中黑" panose="00000500000000000000" charset="-122"/>
                <a:ea typeface="字魂58号-创中黑" panose="00000500000000000000" charset="-122"/>
                <a:sym typeface="+mn-ea"/>
              </a:rPr>
              <a:t>（渝委农办</a:t>
            </a:r>
            <a:r>
              <a:rPr lang="en-US" altLang="zh-CN" sz="2700" dirty="0" smtClean="0">
                <a:solidFill>
                  <a:schemeClr val="accent1">
                    <a:lumMod val="75000"/>
                  </a:schemeClr>
                </a:solidFill>
                <a:latin typeface="字魂58号-创中黑" panose="00000500000000000000" charset="-122"/>
                <a:ea typeface="字魂58号-创中黑" panose="00000500000000000000" charset="-122"/>
                <a:sym typeface="+mn-ea"/>
              </a:rPr>
              <a:t>[2020]2</a:t>
            </a:r>
            <a:r>
              <a:rPr lang="zh-CN" altLang="en-US" sz="2700" dirty="0" smtClean="0">
                <a:solidFill>
                  <a:schemeClr val="accent1">
                    <a:lumMod val="75000"/>
                  </a:schemeClr>
                </a:solidFill>
                <a:latin typeface="字魂58号-创中黑" panose="00000500000000000000" charset="-122"/>
                <a:ea typeface="字魂58号-创中黑" panose="00000500000000000000" charset="-122"/>
                <a:sym typeface="+mn-ea"/>
              </a:rPr>
              <a:t>号）</a:t>
            </a:r>
            <a:endParaRPr lang="zh-CN" altLang="en-US" sz="2700" dirty="0">
              <a:solidFill>
                <a:schemeClr val="accent1">
                  <a:lumMod val="75000"/>
                </a:schemeClr>
              </a:solidFill>
              <a:latin typeface="字魂58号-创中黑" panose="00000500000000000000" charset="-122"/>
              <a:ea typeface="字魂58号-创中黑" panose="00000500000000000000" charset="-122"/>
              <a:sym typeface="+mn-ea"/>
            </a:endParaRPr>
          </a:p>
        </p:txBody>
      </p:sp>
      <p:pic>
        <p:nvPicPr>
          <p:cNvPr id="27" name="图片 26" descr="1换]"/>
          <p:cNvPicPr>
            <a:picLocks noChangeAspect="1"/>
          </p:cNvPicPr>
          <p:nvPr/>
        </p:nvPicPr>
        <p:blipFill>
          <a:blip r:embed="rId3" cstate="print"/>
          <a:srcRect l="52921"/>
          <a:stretch>
            <a:fillRect/>
          </a:stretch>
        </p:blipFill>
        <p:spPr>
          <a:xfrm>
            <a:off x="2343176" y="1486992"/>
            <a:ext cx="1227772" cy="2596433"/>
          </a:xfrm>
          <a:prstGeom prst="rect">
            <a:avLst/>
          </a:prstGeom>
        </p:spPr>
      </p:pic>
      <p:pic>
        <p:nvPicPr>
          <p:cNvPr id="28" name="图片 27" descr="1换]"/>
          <p:cNvPicPr>
            <a:picLocks noChangeAspect="1"/>
          </p:cNvPicPr>
          <p:nvPr/>
        </p:nvPicPr>
        <p:blipFill>
          <a:blip r:embed="rId3" cstate="print"/>
          <a:srcRect l="52921"/>
          <a:stretch>
            <a:fillRect/>
          </a:stretch>
        </p:blipFill>
        <p:spPr>
          <a:xfrm flipH="1">
            <a:off x="1122435" y="1503682"/>
            <a:ext cx="1227772" cy="2596433"/>
          </a:xfrm>
          <a:prstGeom prst="rect">
            <a:avLst/>
          </a:prstGeom>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22" presetClass="entr" presetSubtype="8" fill="hold" nodeType="withEffect">
                                  <p:stCondLst>
                                    <p:cond delay="100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0" presetClass="entr" presetSubtype="0" fill="hold" nodeType="withEffect">
                                  <p:stCondLst>
                                    <p:cond delay="10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150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建设目标</a:t>
            </a:r>
            <a:endParaRPr lang="zh-CN" altLang="en-US" sz="2800" dirty="0"/>
          </a:p>
        </p:txBody>
      </p:sp>
      <p:sp>
        <p:nvSpPr>
          <p:cNvPr id="3" name="内容占位符 2"/>
          <p:cNvSpPr>
            <a:spLocks noGrp="1"/>
          </p:cNvSpPr>
          <p:nvPr>
            <p:ph idx="1"/>
          </p:nvPr>
        </p:nvSpPr>
        <p:spPr/>
        <p:txBody>
          <a:bodyPr/>
          <a:lstStyle/>
          <a:p>
            <a:r>
              <a:rPr lang="zh-CN" altLang="en-US" dirty="0" smtClean="0"/>
              <a:t>“一强二美三新”</a:t>
            </a:r>
            <a:endParaRPr lang="en-US" altLang="zh-CN" dirty="0" smtClean="0"/>
          </a:p>
          <a:p>
            <a:r>
              <a:rPr lang="zh-CN" altLang="en-US" dirty="0" smtClean="0"/>
              <a:t>“一强”：产业支撑强</a:t>
            </a:r>
            <a:endParaRPr lang="en-US" altLang="zh-CN" dirty="0" smtClean="0"/>
          </a:p>
          <a:p>
            <a:r>
              <a:rPr lang="zh-CN" altLang="en-US" dirty="0" smtClean="0"/>
              <a:t>“二美”：环境美、生活美</a:t>
            </a:r>
            <a:endParaRPr lang="en-US" altLang="zh-CN" dirty="0" smtClean="0"/>
          </a:p>
          <a:p>
            <a:r>
              <a:rPr lang="zh-CN" altLang="en-US" dirty="0" smtClean="0"/>
              <a:t>“三新”：乡村面貌新、文明风尚新、治理机制新</a:t>
            </a:r>
            <a:endParaRPr lang="zh-CN" altLang="en-US" dirty="0"/>
          </a:p>
        </p:txBody>
      </p:sp>
    </p:spTree>
  </p:cSld>
  <p:clrMapOvr>
    <a:masterClrMapping/>
  </p:clrMapOvr>
  <p:transition spd="slow" advTm="3000">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七大重点任务</a:t>
            </a:r>
            <a:endParaRPr lang="zh-CN" altLang="en-US" sz="2800" dirty="0"/>
          </a:p>
        </p:txBody>
      </p:sp>
      <p:sp>
        <p:nvSpPr>
          <p:cNvPr id="3" name="内容占位符 2"/>
          <p:cNvSpPr>
            <a:spLocks noGrp="1"/>
          </p:cNvSpPr>
          <p:nvPr>
            <p:ph idx="1"/>
          </p:nvPr>
        </p:nvSpPr>
        <p:spPr/>
        <p:txBody>
          <a:bodyPr/>
          <a:lstStyle/>
          <a:p>
            <a:r>
              <a:rPr lang="zh-CN" altLang="en-US" dirty="0" smtClean="0"/>
              <a:t>编制完善规划</a:t>
            </a:r>
            <a:endParaRPr lang="en-US" altLang="zh-CN" dirty="0" smtClean="0"/>
          </a:p>
          <a:p>
            <a:r>
              <a:rPr lang="zh-CN" altLang="en-US" dirty="0" smtClean="0"/>
              <a:t>打造特色产业</a:t>
            </a:r>
            <a:endParaRPr lang="en-US" altLang="zh-CN" dirty="0" smtClean="0"/>
          </a:p>
          <a:p>
            <a:r>
              <a:rPr lang="zh-CN" altLang="en-US" dirty="0" smtClean="0"/>
              <a:t>完善基础设施</a:t>
            </a:r>
            <a:endParaRPr lang="en-US" altLang="zh-CN" dirty="0" smtClean="0"/>
          </a:p>
          <a:p>
            <a:r>
              <a:rPr lang="zh-CN" altLang="en-US" dirty="0" smtClean="0"/>
              <a:t>深化农村改革</a:t>
            </a:r>
            <a:endParaRPr lang="en-US" altLang="zh-CN" dirty="0" smtClean="0"/>
          </a:p>
          <a:p>
            <a:r>
              <a:rPr lang="zh-CN" altLang="en-US" dirty="0" smtClean="0"/>
              <a:t>改善人居环境</a:t>
            </a:r>
            <a:endParaRPr lang="en-US" altLang="zh-CN" dirty="0" smtClean="0"/>
          </a:p>
          <a:p>
            <a:r>
              <a:rPr lang="zh-CN" altLang="en-US" dirty="0" smtClean="0"/>
              <a:t>健全治理机制</a:t>
            </a:r>
            <a:endParaRPr lang="en-US" altLang="zh-CN" dirty="0" smtClean="0"/>
          </a:p>
          <a:p>
            <a:r>
              <a:rPr lang="zh-CN" altLang="en-US" dirty="0" smtClean="0"/>
              <a:t>做好与脱贫攻坚衔接</a:t>
            </a:r>
            <a:endParaRPr lang="zh-CN" altLang="en-US" dirty="0"/>
          </a:p>
        </p:txBody>
      </p:sp>
    </p:spTree>
  </p:cSld>
  <p:clrMapOvr>
    <a:masterClrMapping/>
  </p:clrMapOvr>
  <p:transition spd="slow" advTm="3000">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渝委农办</a:t>
            </a:r>
            <a:r>
              <a:rPr lang="en-US" altLang="zh-CN" sz="2800" dirty="0" smtClean="0"/>
              <a:t>[2021]8</a:t>
            </a:r>
            <a:r>
              <a:rPr lang="zh-CN" altLang="en-US" sz="2800" dirty="0" smtClean="0"/>
              <a:t>号文件精神</a:t>
            </a:r>
            <a:endParaRPr lang="zh-CN" altLang="en-US" sz="2800" dirty="0"/>
          </a:p>
        </p:txBody>
      </p:sp>
      <p:sp>
        <p:nvSpPr>
          <p:cNvPr id="3" name="内容占位符 2"/>
          <p:cNvSpPr>
            <a:spLocks noGrp="1"/>
          </p:cNvSpPr>
          <p:nvPr>
            <p:ph idx="1"/>
          </p:nvPr>
        </p:nvSpPr>
        <p:spPr/>
        <p:txBody>
          <a:bodyPr/>
          <a:lstStyle/>
          <a:p>
            <a:r>
              <a:rPr lang="en-US" altLang="zh-CN" dirty="0" smtClean="0"/>
              <a:t>《</a:t>
            </a:r>
            <a:r>
              <a:rPr lang="zh-CN" altLang="en-US" dirty="0" smtClean="0"/>
              <a:t>关于切实抓好市级乡村振兴示范镇村和产业强镇建设的通知</a:t>
            </a:r>
            <a:r>
              <a:rPr lang="en-US" altLang="zh-CN" dirty="0" smtClean="0"/>
              <a:t>》</a:t>
            </a:r>
          </a:p>
          <a:p>
            <a:r>
              <a:rPr lang="zh-CN" altLang="en-US" dirty="0" smtClean="0"/>
              <a:t>背景：成渝地区双城经济圈、“一区两群”</a:t>
            </a:r>
            <a:endParaRPr lang="en-US" altLang="zh-CN" dirty="0" smtClean="0"/>
          </a:p>
          <a:p>
            <a:r>
              <a:rPr lang="zh-CN" altLang="en-US" dirty="0" smtClean="0"/>
              <a:t>要求：学有经验、看有亮点、晒有形象，强化示范带动、补短板锻长板</a:t>
            </a:r>
            <a:endParaRPr lang="en-US" altLang="zh-CN" dirty="0" smtClean="0"/>
          </a:p>
          <a:p>
            <a:r>
              <a:rPr lang="zh-CN" altLang="en-US" dirty="0" smtClean="0"/>
              <a:t>实现：农业高质高效、乡村宜居宜业、农民富裕富足</a:t>
            </a:r>
            <a:endParaRPr lang="en-US" altLang="zh-CN" dirty="0" smtClean="0"/>
          </a:p>
          <a:p>
            <a:endParaRPr lang="zh-CN" altLang="en-US" dirty="0"/>
          </a:p>
        </p:txBody>
      </p:sp>
    </p:spTree>
  </p:cSld>
  <p:clrMapOvr>
    <a:masterClrMapping/>
  </p:clrMapOvr>
  <p:transition spd="slow" advTm="3000">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“农业高质高效、乡村宜居宜业、农民富裕富足”</a:t>
            </a:r>
            <a:endParaRPr lang="zh-CN" altLang="en-US" sz="2800" dirty="0"/>
          </a:p>
        </p:txBody>
      </p:sp>
      <p:sp>
        <p:nvSpPr>
          <p:cNvPr id="3" name="内容占位符 2"/>
          <p:cNvSpPr>
            <a:spLocks noGrp="1"/>
          </p:cNvSpPr>
          <p:nvPr>
            <p:ph idx="1"/>
          </p:nvPr>
        </p:nvSpPr>
        <p:spPr/>
        <p:txBody>
          <a:bodyPr/>
          <a:lstStyle/>
          <a:p>
            <a:r>
              <a:rPr lang="zh-CN" altLang="en-US" dirty="0" smtClean="0"/>
              <a:t>“农业高质高效”：形成特色产业</a:t>
            </a:r>
            <a:endParaRPr lang="en-US" altLang="zh-CN" dirty="0" smtClean="0"/>
          </a:p>
          <a:p>
            <a:r>
              <a:rPr lang="zh-CN" altLang="en-US" dirty="0" smtClean="0"/>
              <a:t>“乡村宜居宜业”：人居环境、乡村治理体系</a:t>
            </a:r>
            <a:endParaRPr lang="en-US" altLang="zh-CN" dirty="0" smtClean="0"/>
          </a:p>
          <a:p>
            <a:r>
              <a:rPr lang="zh-CN" altLang="en-US" dirty="0" smtClean="0"/>
              <a:t>“农民富裕富足”：集体经济强村、农民人均可支配收入高于全市平均</a:t>
            </a:r>
            <a:r>
              <a:rPr lang="en-US" altLang="zh-CN" dirty="0" smtClean="0"/>
              <a:t>20%</a:t>
            </a:r>
            <a:r>
              <a:rPr lang="zh-CN" altLang="en-US" dirty="0" smtClean="0"/>
              <a:t>。</a:t>
            </a:r>
            <a:endParaRPr lang="zh-CN" altLang="en-US" dirty="0"/>
          </a:p>
        </p:txBody>
      </p:sp>
    </p:spTree>
  </p:cSld>
  <p:clrMapOvr>
    <a:masterClrMapping/>
  </p:clrMapOvr>
  <p:transition spd="slow" advTm="3000">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示范镇村建设</a:t>
            </a:r>
            <a:endParaRPr lang="zh-CN" altLang="en-US" sz="2800" dirty="0"/>
          </a:p>
        </p:txBody>
      </p:sp>
      <p:sp>
        <p:nvSpPr>
          <p:cNvPr id="3" name="内容占位符 2"/>
          <p:cNvSpPr>
            <a:spLocks noGrp="1"/>
          </p:cNvSpPr>
          <p:nvPr>
            <p:ph idx="1"/>
          </p:nvPr>
        </p:nvSpPr>
        <p:spPr/>
        <p:txBody>
          <a:bodyPr/>
          <a:lstStyle/>
          <a:p>
            <a:r>
              <a:rPr lang="zh-CN" altLang="en-US" dirty="0" smtClean="0"/>
              <a:t>六大重点任务</a:t>
            </a:r>
            <a:endParaRPr lang="en-US" altLang="zh-CN" dirty="0" smtClean="0"/>
          </a:p>
          <a:p>
            <a:r>
              <a:rPr lang="zh-CN" altLang="en-US" dirty="0" smtClean="0"/>
              <a:t>编制规划</a:t>
            </a:r>
            <a:endParaRPr lang="en-US" altLang="zh-CN" dirty="0" smtClean="0"/>
          </a:p>
          <a:p>
            <a:r>
              <a:rPr lang="zh-CN" altLang="en-US" dirty="0" smtClean="0"/>
              <a:t>有效衔接</a:t>
            </a:r>
            <a:endParaRPr lang="en-US" altLang="zh-CN" dirty="0" smtClean="0"/>
          </a:p>
          <a:p>
            <a:r>
              <a:rPr lang="zh-CN" altLang="en-US" dirty="0" smtClean="0"/>
              <a:t>特色产业</a:t>
            </a:r>
            <a:endParaRPr lang="en-US" altLang="zh-CN" dirty="0" smtClean="0"/>
          </a:p>
          <a:p>
            <a:r>
              <a:rPr lang="zh-CN" altLang="en-US" dirty="0" smtClean="0"/>
              <a:t>乡村建设行动</a:t>
            </a:r>
            <a:endParaRPr lang="en-US" altLang="zh-CN" dirty="0" smtClean="0"/>
          </a:p>
          <a:p>
            <a:r>
              <a:rPr lang="zh-CN" altLang="en-US" dirty="0" smtClean="0"/>
              <a:t>深化农业农村改革</a:t>
            </a:r>
            <a:endParaRPr lang="en-US" altLang="zh-CN" dirty="0" smtClean="0"/>
          </a:p>
          <a:p>
            <a:r>
              <a:rPr lang="zh-CN" altLang="en-US" dirty="0" smtClean="0"/>
              <a:t>加强基层社会治理</a:t>
            </a:r>
            <a:endParaRPr lang="en-US" altLang="zh-CN" dirty="0" smtClean="0"/>
          </a:p>
          <a:p>
            <a:endParaRPr lang="zh-CN" altLang="en-US" dirty="0"/>
          </a:p>
        </p:txBody>
      </p:sp>
    </p:spTree>
  </p:cSld>
  <p:clrMapOvr>
    <a:masterClrMapping/>
  </p:clrMapOvr>
  <p:transition spd="slow" advTm="3000">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产业强镇三大任务</a:t>
            </a:r>
            <a:endParaRPr lang="zh-CN" altLang="en-US" sz="2800" dirty="0"/>
          </a:p>
        </p:txBody>
      </p:sp>
      <p:sp>
        <p:nvSpPr>
          <p:cNvPr id="3" name="内容占位符 2"/>
          <p:cNvSpPr>
            <a:spLocks noGrp="1"/>
          </p:cNvSpPr>
          <p:nvPr>
            <p:ph idx="1"/>
          </p:nvPr>
        </p:nvSpPr>
        <p:spPr/>
        <p:txBody>
          <a:bodyPr/>
          <a:lstStyle/>
          <a:p>
            <a:r>
              <a:rPr lang="zh-CN" altLang="en-US" dirty="0" smtClean="0"/>
              <a:t>壮大农业主导产业</a:t>
            </a:r>
            <a:endParaRPr lang="en-US" altLang="zh-CN" dirty="0" smtClean="0"/>
          </a:p>
          <a:p>
            <a:r>
              <a:rPr lang="zh-CN" altLang="en-US" dirty="0" smtClean="0"/>
              <a:t>培育产业融合主体</a:t>
            </a:r>
            <a:endParaRPr lang="en-US" altLang="zh-CN" dirty="0" smtClean="0"/>
          </a:p>
          <a:p>
            <a:r>
              <a:rPr lang="zh-CN" altLang="en-US" dirty="0" smtClean="0"/>
              <a:t>创新利益联结机制</a:t>
            </a:r>
            <a:endParaRPr lang="zh-CN" altLang="en-US" dirty="0"/>
          </a:p>
        </p:txBody>
      </p:sp>
    </p:spTree>
  </p:cSld>
  <p:clrMapOvr>
    <a:masterClrMapping/>
  </p:clrMapOvr>
  <p:transition spd="slow" advTm="3000">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渝委农组</a:t>
            </a:r>
            <a:r>
              <a:rPr lang="en-US" altLang="zh-CN" sz="2800" dirty="0" smtClean="0"/>
              <a:t>[2021]9</a:t>
            </a:r>
            <a:r>
              <a:rPr lang="zh-CN" altLang="en-US" sz="2800" dirty="0" smtClean="0"/>
              <a:t>号文件精神</a:t>
            </a:r>
            <a:endParaRPr lang="zh-CN" altLang="en-US" sz="2800" dirty="0"/>
          </a:p>
        </p:txBody>
      </p:sp>
      <p:sp>
        <p:nvSpPr>
          <p:cNvPr id="3" name="内容占位符 2"/>
          <p:cNvSpPr>
            <a:spLocks noGrp="1"/>
          </p:cNvSpPr>
          <p:nvPr>
            <p:ph idx="1"/>
          </p:nvPr>
        </p:nvSpPr>
        <p:spPr/>
        <p:txBody>
          <a:bodyPr/>
          <a:lstStyle/>
          <a:p>
            <a:r>
              <a:rPr lang="en-US" altLang="zh-CN" dirty="0" smtClean="0"/>
              <a:t>《</a:t>
            </a:r>
            <a:r>
              <a:rPr lang="zh-CN" altLang="en-US" dirty="0" smtClean="0"/>
              <a:t>重庆市分层分类全面推进乡村振兴实施方案（试行）</a:t>
            </a:r>
            <a:r>
              <a:rPr lang="en-US" altLang="zh-CN" dirty="0" smtClean="0"/>
              <a:t>》</a:t>
            </a:r>
          </a:p>
          <a:p>
            <a:r>
              <a:rPr lang="zh-CN" altLang="en-US" dirty="0" smtClean="0"/>
              <a:t>背景：大城市、大农村、大山区、大库区，城乡发展区域不平衡</a:t>
            </a:r>
            <a:endParaRPr lang="en-US" altLang="zh-CN" dirty="0" smtClean="0"/>
          </a:p>
          <a:p>
            <a:r>
              <a:rPr lang="zh-CN" altLang="en-US" dirty="0" smtClean="0"/>
              <a:t>分层分类：</a:t>
            </a:r>
            <a:r>
              <a:rPr lang="en-US" altLang="zh-CN" dirty="0" smtClean="0"/>
              <a:t>38</a:t>
            </a:r>
            <a:r>
              <a:rPr lang="zh-CN" altLang="en-US" dirty="0" smtClean="0"/>
              <a:t>个涉农区县分成“三层”、“三类”</a:t>
            </a:r>
            <a:endParaRPr lang="zh-CN" altLang="en-US" dirty="0"/>
          </a:p>
        </p:txBody>
      </p:sp>
    </p:spTree>
  </p:cSld>
  <p:clrMapOvr>
    <a:masterClrMapping/>
  </p:clrMapOvr>
  <p:transition spd="slow" advTm="3000">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3" descr="C:\Users\Maibenben\Desktop\00G888piCYQU.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10800000" flipV="1">
            <a:off x="-309880" y="1234589"/>
            <a:ext cx="6972195" cy="3818107"/>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2372341" y="729659"/>
            <a:ext cx="6157968" cy="3631524"/>
          </a:xfrm>
          <a:prstGeom prst="rect">
            <a:avLst/>
          </a:prstGeom>
          <a:noFill/>
          <a:ln w="31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字魂58号-创中黑" panose="00000500000000000000" charset="-122"/>
              <a:ea typeface="字魂58号-创中黑" panose="00000500000000000000" charset="-122"/>
            </a:endParaRPr>
          </a:p>
        </p:txBody>
      </p:sp>
      <p:sp>
        <p:nvSpPr>
          <p:cNvPr id="33" name="文本框 32"/>
          <p:cNvSpPr txBox="1"/>
          <p:nvPr/>
        </p:nvSpPr>
        <p:spPr>
          <a:xfrm>
            <a:off x="2521534" y="1056663"/>
            <a:ext cx="971074" cy="1488758"/>
          </a:xfrm>
          <a:prstGeom prst="rect">
            <a:avLst/>
          </a:prstGeom>
          <a:noFill/>
        </p:spPr>
        <p:txBody>
          <a:bodyPr wrap="square" lIns="68580" tIns="34290" rIns="68580" bIns="34290" rtlCol="0">
            <a:spAutoFit/>
          </a:bodyPr>
          <a:lstStyle/>
          <a:p>
            <a:pPr algn="ctr"/>
            <a:r>
              <a:rPr lang="zh-CN" altLang="en-US" sz="4500" b="1" dirty="0">
                <a:solidFill>
                  <a:srgbClr val="51B3CD"/>
                </a:solidFill>
                <a:latin typeface="字魂58号-创中黑" panose="00000500000000000000" charset="-122"/>
                <a:ea typeface="字魂58号-创中黑" panose="00000500000000000000" charset="-122"/>
                <a:sym typeface="+mn-ea"/>
              </a:rPr>
              <a:t>目 录</a:t>
            </a:r>
          </a:p>
        </p:txBody>
      </p:sp>
      <p:sp>
        <p:nvSpPr>
          <p:cNvPr id="10" name="文本框 10"/>
          <p:cNvSpPr txBox="1"/>
          <p:nvPr/>
        </p:nvSpPr>
        <p:spPr>
          <a:xfrm>
            <a:off x="4662003" y="1943033"/>
            <a:ext cx="3983477" cy="345440"/>
          </a:xfrm>
          <a:prstGeom prst="rect">
            <a:avLst/>
          </a:prstGeom>
          <a:noFill/>
        </p:spPr>
        <p:txBody>
          <a:bodyPr wrap="square" lIns="68580" tIns="34290" rIns="68580" bIns="34290" rtlCol="0">
            <a:spAutoFit/>
          </a:bodyPr>
          <a:lstStyle/>
          <a:p>
            <a:r>
              <a:rPr lang="zh-CN" altLang="en-US" sz="1800" dirty="0">
                <a:solidFill>
                  <a:schemeClr val="accent1">
                    <a:lumMod val="75000"/>
                  </a:schemeClr>
                </a:solidFill>
                <a:latin typeface="黑体" pitchFamily="49" charset="-122"/>
                <a:ea typeface="字魂58号-创中黑"/>
              </a:rPr>
              <a:t>一、</a:t>
            </a:r>
            <a:r>
              <a:rPr lang="en-US" altLang="zh-CN" sz="1800" dirty="0">
                <a:solidFill>
                  <a:schemeClr val="accent1">
                    <a:lumMod val="75000"/>
                  </a:schemeClr>
                </a:solidFill>
                <a:latin typeface="黑体" pitchFamily="49" charset="-122"/>
                <a:ea typeface="字魂58号-创中黑"/>
              </a:rPr>
              <a:t>2021</a:t>
            </a:r>
            <a:r>
              <a:rPr lang="zh-CN" altLang="en-US" sz="1800" dirty="0">
                <a:solidFill>
                  <a:schemeClr val="accent1">
                    <a:lumMod val="75000"/>
                  </a:schemeClr>
                </a:solidFill>
                <a:latin typeface="黑体" pitchFamily="49" charset="-122"/>
                <a:ea typeface="字魂58号-创中黑"/>
              </a:rPr>
              <a:t>年中央一号文件精神</a:t>
            </a:r>
            <a:endParaRPr lang="en-US" altLang="zh-CN" sz="1800" dirty="0">
              <a:solidFill>
                <a:schemeClr val="accent1">
                  <a:lumMod val="75000"/>
                </a:schemeClr>
              </a:solidFill>
              <a:latin typeface="黑体" pitchFamily="49" charset="-122"/>
              <a:ea typeface="字魂58号-创中黑"/>
            </a:endParaRPr>
          </a:p>
        </p:txBody>
      </p:sp>
      <p:sp>
        <p:nvSpPr>
          <p:cNvPr id="15" name="文本框 10"/>
          <p:cNvSpPr txBox="1"/>
          <p:nvPr/>
        </p:nvSpPr>
        <p:spPr>
          <a:xfrm>
            <a:off x="4662003" y="2691587"/>
            <a:ext cx="3983477" cy="345440"/>
          </a:xfrm>
          <a:prstGeom prst="rect">
            <a:avLst/>
          </a:prstGeom>
          <a:noFill/>
        </p:spPr>
        <p:txBody>
          <a:bodyPr wrap="square" lIns="68580" tIns="34290" rIns="68580" bIns="34290" rtlCol="0">
            <a:spAutoFit/>
          </a:bodyPr>
          <a:lstStyle/>
          <a:p>
            <a:r>
              <a:rPr lang="zh-CN" altLang="en-US" sz="1800" b="1" dirty="0">
                <a:solidFill>
                  <a:schemeClr val="accent1">
                    <a:lumMod val="75000"/>
                  </a:schemeClr>
                </a:solidFill>
                <a:latin typeface="字魂58号-创中黑" panose="00000500000000000000" charset="-122"/>
                <a:ea typeface="字魂58号-创中黑" panose="00000500000000000000" charset="-122"/>
              </a:rPr>
              <a:t>二</a:t>
            </a:r>
            <a:r>
              <a:rPr lang="zh-CN" altLang="en-US" sz="1800" b="1" dirty="0" smtClean="0">
                <a:solidFill>
                  <a:schemeClr val="accent1">
                    <a:lumMod val="75000"/>
                  </a:schemeClr>
                </a:solidFill>
                <a:latin typeface="字魂58号-创中黑" panose="00000500000000000000" charset="-122"/>
                <a:ea typeface="字魂58号-创中黑" panose="00000500000000000000" charset="-122"/>
              </a:rPr>
              <a:t>、重庆市全面推进乡村振兴措施</a:t>
            </a:r>
            <a:endParaRPr lang="en-US" altLang="zh-CN" sz="1800" dirty="0">
              <a:solidFill>
                <a:schemeClr val="accent1">
                  <a:lumMod val="75000"/>
                </a:schemeClr>
              </a:solidFill>
              <a:latin typeface="字魂58号-创中黑" panose="00000500000000000000" charset="-122"/>
              <a:ea typeface="字魂58号-创中黑" panose="00000500000000000000" charset="-122"/>
            </a:endParaRPr>
          </a:p>
        </p:txBody>
      </p:sp>
      <p:sp>
        <p:nvSpPr>
          <p:cNvPr id="16" name="文本框 10"/>
          <p:cNvSpPr txBox="1"/>
          <p:nvPr/>
        </p:nvSpPr>
        <p:spPr>
          <a:xfrm>
            <a:off x="4662003" y="3581736"/>
            <a:ext cx="3983477" cy="622300"/>
          </a:xfrm>
          <a:prstGeom prst="rect">
            <a:avLst/>
          </a:prstGeom>
          <a:noFill/>
        </p:spPr>
        <p:txBody>
          <a:bodyPr wrap="square" lIns="68580" tIns="34290" rIns="68580" bIns="34290" rtlCol="0">
            <a:spAutoFit/>
          </a:bodyPr>
          <a:lstStyle/>
          <a:p>
            <a:r>
              <a:rPr lang="zh-CN" altLang="en-US" sz="1800" b="1" dirty="0">
                <a:solidFill>
                  <a:schemeClr val="accent1">
                    <a:lumMod val="75000"/>
                  </a:schemeClr>
                </a:solidFill>
                <a:latin typeface="字魂58号-创中黑" panose="00000500000000000000" charset="-122"/>
                <a:ea typeface="字魂58号-创中黑" panose="00000500000000000000" charset="-122"/>
              </a:rPr>
              <a:t>三、涪陵区分类推进全面推进乡村振兴基本思路</a:t>
            </a:r>
            <a:endParaRPr lang="en-US" altLang="zh-CN" sz="1800" dirty="0">
              <a:solidFill>
                <a:schemeClr val="accent1">
                  <a:lumMod val="75000"/>
                </a:schemeClr>
              </a:solidFill>
              <a:latin typeface="字魂58号-创中黑" panose="00000500000000000000" charset="-122"/>
              <a:ea typeface="字魂58号-创中黑" panose="00000500000000000000"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500" decel="50000" fill="hold">
                                          <p:stCondLst>
                                            <p:cond delay="0"/>
                                          </p:stCondLst>
                                        </p:cTn>
                                        <p:tgtEl>
                                          <p:spTgt spid="10"/>
                                        </p:tgtEl>
                                        <p:attrNameLst>
                                          <p:attrName>ppt_x</p:attrName>
                                          <p:attrName>ppt_y</p:attrName>
                                        </p:attrNameLst>
                                      </p:cBhvr>
                                    </p:animMotion>
                                    <p:animEffect transition="in" filter="fade">
                                      <p:cBhvr>
                                        <p:cTn id="13" dur="500"/>
                                        <p:tgtEl>
                                          <p:spTgt spid="10"/>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Scale>
                                      <p:cBhvr>
                                        <p:cTn id="1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15"/>
                                        </p:tgtEl>
                                        <p:attrNameLst>
                                          <p:attrName>ppt_x</p:attrName>
                                          <p:attrName>ppt_y</p:attrName>
                                        </p:attrNameLst>
                                      </p:cBhvr>
                                    </p:animMotion>
                                    <p:animEffect transition="in" filter="fade">
                                      <p:cBhvr>
                                        <p:cTn id="19" dur="500"/>
                                        <p:tgtEl>
                                          <p:spTgt spid="15"/>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Scale>
                                      <p:cBhvr>
                                        <p:cTn id="23"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6"/>
                                        </p:tgtEl>
                                        <p:attrNameLst>
                                          <p:attrName>ppt_x</p:attrName>
                                          <p:attrName>ppt_y</p:attrName>
                                        </p:attrNameLst>
                                      </p:cBhvr>
                                    </p:animMotion>
                                    <p:animEffect transition="in" filter="fad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0"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“三层”：区县、乡镇街道、村社区</a:t>
            </a:r>
            <a:endParaRPr lang="zh-CN" altLang="en-US" sz="2800" dirty="0"/>
          </a:p>
        </p:txBody>
      </p:sp>
      <p:sp>
        <p:nvSpPr>
          <p:cNvPr id="3" name="内容占位符 2"/>
          <p:cNvSpPr>
            <a:spLocks noGrp="1"/>
          </p:cNvSpPr>
          <p:nvPr>
            <p:ph idx="1"/>
          </p:nvPr>
        </p:nvSpPr>
        <p:spPr/>
        <p:txBody>
          <a:bodyPr>
            <a:normAutofit/>
          </a:bodyPr>
          <a:lstStyle/>
          <a:p>
            <a:r>
              <a:rPr lang="zh-CN" altLang="en-US" dirty="0" smtClean="0"/>
              <a:t>区县分三类：</a:t>
            </a:r>
            <a:endParaRPr lang="en-US" altLang="zh-CN" dirty="0" smtClean="0"/>
          </a:p>
          <a:p>
            <a:r>
              <a:rPr lang="zh-CN" altLang="en-US" dirty="0" smtClean="0"/>
              <a:t>　　先行示范类：包括万州区、黔江区、南岸区、渝北区、长寿区、永川区、铜梁区、梁平区</a:t>
            </a:r>
            <a:r>
              <a:rPr lang="en-US" dirty="0" smtClean="0"/>
              <a:t>8</a:t>
            </a:r>
            <a:r>
              <a:rPr lang="zh-CN" altLang="en-US" dirty="0" smtClean="0"/>
              <a:t>个区。</a:t>
            </a:r>
            <a:endParaRPr lang="en-US" altLang="zh-CN" dirty="0" smtClean="0"/>
          </a:p>
          <a:p>
            <a:r>
              <a:rPr lang="zh-CN" altLang="en-US" dirty="0" smtClean="0"/>
              <a:t>　　重点帮扶类：包括开州区、武隆区、城口县、丰都县、云阳县、奉节县、巫山县、巫溪县、石柱县、秀山县、酉阳县、彭水县</a:t>
            </a:r>
            <a:r>
              <a:rPr lang="en-US" dirty="0" smtClean="0"/>
              <a:t>12</a:t>
            </a:r>
            <a:r>
              <a:rPr lang="zh-CN" altLang="en-US" dirty="0" smtClean="0"/>
              <a:t>个区县。</a:t>
            </a:r>
            <a:endParaRPr lang="en-US" altLang="zh-CN" dirty="0" smtClean="0"/>
          </a:p>
          <a:p>
            <a:r>
              <a:rPr lang="zh-CN" altLang="en-US" dirty="0" smtClean="0"/>
              <a:t>　　积极推进类：包括涪陵区、大渡口区、江北区、沙坪坝区、九龙坡区、北碚区、巴南区、江津区、合川区、南川区、綦江区、大足区、璧山区、潼南区、荣昌区、垫江县、忠县、万盛经开区</a:t>
            </a:r>
            <a:r>
              <a:rPr lang="en-US" dirty="0" smtClean="0"/>
              <a:t>18</a:t>
            </a:r>
            <a:r>
              <a:rPr lang="zh-CN" altLang="en-US" dirty="0" smtClean="0"/>
              <a:t>个区县。</a:t>
            </a:r>
            <a:endParaRPr lang="zh-CN" altLang="en-US" dirty="0"/>
          </a:p>
        </p:txBody>
      </p:sp>
    </p:spTree>
  </p:cSld>
  <p:clrMapOvr>
    <a:masterClrMapping/>
  </p:clrMapOvr>
  <p:transition spd="slow" advTm="3000">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49" y="273844"/>
            <a:ext cx="8026739" cy="994172"/>
          </a:xfrm>
        </p:spPr>
        <p:txBody>
          <a:bodyPr>
            <a:normAutofit/>
          </a:bodyPr>
          <a:lstStyle/>
          <a:p>
            <a:r>
              <a:rPr lang="zh-CN" altLang="en-US" sz="2800" dirty="0" smtClean="0"/>
              <a:t>乡镇分类：先行示范类、重点帮扶类、积极推进类</a:t>
            </a:r>
            <a:endParaRPr lang="zh-CN" altLang="en-US" sz="2800" dirty="0"/>
          </a:p>
        </p:txBody>
      </p:sp>
      <p:sp>
        <p:nvSpPr>
          <p:cNvPr id="3" name="内容占位符 2"/>
          <p:cNvSpPr>
            <a:spLocks noGrp="1"/>
          </p:cNvSpPr>
          <p:nvPr>
            <p:ph idx="1"/>
          </p:nvPr>
        </p:nvSpPr>
        <p:spPr/>
        <p:txBody>
          <a:bodyPr/>
          <a:lstStyle/>
          <a:p>
            <a:r>
              <a:rPr lang="zh-CN" altLang="en-US" dirty="0" smtClean="0"/>
              <a:t>　　分批次优选</a:t>
            </a:r>
            <a:r>
              <a:rPr lang="en-US" dirty="0" smtClean="0"/>
              <a:t>50</a:t>
            </a:r>
            <a:r>
              <a:rPr lang="zh-CN" altLang="en-US" dirty="0" smtClean="0"/>
              <a:t>个乡镇，打造全市乡村振兴乡镇级示范典型。将“两群”</a:t>
            </a:r>
            <a:r>
              <a:rPr lang="en-US" dirty="0" smtClean="0"/>
              <a:t>17</a:t>
            </a:r>
            <a:r>
              <a:rPr lang="zh-CN" altLang="en-US" dirty="0" smtClean="0"/>
              <a:t>个发展基础薄弱乡镇，作为市级乡村振兴重点帮扶乡镇，实行市领导定点联系和市级帮扶集团定点帮扶。把原</a:t>
            </a:r>
            <a:r>
              <a:rPr lang="en-US" dirty="0" smtClean="0"/>
              <a:t>18</a:t>
            </a:r>
            <a:r>
              <a:rPr lang="zh-CN" altLang="en-US" dirty="0" smtClean="0"/>
              <a:t>个深度贫困乡镇培育成为巩固拓展脱贫攻坚成果同乡村振兴有效衔接的示范。</a:t>
            </a:r>
          </a:p>
          <a:p>
            <a:r>
              <a:rPr lang="zh-CN" altLang="en-US" dirty="0" smtClean="0"/>
              <a:t>　　各区县结合实际，按照先行示范类、重点帮扶类、积极推进类将乡镇进行细化分类，编制分类全面推进乡村振兴实施方案。</a:t>
            </a:r>
            <a:endParaRPr lang="zh-CN" altLang="en-US" dirty="0"/>
          </a:p>
        </p:txBody>
      </p:sp>
    </p:spTree>
  </p:cSld>
  <p:clrMapOvr>
    <a:masterClrMapping/>
  </p:clrMapOvr>
  <p:transition spd="slow" advTm="3000">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村社区分类：集聚提升、城郊融合、特色保护、搬迁撤并</a:t>
            </a:r>
            <a:endParaRPr lang="zh-CN" altLang="en-US" sz="2800" dirty="0"/>
          </a:p>
        </p:txBody>
      </p:sp>
      <p:sp>
        <p:nvSpPr>
          <p:cNvPr id="3" name="内容占位符 2"/>
          <p:cNvSpPr>
            <a:spLocks noGrp="1"/>
          </p:cNvSpPr>
          <p:nvPr>
            <p:ph idx="1"/>
          </p:nvPr>
        </p:nvSpPr>
        <p:spPr/>
        <p:txBody>
          <a:bodyPr/>
          <a:lstStyle/>
          <a:p>
            <a:r>
              <a:rPr lang="zh-CN" altLang="en-US" dirty="0" smtClean="0"/>
              <a:t>　　分批次优选</a:t>
            </a:r>
            <a:r>
              <a:rPr lang="en-US" dirty="0" smtClean="0"/>
              <a:t>50</a:t>
            </a:r>
            <a:r>
              <a:rPr lang="zh-CN" altLang="en-US" dirty="0" smtClean="0"/>
              <a:t>个村（社区），打造全市乡村振兴村级示范典型。各区县结合实际，根据不同村（社区）发展现状、区位条件、资源禀赋等，按照集聚提升、城郊融合、特色保护、搬迁撤并四类，分步骤有序推进乡村振兴。同时，抓一批区县级乡村振兴示范村和重点帮扶村。</a:t>
            </a:r>
          </a:p>
          <a:p>
            <a:endParaRPr lang="zh-CN" altLang="en-US" dirty="0"/>
          </a:p>
        </p:txBody>
      </p:sp>
    </p:spTree>
  </p:cSld>
  <p:clrMapOvr>
    <a:masterClrMapping/>
  </p:clrMapOvr>
  <p:transition spd="slow" advTm="3000">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Maibenben\Desktop\00G888piCYQU.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5400000" flipH="1">
            <a:off x="4758604" y="758104"/>
            <a:ext cx="5189710" cy="3581082"/>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文本框 9"/>
          <p:cNvSpPr txBox="1"/>
          <p:nvPr/>
        </p:nvSpPr>
        <p:spPr>
          <a:xfrm>
            <a:off x="1172666" y="2224557"/>
            <a:ext cx="7035994" cy="1731243"/>
          </a:xfrm>
          <a:prstGeom prst="rect">
            <a:avLst/>
          </a:prstGeom>
          <a:noFill/>
        </p:spPr>
        <p:txBody>
          <a:bodyPr wrap="square" lIns="68580" tIns="34290" rIns="68580" bIns="34290" rtlCol="0">
            <a:spAutoFit/>
          </a:bodyPr>
          <a:lstStyle/>
          <a:p>
            <a:pPr marL="342900" indent="-342900">
              <a:lnSpc>
                <a:spcPct val="150000"/>
              </a:lnSpc>
              <a:buFont typeface="Arial" panose="020B0604020202020204" pitchFamily="34" charset="0"/>
              <a:buChar char="•"/>
            </a:pP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分类依据</a:t>
            </a:r>
            <a:r>
              <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rPr>
              <a:t>;</a:t>
            </a:r>
          </a:p>
          <a:p>
            <a:pPr marL="342900" indent="-342900">
              <a:lnSpc>
                <a:spcPct val="150000"/>
              </a:lnSpc>
              <a:buFont typeface="Arial" panose="020B0604020202020204" pitchFamily="34" charset="0"/>
              <a:buChar char="•"/>
            </a:pP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将</a:t>
            </a:r>
            <a:r>
              <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rPr>
              <a:t>25</a:t>
            </a: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个涉农乡镇街道分为：“两层”“三类”</a:t>
            </a:r>
            <a:endPar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endParaRPr>
          </a:p>
          <a:p>
            <a:pPr marL="342900" indent="-342900">
              <a:lnSpc>
                <a:spcPct val="150000"/>
              </a:lnSpc>
              <a:buFont typeface="Arial" panose="020B0604020202020204" pitchFamily="34" charset="0"/>
              <a:buChar char="•"/>
            </a:pP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两层：乡镇街道、村社区</a:t>
            </a:r>
            <a:endPar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endParaRPr>
          </a:p>
          <a:p>
            <a:pPr marL="342900" indent="-342900">
              <a:lnSpc>
                <a:spcPct val="150000"/>
              </a:lnSpc>
              <a:buFont typeface="Arial" panose="020B0604020202020204" pitchFamily="34" charset="0"/>
              <a:buChar char="•"/>
            </a:pP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三类：先行示范类、重点帮扶类、积极推进类</a:t>
            </a:r>
            <a:endParaRPr lang="zh-CN" altLang="en-US" sz="1800" dirty="0">
              <a:solidFill>
                <a:schemeClr val="tx1">
                  <a:lumMod val="75000"/>
                  <a:lumOff val="25000"/>
                </a:schemeClr>
              </a:solidFill>
              <a:latin typeface="字魂58号-创中黑" panose="00000500000000000000" charset="-122"/>
              <a:ea typeface="字魂58号-创中黑" panose="00000500000000000000" charset="-122"/>
            </a:endParaRPr>
          </a:p>
        </p:txBody>
      </p:sp>
      <p:sp>
        <p:nvSpPr>
          <p:cNvPr id="4" name="矩形 3"/>
          <p:cNvSpPr/>
          <p:nvPr/>
        </p:nvSpPr>
        <p:spPr>
          <a:xfrm>
            <a:off x="97972" y="84365"/>
            <a:ext cx="8948057" cy="4974771"/>
          </a:xfrm>
          <a:prstGeom prst="rect">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字魂58号-创中黑" panose="00000500000000000000" charset="-122"/>
              <a:ea typeface="字魂58号-创中黑" panose="00000500000000000000" charset="-122"/>
            </a:endParaRPr>
          </a:p>
        </p:txBody>
      </p:sp>
      <p:sp>
        <p:nvSpPr>
          <p:cNvPr id="17" name="文本框12"/>
          <p:cNvSpPr txBox="1"/>
          <p:nvPr/>
        </p:nvSpPr>
        <p:spPr>
          <a:xfrm>
            <a:off x="1106170" y="981710"/>
            <a:ext cx="6941946" cy="500137"/>
          </a:xfrm>
          <a:prstGeom prst="rect">
            <a:avLst/>
          </a:prstGeom>
          <a:noFill/>
        </p:spPr>
        <p:txBody>
          <a:bodyPr wrap="square" lIns="68580" tIns="34290" rIns="68580" bIns="34290" rtlCol="0">
            <a:spAutoFit/>
          </a:bodyPr>
          <a:lstStyle/>
          <a:p>
            <a:r>
              <a:rPr lang="zh-CN" altLang="en-US" sz="2800" dirty="0">
                <a:solidFill>
                  <a:schemeClr val="accent1">
                    <a:lumMod val="75000"/>
                  </a:schemeClr>
                </a:solidFill>
                <a:latin typeface="字魂58号-创中黑" panose="00000500000000000000" charset="-122"/>
                <a:ea typeface="字魂58号-创中黑" panose="00000500000000000000" charset="-122"/>
              </a:rPr>
              <a:t>三、涪陵区分类全面推进乡村振兴基本思路</a:t>
            </a:r>
          </a:p>
        </p:txBody>
      </p:sp>
      <p:sp>
        <p:nvSpPr>
          <p:cNvPr id="6" name="矩形 5"/>
          <p:cNvSpPr/>
          <p:nvPr/>
        </p:nvSpPr>
        <p:spPr>
          <a:xfrm>
            <a:off x="2774072" y="2417862"/>
            <a:ext cx="4570482" cy="646331"/>
          </a:xfrm>
          <a:prstGeom prst="rect">
            <a:avLst/>
          </a:prstGeom>
        </p:spPr>
        <p:txBody>
          <a:bodyPr wrap="none">
            <a:spAutoFit/>
          </a:bodyPr>
          <a:lstStyle/>
          <a:p>
            <a:r>
              <a:rPr lang="zh-CN" altLang="en-US" sz="1800" dirty="0" smtClean="0"/>
              <a:t>区位条件、资源禀赋、产业基础、发展水平</a:t>
            </a:r>
            <a:endParaRPr lang="en-US" altLang="zh-CN" sz="1800" dirty="0" smtClean="0"/>
          </a:p>
          <a:p>
            <a:endParaRPr lang="zh-CN" altLang="en-US" sz="18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MH_Other_1"/>
          <p:cNvSpPr/>
          <p:nvPr/>
        </p:nvSpPr>
        <p:spPr>
          <a:xfrm rot="5400000">
            <a:off x="3814763" y="3048476"/>
            <a:ext cx="0" cy="953"/>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chemeClr val="bg1"/>
              </a:solidFill>
              <a:latin typeface="字魂58号-创中黑" panose="00000500000000000000" charset="-122"/>
              <a:ea typeface="字魂58号-创中黑" panose="00000500000000000000" charset="-122"/>
            </a:endParaRPr>
          </a:p>
        </p:txBody>
      </p:sp>
      <p:sp>
        <p:nvSpPr>
          <p:cNvPr id="26" name="MH_Other_2"/>
          <p:cNvSpPr/>
          <p:nvPr/>
        </p:nvSpPr>
        <p:spPr>
          <a:xfrm rot="5400000">
            <a:off x="3813811" y="3047048"/>
            <a:ext cx="2381" cy="1429"/>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chemeClr val="bg1"/>
              </a:solidFill>
              <a:latin typeface="字魂58号-创中黑" panose="00000500000000000000" charset="-122"/>
              <a:ea typeface="字魂58号-创中黑" panose="00000500000000000000" charset="-122"/>
            </a:endParaRPr>
          </a:p>
        </p:txBody>
      </p:sp>
      <p:sp>
        <p:nvSpPr>
          <p:cNvPr id="25" name="MH_Other_3"/>
          <p:cNvSpPr/>
          <p:nvPr/>
        </p:nvSpPr>
        <p:spPr>
          <a:xfrm rot="5400000">
            <a:off x="3813810" y="3048476"/>
            <a:ext cx="0" cy="953"/>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chemeClr val="bg1"/>
              </a:solidFill>
              <a:latin typeface="字魂58号-创中黑" panose="00000500000000000000" charset="-122"/>
              <a:ea typeface="字魂58号-创中黑" panose="00000500000000000000" charset="-122"/>
            </a:endParaRPr>
          </a:p>
        </p:txBody>
      </p:sp>
      <p:sp>
        <p:nvSpPr>
          <p:cNvPr id="24" name="MH_Other_4"/>
          <p:cNvSpPr/>
          <p:nvPr/>
        </p:nvSpPr>
        <p:spPr>
          <a:xfrm rot="5400000">
            <a:off x="3816191" y="3048476"/>
            <a:ext cx="0" cy="953"/>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chemeClr val="bg1"/>
              </a:solidFill>
              <a:latin typeface="字魂58号-创中黑" panose="00000500000000000000" charset="-122"/>
              <a:ea typeface="字魂58号-创中黑" panose="00000500000000000000" charset="-122"/>
            </a:endParaRPr>
          </a:p>
        </p:txBody>
      </p:sp>
      <p:sp>
        <p:nvSpPr>
          <p:cNvPr id="23" name="MH_Other_5"/>
          <p:cNvSpPr/>
          <p:nvPr/>
        </p:nvSpPr>
        <p:spPr>
          <a:xfrm rot="5400000">
            <a:off x="3814287" y="3048953"/>
            <a:ext cx="1429" cy="1429"/>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chemeClr val="bg1"/>
              </a:solidFill>
              <a:latin typeface="字魂58号-创中黑" panose="00000500000000000000" charset="-122"/>
              <a:ea typeface="字魂58号-创中黑" panose="00000500000000000000" charset="-122"/>
            </a:endParaRPr>
          </a:p>
        </p:txBody>
      </p:sp>
      <p:sp>
        <p:nvSpPr>
          <p:cNvPr id="3" name="MH_Other_6"/>
          <p:cNvSpPr/>
          <p:nvPr/>
        </p:nvSpPr>
        <p:spPr>
          <a:xfrm rot="5400000">
            <a:off x="3910013" y="3143726"/>
            <a:ext cx="0" cy="953"/>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chemeClr val="bg1"/>
              </a:solidFill>
              <a:latin typeface="字魂58号-创中黑" panose="00000500000000000000" charset="-122"/>
              <a:ea typeface="字魂58号-创中黑" panose="00000500000000000000" charset="-122"/>
            </a:endParaRPr>
          </a:p>
        </p:txBody>
      </p:sp>
      <p:sp>
        <p:nvSpPr>
          <p:cNvPr id="17" name="MH_Other_7"/>
          <p:cNvSpPr/>
          <p:nvPr/>
        </p:nvSpPr>
        <p:spPr>
          <a:xfrm rot="5400000">
            <a:off x="3909061" y="3142298"/>
            <a:ext cx="2381" cy="1429"/>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chemeClr val="bg1"/>
              </a:solidFill>
              <a:latin typeface="字魂58号-创中黑" panose="00000500000000000000" charset="-122"/>
              <a:ea typeface="字魂58号-创中黑" panose="00000500000000000000" charset="-122"/>
            </a:endParaRPr>
          </a:p>
        </p:txBody>
      </p:sp>
      <p:sp>
        <p:nvSpPr>
          <p:cNvPr id="18" name="MH_Other_8"/>
          <p:cNvSpPr/>
          <p:nvPr/>
        </p:nvSpPr>
        <p:spPr>
          <a:xfrm rot="5400000">
            <a:off x="3909060" y="3143726"/>
            <a:ext cx="0" cy="953"/>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chemeClr val="bg1"/>
              </a:solidFill>
              <a:latin typeface="字魂58号-创中黑" panose="00000500000000000000" charset="-122"/>
              <a:ea typeface="字魂58号-创中黑" panose="00000500000000000000" charset="-122"/>
            </a:endParaRPr>
          </a:p>
        </p:txBody>
      </p:sp>
      <p:sp>
        <p:nvSpPr>
          <p:cNvPr id="19" name="MH_Other_9"/>
          <p:cNvSpPr/>
          <p:nvPr/>
        </p:nvSpPr>
        <p:spPr>
          <a:xfrm rot="5400000">
            <a:off x="3911441" y="3143726"/>
            <a:ext cx="0" cy="953"/>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chemeClr val="bg1"/>
              </a:solidFill>
              <a:latin typeface="字魂58号-创中黑" panose="00000500000000000000" charset="-122"/>
              <a:ea typeface="字魂58号-创中黑" panose="00000500000000000000" charset="-122"/>
            </a:endParaRPr>
          </a:p>
        </p:txBody>
      </p:sp>
      <p:sp>
        <p:nvSpPr>
          <p:cNvPr id="20" name="MH_Other_10"/>
          <p:cNvSpPr/>
          <p:nvPr/>
        </p:nvSpPr>
        <p:spPr>
          <a:xfrm rot="5400000">
            <a:off x="3909537" y="3144203"/>
            <a:ext cx="1429" cy="1429"/>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schemeClr val="bg1"/>
              </a:solidFill>
              <a:latin typeface="字魂58号-创中黑" panose="00000500000000000000" charset="-122"/>
              <a:ea typeface="字魂58号-创中黑" panose="00000500000000000000" charset="-122"/>
            </a:endParaRPr>
          </a:p>
        </p:txBody>
      </p:sp>
      <p:grpSp>
        <p:nvGrpSpPr>
          <p:cNvPr id="2" name="组合 1"/>
          <p:cNvGrpSpPr/>
          <p:nvPr/>
        </p:nvGrpSpPr>
        <p:grpSpPr>
          <a:xfrm>
            <a:off x="3928586" y="1584960"/>
            <a:ext cx="1133475" cy="1133475"/>
            <a:chOff x="5238115" y="2113280"/>
            <a:chExt cx="1511300" cy="1511300"/>
          </a:xfrm>
        </p:grpSpPr>
        <p:sp>
          <p:nvSpPr>
            <p:cNvPr id="22" name="MH_SubTitle_1"/>
            <p:cNvSpPr/>
            <p:nvPr/>
          </p:nvSpPr>
          <p:spPr>
            <a:xfrm>
              <a:off x="5238115" y="2113280"/>
              <a:ext cx="1511300" cy="1511300"/>
            </a:xfrm>
            <a:custGeom>
              <a:avLst/>
              <a:gdLst>
                <a:gd name="connsiteX0" fmla="*/ 756191 w 1512408"/>
                <a:gd name="connsiteY0" fmla="*/ 0 h 1512170"/>
                <a:gd name="connsiteX1" fmla="*/ 1497041 w 1512408"/>
                <a:gd name="connsiteY1" fmla="*/ 603811 h 1512170"/>
                <a:gd name="connsiteX2" fmla="*/ 1512380 w 1512408"/>
                <a:gd name="connsiteY2" fmla="*/ 755978 h 1512170"/>
                <a:gd name="connsiteX3" fmla="*/ 1512383 w 1512408"/>
                <a:gd name="connsiteY3" fmla="*/ 755978 h 1512170"/>
                <a:gd name="connsiteX4" fmla="*/ 1512408 w 1512408"/>
                <a:gd name="connsiteY4" fmla="*/ 756215 h 1512170"/>
                <a:gd name="connsiteX5" fmla="*/ 908596 w 1512408"/>
                <a:gd name="connsiteY5" fmla="*/ 1497066 h 1512170"/>
                <a:gd name="connsiteX6" fmla="*/ 758775 w 1512408"/>
                <a:gd name="connsiteY6" fmla="*/ 1512170 h 1512170"/>
                <a:gd name="connsiteX7" fmla="*/ 756426 w 1512408"/>
                <a:gd name="connsiteY7" fmla="*/ 1511933 h 1512170"/>
                <a:gd name="connsiteX8" fmla="*/ 756191 w 1512408"/>
                <a:gd name="connsiteY8" fmla="*/ 1509587 h 1512170"/>
                <a:gd name="connsiteX9" fmla="*/ 741087 w 1512408"/>
                <a:gd name="connsiteY9" fmla="*/ 1359766 h 1512170"/>
                <a:gd name="connsiteX10" fmla="*/ 237 w 1512408"/>
                <a:gd name="connsiteY10" fmla="*/ 755955 h 1512170"/>
                <a:gd name="connsiteX11" fmla="*/ 0 w 1512408"/>
                <a:gd name="connsiteY11" fmla="*/ 755978 h 1512170"/>
                <a:gd name="connsiteX12" fmla="*/ 15341 w 1512408"/>
                <a:gd name="connsiteY12" fmla="*/ 603811 h 1512170"/>
                <a:gd name="connsiteX13" fmla="*/ 756191 w 1512408"/>
                <a:gd name="connsiteY13" fmla="*/ 0 h 15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2408" h="1512170">
                  <a:moveTo>
                    <a:pt x="756191" y="0"/>
                  </a:moveTo>
                  <a:cubicBezTo>
                    <a:pt x="1121631" y="0"/>
                    <a:pt x="1426528" y="259217"/>
                    <a:pt x="1497041" y="603811"/>
                  </a:cubicBezTo>
                  <a:lnTo>
                    <a:pt x="1512380" y="755978"/>
                  </a:lnTo>
                  <a:lnTo>
                    <a:pt x="1512383" y="755978"/>
                  </a:lnTo>
                  <a:lnTo>
                    <a:pt x="1512408" y="756215"/>
                  </a:lnTo>
                  <a:cubicBezTo>
                    <a:pt x="1512408" y="1121658"/>
                    <a:pt x="1253189" y="1426553"/>
                    <a:pt x="908596" y="1497066"/>
                  </a:cubicBezTo>
                  <a:lnTo>
                    <a:pt x="758775" y="1512170"/>
                  </a:lnTo>
                  <a:lnTo>
                    <a:pt x="756426" y="1511933"/>
                  </a:lnTo>
                  <a:lnTo>
                    <a:pt x="756191" y="1509587"/>
                  </a:lnTo>
                  <a:lnTo>
                    <a:pt x="741087" y="1359766"/>
                  </a:lnTo>
                  <a:cubicBezTo>
                    <a:pt x="670574" y="1015171"/>
                    <a:pt x="365677" y="755955"/>
                    <a:pt x="237" y="755955"/>
                  </a:cubicBezTo>
                  <a:lnTo>
                    <a:pt x="0" y="755978"/>
                  </a:lnTo>
                  <a:lnTo>
                    <a:pt x="15341" y="603811"/>
                  </a:lnTo>
                  <a:cubicBezTo>
                    <a:pt x="85854" y="259217"/>
                    <a:pt x="390749" y="0"/>
                    <a:pt x="756191" y="0"/>
                  </a:cubicBezTo>
                  <a:close/>
                </a:path>
              </a:pathLst>
            </a:cu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252000" tIns="540000" rIns="252000" bIns="648000" anchor="ctr">
              <a:normAutofit fontScale="25000" lnSpcReduction="20000"/>
            </a:bodyPr>
            <a:lstStyle/>
            <a:p>
              <a:pPr algn="ctr">
                <a:lnSpc>
                  <a:spcPct val="120000"/>
                </a:lnSpc>
                <a:defRPr/>
              </a:pPr>
              <a:r>
                <a:rPr lang="zh-CN" altLang="en-US" sz="1200" b="1" dirty="0">
                  <a:solidFill>
                    <a:schemeClr val="bg1"/>
                  </a:solidFill>
                  <a:latin typeface="字魂58号-创中黑" panose="00000500000000000000" charset="-122"/>
                  <a:ea typeface="字魂58号-创中黑" panose="00000500000000000000" charset="-122"/>
                </a:rPr>
                <a:t>关键词</a:t>
              </a:r>
            </a:p>
          </p:txBody>
        </p:sp>
        <p:sp>
          <p:nvSpPr>
            <p:cNvPr id="3093" name="MH_Other_11"/>
            <p:cNvSpPr txBox="1"/>
            <p:nvPr/>
          </p:nvSpPr>
          <p:spPr>
            <a:xfrm>
              <a:off x="5751195" y="2252345"/>
              <a:ext cx="485775" cy="430887"/>
            </a:xfrm>
            <a:prstGeom prst="rect">
              <a:avLst/>
            </a:prstGeom>
            <a:noFill/>
            <a:ln w="9525">
              <a:noFill/>
              <a:miter/>
            </a:ln>
          </p:spPr>
          <p:txBody>
            <a:bodyPr>
              <a:spAutoFit/>
            </a:bodyPr>
            <a:lstStyle/>
            <a:p>
              <a:pPr lvl="0"/>
              <a:r>
                <a:rPr lang="en-US" altLang="zh-CN" sz="1500" dirty="0">
                  <a:solidFill>
                    <a:schemeClr val="bg1"/>
                  </a:solidFill>
                  <a:latin typeface="字魂58号-创中黑" panose="00000500000000000000" charset="-122"/>
                  <a:ea typeface="字魂58号-创中黑" panose="00000500000000000000" charset="-122"/>
                </a:rPr>
                <a:t>01</a:t>
              </a:r>
            </a:p>
          </p:txBody>
        </p:sp>
      </p:grpSp>
      <p:grpSp>
        <p:nvGrpSpPr>
          <p:cNvPr id="4" name="组合 3"/>
          <p:cNvGrpSpPr/>
          <p:nvPr/>
        </p:nvGrpSpPr>
        <p:grpSpPr>
          <a:xfrm>
            <a:off x="4506278" y="2141697"/>
            <a:ext cx="1134904" cy="1134904"/>
            <a:chOff x="6008370" y="2855595"/>
            <a:chExt cx="1513205" cy="1513205"/>
          </a:xfrm>
        </p:grpSpPr>
        <p:sp>
          <p:nvSpPr>
            <p:cNvPr id="27" name="MH_SubTitle_2"/>
            <p:cNvSpPr/>
            <p:nvPr/>
          </p:nvSpPr>
          <p:spPr>
            <a:xfrm>
              <a:off x="6008370" y="2855595"/>
              <a:ext cx="1513205" cy="1513205"/>
            </a:xfrm>
            <a:custGeom>
              <a:avLst/>
              <a:gdLst>
                <a:gd name="connsiteX0" fmla="*/ 756189 w 1512169"/>
                <a:gd name="connsiteY0" fmla="*/ 0 h 1512407"/>
                <a:gd name="connsiteX1" fmla="*/ 908359 w 1512169"/>
                <a:gd name="connsiteY1" fmla="*/ 15341 h 1512407"/>
                <a:gd name="connsiteX2" fmla="*/ 1512169 w 1512169"/>
                <a:gd name="connsiteY2" fmla="*/ 756192 h 1512407"/>
                <a:gd name="connsiteX3" fmla="*/ 908359 w 1512169"/>
                <a:gd name="connsiteY3" fmla="*/ 1497043 h 1512407"/>
                <a:gd name="connsiteX4" fmla="*/ 756189 w 1512169"/>
                <a:gd name="connsiteY4" fmla="*/ 1512384 h 1512407"/>
                <a:gd name="connsiteX5" fmla="*/ 755954 w 1512169"/>
                <a:gd name="connsiteY5" fmla="*/ 1512407 h 1512407"/>
                <a:gd name="connsiteX6" fmla="*/ 15104 w 1512169"/>
                <a:gd name="connsiteY6" fmla="*/ 908597 h 1512407"/>
                <a:gd name="connsiteX7" fmla="*/ 0 w 1512169"/>
                <a:gd name="connsiteY7" fmla="*/ 758776 h 1512407"/>
                <a:gd name="connsiteX8" fmla="*/ 235 w 1512169"/>
                <a:gd name="connsiteY8" fmla="*/ 756429 h 1512407"/>
                <a:gd name="connsiteX9" fmla="*/ 2583 w 1512169"/>
                <a:gd name="connsiteY9" fmla="*/ 756192 h 1512407"/>
                <a:gd name="connsiteX10" fmla="*/ 152404 w 1512169"/>
                <a:gd name="connsiteY10" fmla="*/ 741088 h 1512407"/>
                <a:gd name="connsiteX11" fmla="*/ 756215 w 1512169"/>
                <a:gd name="connsiteY11" fmla="*/ 237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189" y="0"/>
                  </a:moveTo>
                  <a:lnTo>
                    <a:pt x="908359" y="15341"/>
                  </a:lnTo>
                  <a:cubicBezTo>
                    <a:pt x="1252952" y="85854"/>
                    <a:pt x="1512169" y="390752"/>
                    <a:pt x="1512169" y="756192"/>
                  </a:cubicBezTo>
                  <a:cubicBezTo>
                    <a:pt x="1512169" y="1121634"/>
                    <a:pt x="1252952" y="1426530"/>
                    <a:pt x="908359" y="1497043"/>
                  </a:cubicBezTo>
                  <a:lnTo>
                    <a:pt x="756189" y="1512384"/>
                  </a:lnTo>
                  <a:lnTo>
                    <a:pt x="755954" y="1512407"/>
                  </a:lnTo>
                  <a:cubicBezTo>
                    <a:pt x="390512" y="1512407"/>
                    <a:pt x="85617" y="1253191"/>
                    <a:pt x="15104" y="908597"/>
                  </a:cubicBezTo>
                  <a:lnTo>
                    <a:pt x="0" y="758776"/>
                  </a:lnTo>
                  <a:lnTo>
                    <a:pt x="235" y="756429"/>
                  </a:lnTo>
                  <a:lnTo>
                    <a:pt x="2583" y="756192"/>
                  </a:lnTo>
                  <a:lnTo>
                    <a:pt x="152404" y="741088"/>
                  </a:lnTo>
                  <a:cubicBezTo>
                    <a:pt x="496998" y="670575"/>
                    <a:pt x="756215" y="365680"/>
                    <a:pt x="756215" y="237"/>
                  </a:cubicBezTo>
                  <a:close/>
                </a:path>
              </a:pathLst>
            </a:cu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fontScale="25000" lnSpcReduction="20000"/>
            </a:bodyPr>
            <a:lstStyle/>
            <a:p>
              <a:pPr algn="ctr">
                <a:lnSpc>
                  <a:spcPct val="120000"/>
                </a:lnSpc>
                <a:defRPr/>
              </a:pPr>
              <a:r>
                <a:rPr lang="zh-CN" altLang="en-US" sz="1200" b="1" dirty="0">
                  <a:solidFill>
                    <a:schemeClr val="bg1"/>
                  </a:solidFill>
                  <a:latin typeface="字魂58号-创中黑" panose="00000500000000000000" charset="-122"/>
                  <a:ea typeface="字魂58号-创中黑" panose="00000500000000000000" charset="-122"/>
                  <a:sym typeface="+mn-ea"/>
                </a:rPr>
                <a:t>关键词</a:t>
              </a:r>
            </a:p>
          </p:txBody>
        </p:sp>
        <p:sp>
          <p:nvSpPr>
            <p:cNvPr id="3094" name="MH_Other_12"/>
            <p:cNvSpPr txBox="1"/>
            <p:nvPr/>
          </p:nvSpPr>
          <p:spPr>
            <a:xfrm>
              <a:off x="6581563" y="3687021"/>
              <a:ext cx="583353" cy="429260"/>
            </a:xfrm>
            <a:prstGeom prst="rect">
              <a:avLst/>
            </a:prstGeom>
            <a:noFill/>
            <a:ln w="9525">
              <a:noFill/>
              <a:miter/>
            </a:ln>
          </p:spPr>
          <p:txBody>
            <a:bodyPr wrap="square">
              <a:spAutoFit/>
            </a:bodyPr>
            <a:lstStyle/>
            <a:p>
              <a:pPr lvl="0"/>
              <a:r>
                <a:rPr lang="en-US" altLang="zh-CN" sz="1500" dirty="0">
                  <a:solidFill>
                    <a:schemeClr val="bg1"/>
                  </a:solidFill>
                  <a:latin typeface="字魂58号-创中黑" panose="00000500000000000000" charset="-122"/>
                  <a:ea typeface="字魂58号-创中黑" panose="00000500000000000000" charset="-122"/>
                </a:rPr>
                <a:t>02</a:t>
              </a:r>
            </a:p>
          </p:txBody>
        </p:sp>
      </p:grpSp>
      <p:grpSp>
        <p:nvGrpSpPr>
          <p:cNvPr id="5" name="组合 4"/>
          <p:cNvGrpSpPr/>
          <p:nvPr/>
        </p:nvGrpSpPr>
        <p:grpSpPr>
          <a:xfrm>
            <a:off x="4132251" y="2795693"/>
            <a:ext cx="1152700" cy="1134904"/>
            <a:chOff x="5237480" y="3625215"/>
            <a:chExt cx="1511300" cy="1513205"/>
          </a:xfrm>
        </p:grpSpPr>
        <p:sp>
          <p:nvSpPr>
            <p:cNvPr id="28" name="MH_SubTitle_3"/>
            <p:cNvSpPr/>
            <p:nvPr/>
          </p:nvSpPr>
          <p:spPr>
            <a:xfrm>
              <a:off x="5237480" y="3625215"/>
              <a:ext cx="1511300" cy="1513205"/>
            </a:xfrm>
            <a:custGeom>
              <a:avLst/>
              <a:gdLst>
                <a:gd name="connsiteX0" fmla="*/ 2802 w 1512404"/>
                <a:gd name="connsiteY0" fmla="*/ 755937 h 1512172"/>
                <a:gd name="connsiteX1" fmla="*/ 260 w 1512404"/>
                <a:gd name="connsiteY1" fmla="*/ 756217 h 1512172"/>
                <a:gd name="connsiteX2" fmla="*/ 2802 w 1512404"/>
                <a:gd name="connsiteY2" fmla="*/ 755993 h 1512172"/>
                <a:gd name="connsiteX3" fmla="*/ 753631 w 1512404"/>
                <a:gd name="connsiteY3" fmla="*/ 0 h 1512172"/>
                <a:gd name="connsiteX4" fmla="*/ 755977 w 1512404"/>
                <a:gd name="connsiteY4" fmla="*/ 237 h 1512172"/>
                <a:gd name="connsiteX5" fmla="*/ 756214 w 1512404"/>
                <a:gd name="connsiteY5" fmla="*/ 2584 h 1512172"/>
                <a:gd name="connsiteX6" fmla="*/ 756214 w 1512404"/>
                <a:gd name="connsiteY6" fmla="*/ 2590 h 1512172"/>
                <a:gd name="connsiteX7" fmla="*/ 771318 w 1512404"/>
                <a:gd name="connsiteY7" fmla="*/ 152407 h 1512172"/>
                <a:gd name="connsiteX8" fmla="*/ 1512169 w 1512404"/>
                <a:gd name="connsiteY8" fmla="*/ 756217 h 1512172"/>
                <a:gd name="connsiteX9" fmla="*/ 1512404 w 1512404"/>
                <a:gd name="connsiteY9" fmla="*/ 756194 h 1512172"/>
                <a:gd name="connsiteX10" fmla="*/ 1497065 w 1512404"/>
                <a:gd name="connsiteY10" fmla="*/ 908362 h 1512172"/>
                <a:gd name="connsiteX11" fmla="*/ 756214 w 1512404"/>
                <a:gd name="connsiteY11" fmla="*/ 1512172 h 1512172"/>
                <a:gd name="connsiteX12" fmla="*/ 15364 w 1512404"/>
                <a:gd name="connsiteY12" fmla="*/ 908362 h 1512172"/>
                <a:gd name="connsiteX13" fmla="*/ 23 w 1512404"/>
                <a:gd name="connsiteY13" fmla="*/ 756194 h 1512172"/>
                <a:gd name="connsiteX14" fmla="*/ 0 w 1512404"/>
                <a:gd name="connsiteY14" fmla="*/ 755957 h 1512172"/>
                <a:gd name="connsiteX15" fmla="*/ 603810 w 1512404"/>
                <a:gd name="connsiteY15" fmla="*/ 15106 h 15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2404" h="1512172">
                  <a:moveTo>
                    <a:pt x="2802" y="755937"/>
                  </a:moveTo>
                  <a:lnTo>
                    <a:pt x="260" y="756217"/>
                  </a:lnTo>
                  <a:lnTo>
                    <a:pt x="2802" y="755993"/>
                  </a:lnTo>
                  <a:close/>
                  <a:moveTo>
                    <a:pt x="753631" y="0"/>
                  </a:moveTo>
                  <a:lnTo>
                    <a:pt x="755977" y="237"/>
                  </a:lnTo>
                  <a:lnTo>
                    <a:pt x="756214" y="2584"/>
                  </a:lnTo>
                  <a:lnTo>
                    <a:pt x="756214" y="2590"/>
                  </a:lnTo>
                  <a:lnTo>
                    <a:pt x="771318" y="152407"/>
                  </a:lnTo>
                  <a:cubicBezTo>
                    <a:pt x="841831" y="497001"/>
                    <a:pt x="1146726" y="756217"/>
                    <a:pt x="1512169" y="756217"/>
                  </a:cubicBezTo>
                  <a:lnTo>
                    <a:pt x="1512404" y="756194"/>
                  </a:lnTo>
                  <a:lnTo>
                    <a:pt x="1497065" y="908362"/>
                  </a:lnTo>
                  <a:cubicBezTo>
                    <a:pt x="1426551" y="1252956"/>
                    <a:pt x="1121654" y="1512172"/>
                    <a:pt x="756214" y="1512172"/>
                  </a:cubicBezTo>
                  <a:cubicBezTo>
                    <a:pt x="390772" y="1512172"/>
                    <a:pt x="85877" y="1252956"/>
                    <a:pt x="15364" y="908362"/>
                  </a:cubicBezTo>
                  <a:lnTo>
                    <a:pt x="23" y="756194"/>
                  </a:lnTo>
                  <a:lnTo>
                    <a:pt x="0" y="755957"/>
                  </a:lnTo>
                  <a:cubicBezTo>
                    <a:pt x="0" y="390517"/>
                    <a:pt x="259216" y="85619"/>
                    <a:pt x="603810" y="15106"/>
                  </a:cubicBezTo>
                  <a:close/>
                </a:path>
              </a:pathLst>
            </a:cu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fontScale="25000" lnSpcReduction="20000"/>
            </a:bodyPr>
            <a:lstStyle/>
            <a:p>
              <a:pPr algn="ctr">
                <a:lnSpc>
                  <a:spcPct val="120000"/>
                </a:lnSpc>
                <a:defRPr/>
              </a:pPr>
              <a:r>
                <a:rPr lang="zh-CN" altLang="en-US" sz="1200" b="1" dirty="0">
                  <a:solidFill>
                    <a:schemeClr val="bg1"/>
                  </a:solidFill>
                  <a:latin typeface="字魂58号-创中黑" panose="00000500000000000000" charset="-122"/>
                  <a:ea typeface="字魂58号-创中黑" panose="00000500000000000000" charset="-122"/>
                  <a:sym typeface="+mn-ea"/>
                </a:rPr>
                <a:t>关键词</a:t>
              </a:r>
            </a:p>
          </p:txBody>
        </p:sp>
        <p:sp>
          <p:nvSpPr>
            <p:cNvPr id="3095" name="MH_Other_13"/>
            <p:cNvSpPr txBox="1"/>
            <p:nvPr/>
          </p:nvSpPr>
          <p:spPr>
            <a:xfrm>
              <a:off x="5737013" y="4480348"/>
              <a:ext cx="520700" cy="429260"/>
            </a:xfrm>
            <a:prstGeom prst="rect">
              <a:avLst/>
            </a:prstGeom>
            <a:noFill/>
            <a:ln w="9525">
              <a:noFill/>
              <a:miter/>
            </a:ln>
          </p:spPr>
          <p:txBody>
            <a:bodyPr wrap="square">
              <a:spAutoFit/>
            </a:bodyPr>
            <a:lstStyle/>
            <a:p>
              <a:pPr lvl="0"/>
              <a:r>
                <a:rPr lang="en-US" altLang="zh-CN" sz="1500" dirty="0">
                  <a:solidFill>
                    <a:schemeClr val="bg1"/>
                  </a:solidFill>
                  <a:latin typeface="字魂58号-创中黑" panose="00000500000000000000" charset="-122"/>
                  <a:ea typeface="字魂58号-创中黑" panose="00000500000000000000" charset="-122"/>
                </a:rPr>
                <a:t>03</a:t>
              </a:r>
            </a:p>
          </p:txBody>
        </p:sp>
      </p:grpSp>
      <p:grpSp>
        <p:nvGrpSpPr>
          <p:cNvPr id="6" name="组合 5"/>
          <p:cNvGrpSpPr/>
          <p:nvPr/>
        </p:nvGrpSpPr>
        <p:grpSpPr>
          <a:xfrm>
            <a:off x="3348514" y="2151221"/>
            <a:ext cx="1134428" cy="1133475"/>
            <a:chOff x="4464685" y="2868295"/>
            <a:chExt cx="1512570" cy="1511300"/>
          </a:xfrm>
        </p:grpSpPr>
        <p:sp>
          <p:nvSpPr>
            <p:cNvPr id="29" name="MH_SubTitle_4"/>
            <p:cNvSpPr/>
            <p:nvPr/>
          </p:nvSpPr>
          <p:spPr>
            <a:xfrm>
              <a:off x="4464685" y="2868295"/>
              <a:ext cx="1512570" cy="1511300"/>
            </a:xfrm>
            <a:custGeom>
              <a:avLst/>
              <a:gdLst>
                <a:gd name="connsiteX0" fmla="*/ 756215 w 1512169"/>
                <a:gd name="connsiteY0" fmla="*/ 0 h 1512407"/>
                <a:gd name="connsiteX1" fmla="*/ 1497065 w 1512169"/>
                <a:gd name="connsiteY1" fmla="*/ 603810 h 1512407"/>
                <a:gd name="connsiteX2" fmla="*/ 1512169 w 1512169"/>
                <a:gd name="connsiteY2" fmla="*/ 753631 h 1512407"/>
                <a:gd name="connsiteX3" fmla="*/ 1511931 w 1512169"/>
                <a:gd name="connsiteY3" fmla="*/ 755978 h 1512407"/>
                <a:gd name="connsiteX4" fmla="*/ 1509585 w 1512169"/>
                <a:gd name="connsiteY4" fmla="*/ 756215 h 1512407"/>
                <a:gd name="connsiteX5" fmla="*/ 1359764 w 1512169"/>
                <a:gd name="connsiteY5" fmla="*/ 771319 h 1512407"/>
                <a:gd name="connsiteX6" fmla="*/ 755954 w 1512169"/>
                <a:gd name="connsiteY6" fmla="*/ 1512169 h 1512407"/>
                <a:gd name="connsiteX7" fmla="*/ 755977 w 1512169"/>
                <a:gd name="connsiteY7" fmla="*/ 1512407 h 1512407"/>
                <a:gd name="connsiteX8" fmla="*/ 603810 w 1512169"/>
                <a:gd name="connsiteY8" fmla="*/ 1497066 h 1512407"/>
                <a:gd name="connsiteX9" fmla="*/ 0 w 1512169"/>
                <a:gd name="connsiteY9" fmla="*/ 756215 h 1512407"/>
                <a:gd name="connsiteX10" fmla="*/ 603810 w 1512169"/>
                <a:gd name="connsiteY10" fmla="*/ 15364 h 1512407"/>
                <a:gd name="connsiteX11" fmla="*/ 755977 w 1512169"/>
                <a:gd name="connsiteY11" fmla="*/ 23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215" y="0"/>
                  </a:moveTo>
                  <a:cubicBezTo>
                    <a:pt x="1121655" y="0"/>
                    <a:pt x="1426552" y="259216"/>
                    <a:pt x="1497065" y="603810"/>
                  </a:cubicBezTo>
                  <a:lnTo>
                    <a:pt x="1512169" y="753631"/>
                  </a:lnTo>
                  <a:lnTo>
                    <a:pt x="1511931" y="755978"/>
                  </a:lnTo>
                  <a:lnTo>
                    <a:pt x="1509585" y="756215"/>
                  </a:lnTo>
                  <a:lnTo>
                    <a:pt x="1359764" y="771319"/>
                  </a:lnTo>
                  <a:cubicBezTo>
                    <a:pt x="1015170" y="841832"/>
                    <a:pt x="755954" y="1146729"/>
                    <a:pt x="755954" y="1512169"/>
                  </a:cubicBezTo>
                  <a:lnTo>
                    <a:pt x="755977" y="1512407"/>
                  </a:lnTo>
                  <a:lnTo>
                    <a:pt x="603810" y="1497066"/>
                  </a:lnTo>
                  <a:cubicBezTo>
                    <a:pt x="259216" y="1426552"/>
                    <a:pt x="0" y="1121657"/>
                    <a:pt x="0" y="756215"/>
                  </a:cubicBezTo>
                  <a:cubicBezTo>
                    <a:pt x="0" y="390775"/>
                    <a:pt x="259216" y="85877"/>
                    <a:pt x="603810" y="15364"/>
                  </a:cubicBezTo>
                  <a:lnTo>
                    <a:pt x="755977" y="23"/>
                  </a:lnTo>
                  <a:close/>
                </a:path>
              </a:pathLst>
            </a:cu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fontScale="25000" lnSpcReduction="20000"/>
            </a:bodyPr>
            <a:lstStyle/>
            <a:p>
              <a:pPr algn="ctr">
                <a:lnSpc>
                  <a:spcPct val="120000"/>
                </a:lnSpc>
                <a:defRPr/>
              </a:pPr>
              <a:r>
                <a:rPr lang="zh-CN" altLang="en-US" sz="1200" b="1" dirty="0">
                  <a:solidFill>
                    <a:schemeClr val="bg1"/>
                  </a:solidFill>
                  <a:latin typeface="字魂58号-创中黑" panose="00000500000000000000" charset="-122"/>
                  <a:ea typeface="字魂58号-创中黑" panose="00000500000000000000" charset="-122"/>
                  <a:sym typeface="+mn-ea"/>
                </a:rPr>
                <a:t>关键词</a:t>
              </a:r>
            </a:p>
          </p:txBody>
        </p:sp>
        <p:sp>
          <p:nvSpPr>
            <p:cNvPr id="3096" name="MH_Other_14"/>
            <p:cNvSpPr txBox="1"/>
            <p:nvPr/>
          </p:nvSpPr>
          <p:spPr>
            <a:xfrm>
              <a:off x="4993851" y="3051175"/>
              <a:ext cx="596053" cy="429260"/>
            </a:xfrm>
            <a:prstGeom prst="rect">
              <a:avLst/>
            </a:prstGeom>
            <a:noFill/>
            <a:ln w="9525">
              <a:noFill/>
              <a:miter/>
            </a:ln>
          </p:spPr>
          <p:txBody>
            <a:bodyPr wrap="square">
              <a:spAutoFit/>
            </a:bodyPr>
            <a:lstStyle/>
            <a:p>
              <a:pPr lvl="0"/>
              <a:r>
                <a:rPr lang="en-US" altLang="zh-CN" sz="1500" dirty="0">
                  <a:solidFill>
                    <a:schemeClr val="bg1"/>
                  </a:solidFill>
                  <a:latin typeface="字魂58号-创中黑" panose="00000500000000000000" charset="-122"/>
                  <a:ea typeface="字魂58号-创中黑" panose="00000500000000000000" charset="-122"/>
                </a:rPr>
                <a:t>04</a:t>
              </a:r>
            </a:p>
          </p:txBody>
        </p:sp>
      </p:grpSp>
      <p:cxnSp>
        <p:nvCxnSpPr>
          <p:cNvPr id="15" name="直接连接符 14"/>
          <p:cNvCxnSpPr/>
          <p:nvPr/>
        </p:nvCxnSpPr>
        <p:spPr>
          <a:xfrm>
            <a:off x="2906554" y="1484471"/>
            <a:ext cx="0" cy="816293"/>
          </a:xfrm>
          <a:prstGeom prst="line">
            <a:avLst/>
          </a:prstGeom>
          <a:ln>
            <a:solidFill>
              <a:srgbClr val="2980B4"/>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88856" y="2989421"/>
            <a:ext cx="0" cy="816293"/>
          </a:xfrm>
          <a:prstGeom prst="line">
            <a:avLst/>
          </a:prstGeom>
          <a:ln>
            <a:solidFill>
              <a:srgbClr val="2980B4"/>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088856" y="1484471"/>
            <a:ext cx="0" cy="816293"/>
          </a:xfrm>
          <a:prstGeom prst="line">
            <a:avLst/>
          </a:prstGeom>
          <a:ln>
            <a:solidFill>
              <a:srgbClr val="83C2DB"/>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906554" y="2989421"/>
            <a:ext cx="0" cy="816293"/>
          </a:xfrm>
          <a:prstGeom prst="line">
            <a:avLst/>
          </a:prstGeom>
          <a:ln>
            <a:solidFill>
              <a:srgbClr val="83C2DB"/>
            </a:solidFill>
            <a:prstDash val="sys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349008" y="872518"/>
            <a:ext cx="2708299" cy="256224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dirty="0" smtClean="0">
                <a:solidFill>
                  <a:schemeClr val="tx1">
                    <a:lumMod val="50000"/>
                    <a:lumOff val="50000"/>
                  </a:schemeClr>
                </a:solidFill>
                <a:latin typeface="字魂58号-创中黑" panose="00000500000000000000" charset="-122"/>
                <a:ea typeface="字魂58号-创中黑" panose="00000500000000000000" charset="-122"/>
                <a:sym typeface="+mn-ea"/>
              </a:rPr>
              <a:t>先行示范类：</a:t>
            </a:r>
            <a:r>
              <a:rPr lang="zh-CN" altLang="en-US" dirty="0" smtClean="0"/>
              <a:t>包括江北街道、蔺市街道、大木乡等</a:t>
            </a:r>
            <a:r>
              <a:rPr lang="en-US" dirty="0" smtClean="0"/>
              <a:t>3</a:t>
            </a:r>
            <a:r>
              <a:rPr lang="zh-CN" altLang="en-US" dirty="0" smtClean="0"/>
              <a:t>个区级乡村振兴试验示范乡镇街道。力争到</a:t>
            </a:r>
            <a:r>
              <a:rPr lang="en-US" dirty="0" smtClean="0"/>
              <a:t>2025</a:t>
            </a:r>
            <a:r>
              <a:rPr lang="zh-CN" altLang="en-US" dirty="0" smtClean="0"/>
              <a:t>年，乡村振兴取得重大突破，农业质量效益和竞争力显著增强，争取建成全市乡村振兴试验示范样板。</a:t>
            </a:r>
          </a:p>
          <a:p>
            <a:pPr algn="r"/>
            <a:endParaRPr lang="zh-CN" altLang="da-DK"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sp>
        <p:nvSpPr>
          <p:cNvPr id="35" name="文本框 34"/>
          <p:cNvSpPr txBox="1"/>
          <p:nvPr/>
        </p:nvSpPr>
        <p:spPr>
          <a:xfrm>
            <a:off x="5702785" y="328067"/>
            <a:ext cx="3189930" cy="242374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重点帮扶类：包括同乐镇、罗云镇、大顺镇等</a:t>
            </a:r>
            <a:r>
              <a:rPr lang="en-US" dirty="0" smtClean="0"/>
              <a:t>3</a:t>
            </a:r>
            <a:r>
              <a:rPr lang="zh-CN" altLang="en-US" dirty="0" smtClean="0"/>
              <a:t>个区级乡村振兴重点帮扶乡镇。力争到</a:t>
            </a:r>
            <a:r>
              <a:rPr lang="en-US" dirty="0" smtClean="0"/>
              <a:t>2025</a:t>
            </a:r>
            <a:r>
              <a:rPr lang="zh-CN" altLang="en-US" dirty="0" smtClean="0"/>
              <a:t>年，脱贫攻坚成果巩固拓展，不发生规模性返贫致贫，经济社会发展和农村居民人均可支配收入增速高于全区平均水平。</a:t>
            </a:r>
          </a:p>
          <a:p>
            <a:endParaRPr lang="zh-CN" altLang="da-DK" sz="90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sp>
        <p:nvSpPr>
          <p:cNvPr id="38" name="文本框 15"/>
          <p:cNvSpPr txBox="1"/>
          <p:nvPr/>
        </p:nvSpPr>
        <p:spPr>
          <a:xfrm>
            <a:off x="554249" y="233161"/>
            <a:ext cx="3535151" cy="500137"/>
          </a:xfrm>
          <a:prstGeom prst="rect">
            <a:avLst/>
          </a:prstGeom>
          <a:noFill/>
        </p:spPr>
        <p:txBody>
          <a:bodyPr wrap="square" lIns="68580" tIns="34290" rIns="68580" bIns="34290" rtlCol="0">
            <a:spAutoFit/>
          </a:bodyPr>
          <a:lstStyle/>
          <a:p>
            <a:r>
              <a:rPr lang="zh-CN" altLang="en-US" sz="2800" dirty="0" smtClean="0">
                <a:solidFill>
                  <a:schemeClr val="accent1">
                    <a:lumMod val="75000"/>
                  </a:schemeClr>
                </a:solidFill>
                <a:latin typeface="字魂58号-创中黑" panose="00000500000000000000" charset="-122"/>
                <a:ea typeface="字魂58号-创中黑" panose="00000500000000000000" charset="-122"/>
                <a:sym typeface="+mn-ea"/>
              </a:rPr>
              <a:t>乡镇街道分类”</a:t>
            </a:r>
            <a:endParaRPr lang="zh-CN" altLang="en-US" sz="2800" dirty="0">
              <a:solidFill>
                <a:schemeClr val="accent1">
                  <a:lumMod val="75000"/>
                </a:schemeClr>
              </a:solidFill>
              <a:latin typeface="字魂58号-创中黑" panose="00000500000000000000" charset="-122"/>
              <a:ea typeface="字魂58号-创中黑" panose="00000500000000000000" charset="-122"/>
              <a:sym typeface="+mn-ea"/>
            </a:endParaRPr>
          </a:p>
        </p:txBody>
      </p:sp>
      <p:sp>
        <p:nvSpPr>
          <p:cNvPr id="37" name="矩形 36"/>
          <p:cNvSpPr/>
          <p:nvPr/>
        </p:nvSpPr>
        <p:spPr>
          <a:xfrm>
            <a:off x="3755322" y="3099189"/>
            <a:ext cx="5036180" cy="1477328"/>
          </a:xfrm>
          <a:prstGeom prst="rect">
            <a:avLst/>
          </a:prstGeom>
        </p:spPr>
        <p:txBody>
          <a:bodyPr wrap="square">
            <a:spAutoFit/>
          </a:bodyPr>
          <a:lstStyle/>
          <a:p>
            <a:r>
              <a:rPr lang="zh-CN" altLang="en-US" sz="1800" dirty="0" smtClean="0"/>
              <a:t>积极推进类。包括马鞍街道、李渡街道、荔枝街道、江东街道、白涛街道、龙桥街道、义和街道、珍溪镇、新妙镇、南沱镇、清溪镇、百胜镇、石沱镇、龙潭镇、马武镇、焦石镇、青羊镇、增福乡、武陵山乡等</a:t>
            </a:r>
            <a:r>
              <a:rPr lang="en-US" sz="1800" dirty="0" smtClean="0"/>
              <a:t>19</a:t>
            </a:r>
            <a:r>
              <a:rPr lang="zh-CN" altLang="en-US" sz="1800" dirty="0" smtClean="0"/>
              <a:t>个乡镇街道。</a:t>
            </a:r>
            <a:endParaRPr lang="zh-CN" altLang="en-US" sz="18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style.rotation</p:attrName>
                                        </p:attrNameLst>
                                      </p:cBhvr>
                                      <p:tavLst>
                                        <p:tav tm="0">
                                          <p:val>
                                            <p:fltVal val="360"/>
                                          </p:val>
                                        </p:tav>
                                        <p:tav tm="100000">
                                          <p:val>
                                            <p:fltVal val="0"/>
                                          </p:val>
                                        </p:tav>
                                      </p:tavLst>
                                    </p:anim>
                                    <p:animEffect transition="in" filter="fade">
                                      <p:cBhvr>
                                        <p:cTn id="17" dur="500"/>
                                        <p:tgtEl>
                                          <p:spTgt spid="15"/>
                                        </p:tgtEl>
                                      </p:cBhvr>
                                    </p:animEffect>
                                  </p:childTnLst>
                                </p:cTn>
                              </p:par>
                            </p:childTnLst>
                          </p:cTn>
                        </p:par>
                        <p:par>
                          <p:cTn id="18" fill="hold">
                            <p:stCondLst>
                              <p:cond delay="1000"/>
                            </p:stCondLst>
                            <p:childTnLst>
                              <p:par>
                                <p:cTn id="19" presetID="22" presetClass="entr" presetSubtype="2"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right)">
                                      <p:cBhvr>
                                        <p:cTn id="21" dur="500"/>
                                        <p:tgtEl>
                                          <p:spTgt spid="33"/>
                                        </p:tgtEl>
                                      </p:cBhvr>
                                    </p:animEffect>
                                  </p:childTnLst>
                                </p:cTn>
                              </p:par>
                            </p:childTnLst>
                          </p:cTn>
                        </p:par>
                        <p:par>
                          <p:cTn id="22" fill="hold">
                            <p:stCondLst>
                              <p:cond delay="1500"/>
                            </p:stCondLst>
                            <p:childTnLst>
                              <p:par>
                                <p:cTn id="23" presetID="23" presetClass="entr" presetSubtype="52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49" presetClass="entr" presetSubtype="0" decel="10000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 calcmode="lin" valueType="num">
                                      <p:cBhvr>
                                        <p:cTn id="34" dur="500" fill="hold"/>
                                        <p:tgtEl>
                                          <p:spTgt spid="30"/>
                                        </p:tgtEl>
                                        <p:attrNameLst>
                                          <p:attrName>style.rotation</p:attrName>
                                        </p:attrNameLst>
                                      </p:cBhvr>
                                      <p:tavLst>
                                        <p:tav tm="0">
                                          <p:val>
                                            <p:fltVal val="360"/>
                                          </p:val>
                                        </p:tav>
                                        <p:tav tm="100000">
                                          <p:val>
                                            <p:fltVal val="0"/>
                                          </p:val>
                                        </p:tav>
                                      </p:tavLst>
                                    </p:anim>
                                    <p:animEffect transition="in" filter="fade">
                                      <p:cBhvr>
                                        <p:cTn id="35" dur="500"/>
                                        <p:tgtEl>
                                          <p:spTgt spid="30"/>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left)">
                                      <p:cBhvr>
                                        <p:cTn id="39" dur="500"/>
                                        <p:tgtEl>
                                          <p:spTgt spid="35"/>
                                        </p:tgtEl>
                                      </p:cBhvr>
                                    </p:animEffect>
                                  </p:childTnLst>
                                </p:cTn>
                              </p:par>
                            </p:childTnLst>
                          </p:cTn>
                        </p:par>
                        <p:par>
                          <p:cTn id="40" fill="hold">
                            <p:stCondLst>
                              <p:cond delay="3000"/>
                            </p:stCondLst>
                            <p:childTnLst>
                              <p:par>
                                <p:cTn id="41" presetID="23" presetClass="entr" presetSubtype="528"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 calcmode="lin" valueType="num">
                                      <p:cBhvr>
                                        <p:cTn id="45" dur="500" fill="hold"/>
                                        <p:tgtEl>
                                          <p:spTgt spid="5"/>
                                        </p:tgtEl>
                                        <p:attrNameLst>
                                          <p:attrName>ppt_x</p:attrName>
                                        </p:attrNameLst>
                                      </p:cBhvr>
                                      <p:tavLst>
                                        <p:tav tm="0">
                                          <p:val>
                                            <p:fltVal val="0.5"/>
                                          </p:val>
                                        </p:tav>
                                        <p:tav tm="100000">
                                          <p:val>
                                            <p:strVal val="#ppt_x"/>
                                          </p:val>
                                        </p:tav>
                                      </p:tavLst>
                                    </p:anim>
                                    <p:anim calcmode="lin" valueType="num">
                                      <p:cBhvr>
                                        <p:cTn id="46" dur="500" fill="hold"/>
                                        <p:tgtEl>
                                          <p:spTgt spid="5"/>
                                        </p:tgtEl>
                                        <p:attrNameLst>
                                          <p:attrName>ppt_y</p:attrName>
                                        </p:attrNameLst>
                                      </p:cBhvr>
                                      <p:tavLst>
                                        <p:tav tm="0">
                                          <p:val>
                                            <p:fltVal val="0.5"/>
                                          </p:val>
                                        </p:tav>
                                        <p:tav tm="100000">
                                          <p:val>
                                            <p:strVal val="#ppt_y"/>
                                          </p:val>
                                        </p:tav>
                                      </p:tavLst>
                                    </p:anim>
                                  </p:childTnLst>
                                </p:cTn>
                              </p:par>
                            </p:childTnLst>
                          </p:cTn>
                        </p:par>
                        <p:par>
                          <p:cTn id="47" fill="hold">
                            <p:stCondLst>
                              <p:cond delay="3500"/>
                            </p:stCondLst>
                            <p:childTnLst>
                              <p:par>
                                <p:cTn id="48" presetID="49" presetClass="entr" presetSubtype="0" decel="10000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 calcmode="lin" valueType="num">
                                      <p:cBhvr>
                                        <p:cTn id="52" dur="500" fill="hold"/>
                                        <p:tgtEl>
                                          <p:spTgt spid="21"/>
                                        </p:tgtEl>
                                        <p:attrNameLst>
                                          <p:attrName>style.rotation</p:attrName>
                                        </p:attrNameLst>
                                      </p:cBhvr>
                                      <p:tavLst>
                                        <p:tav tm="0">
                                          <p:val>
                                            <p:fltVal val="360"/>
                                          </p:val>
                                        </p:tav>
                                        <p:tav tm="100000">
                                          <p:val>
                                            <p:fltVal val="0"/>
                                          </p:val>
                                        </p:tav>
                                      </p:tavLst>
                                    </p:anim>
                                    <p:animEffect transition="in" filter="fade">
                                      <p:cBhvr>
                                        <p:cTn id="53" dur="500"/>
                                        <p:tgtEl>
                                          <p:spTgt spid="21"/>
                                        </p:tgtEl>
                                      </p:cBhvr>
                                    </p:animEffect>
                                  </p:childTnLst>
                                </p:cTn>
                              </p:par>
                            </p:childTnLst>
                          </p:cTn>
                        </p:par>
                        <p:par>
                          <p:cTn id="54" fill="hold">
                            <p:stCondLst>
                              <p:cond delay="4000"/>
                            </p:stCondLst>
                            <p:childTnLst>
                              <p:par>
                                <p:cTn id="55" presetID="23" presetClass="entr" presetSubtype="528"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 calcmode="lin" valueType="num">
                                      <p:cBhvr>
                                        <p:cTn id="59" dur="500" fill="hold"/>
                                        <p:tgtEl>
                                          <p:spTgt spid="6"/>
                                        </p:tgtEl>
                                        <p:attrNameLst>
                                          <p:attrName>ppt_x</p:attrName>
                                        </p:attrNameLst>
                                      </p:cBhvr>
                                      <p:tavLst>
                                        <p:tav tm="0">
                                          <p:val>
                                            <p:fltVal val="0.5"/>
                                          </p:val>
                                        </p:tav>
                                        <p:tav tm="100000">
                                          <p:val>
                                            <p:strVal val="#ppt_x"/>
                                          </p:val>
                                        </p:tav>
                                      </p:tavLst>
                                    </p:anim>
                                    <p:anim calcmode="lin" valueType="num">
                                      <p:cBhvr>
                                        <p:cTn id="60" dur="500" fill="hold"/>
                                        <p:tgtEl>
                                          <p:spTgt spid="6"/>
                                        </p:tgtEl>
                                        <p:attrNameLst>
                                          <p:attrName>ppt_y</p:attrName>
                                        </p:attrNameLst>
                                      </p:cBhvr>
                                      <p:tavLst>
                                        <p:tav tm="0">
                                          <p:val>
                                            <p:fltVal val="0.5"/>
                                          </p:val>
                                        </p:tav>
                                        <p:tav tm="100000">
                                          <p:val>
                                            <p:strVal val="#ppt_y"/>
                                          </p:val>
                                        </p:tav>
                                      </p:tavLst>
                                    </p:anim>
                                  </p:childTnLst>
                                </p:cTn>
                              </p:par>
                            </p:childTnLst>
                          </p:cTn>
                        </p:par>
                        <p:par>
                          <p:cTn id="61" fill="hold">
                            <p:stCondLst>
                              <p:cond delay="4500"/>
                            </p:stCondLst>
                            <p:childTnLst>
                              <p:par>
                                <p:cTn id="62" presetID="49" presetClass="entr" presetSubtype="0" decel="100000" fill="hold" nodeType="after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 calcmode="lin" valueType="num">
                                      <p:cBhvr>
                                        <p:cTn id="66" dur="500" fill="hold"/>
                                        <p:tgtEl>
                                          <p:spTgt spid="31"/>
                                        </p:tgtEl>
                                        <p:attrNameLst>
                                          <p:attrName>style.rotation</p:attrName>
                                        </p:attrNameLst>
                                      </p:cBhvr>
                                      <p:tavLst>
                                        <p:tav tm="0">
                                          <p:val>
                                            <p:fltVal val="360"/>
                                          </p:val>
                                        </p:tav>
                                        <p:tav tm="100000">
                                          <p:val>
                                            <p:fltVal val="0"/>
                                          </p:val>
                                        </p:tav>
                                      </p:tavLst>
                                    </p:anim>
                                    <p:animEffect transition="in" filter="fade">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村社区分类</a:t>
            </a:r>
            <a:endParaRPr lang="zh-CN" altLang="en-US" sz="2800" dirty="0"/>
          </a:p>
        </p:txBody>
      </p:sp>
      <p:sp>
        <p:nvSpPr>
          <p:cNvPr id="3" name="内容占位符 2"/>
          <p:cNvSpPr>
            <a:spLocks noGrp="1"/>
          </p:cNvSpPr>
          <p:nvPr>
            <p:ph idx="1"/>
          </p:nvPr>
        </p:nvSpPr>
        <p:spPr>
          <a:xfrm>
            <a:off x="628650" y="1005142"/>
            <a:ext cx="7886700" cy="3627581"/>
          </a:xfrm>
        </p:spPr>
        <p:txBody>
          <a:bodyPr/>
          <a:lstStyle/>
          <a:p>
            <a:pPr>
              <a:buNone/>
            </a:pPr>
            <a:r>
              <a:rPr lang="zh-CN" altLang="en-US" dirty="0" smtClean="0"/>
              <a:t>　　分集聚提升、城郊融合、特色保护、搬迁撤并四类</a:t>
            </a:r>
            <a:endParaRPr lang="en-US" altLang="zh-CN" dirty="0" smtClean="0"/>
          </a:p>
          <a:p>
            <a:pPr>
              <a:buNone/>
            </a:pPr>
            <a:r>
              <a:rPr lang="zh-CN" altLang="en-US" dirty="0" smtClean="0"/>
              <a:t>　　　区级乡村振兴重点帮扶村</a:t>
            </a:r>
            <a:r>
              <a:rPr lang="en-US" dirty="0" smtClean="0"/>
              <a:t>9</a:t>
            </a:r>
            <a:r>
              <a:rPr lang="zh-CN" altLang="en-US" dirty="0" smtClean="0"/>
              <a:t>个：马武镇林口村、同乐乡实胜村、焦石镇向阳村、大木乡土井村、罗云乡铜矿山村、青羊镇工农村、大顺乡新兴村、增福乡延寿村、龙潭镇大寨村。</a:t>
            </a:r>
            <a:endParaRPr lang="en-US" altLang="zh-CN" dirty="0" smtClean="0"/>
          </a:p>
          <a:p>
            <a:pPr>
              <a:buNone/>
            </a:pPr>
            <a:r>
              <a:rPr lang="zh-CN" altLang="en-US" dirty="0" smtClean="0"/>
              <a:t>　　　区级乡村振兴示范村（社区）</a:t>
            </a:r>
            <a:r>
              <a:rPr lang="en-US" dirty="0" smtClean="0"/>
              <a:t>9</a:t>
            </a:r>
            <a:r>
              <a:rPr lang="zh-CN" altLang="en-US" dirty="0" smtClean="0"/>
              <a:t>个：江北街道二渡村、南沱镇睦和村、蔺市街道泡桐村、大顺镇大顺村、白涛街道麦子坪村、李渡街道新龙村、义和街道红春村、武陵山乡茶园坝社区、马鞍街道金银社区</a:t>
            </a:r>
            <a:endParaRPr lang="en-US" altLang="zh-CN" dirty="0" smtClean="0"/>
          </a:p>
          <a:p>
            <a:pPr>
              <a:buNone/>
            </a:pPr>
            <a:r>
              <a:rPr lang="zh-CN" altLang="en-US" dirty="0" smtClean="0"/>
              <a:t>　　　未有村列入的</a:t>
            </a:r>
            <a:r>
              <a:rPr lang="en-US" dirty="0" smtClean="0"/>
              <a:t>16</a:t>
            </a:r>
            <a:r>
              <a:rPr lang="zh-CN" altLang="en-US" dirty="0" smtClean="0"/>
              <a:t>个涉农乡镇街道，结合实际，各自主选择确定</a:t>
            </a:r>
            <a:r>
              <a:rPr lang="en-US" dirty="0" smtClean="0"/>
              <a:t>1</a:t>
            </a:r>
            <a:r>
              <a:rPr lang="zh-CN" altLang="en-US" dirty="0" smtClean="0"/>
              <a:t>个代表性强、基础条件相对较好的村开展试验示范。</a:t>
            </a:r>
          </a:p>
          <a:p>
            <a:pPr>
              <a:buNone/>
            </a:pPr>
            <a:endParaRPr lang="en-US" altLang="zh-CN" dirty="0" smtClean="0"/>
          </a:p>
          <a:p>
            <a:pPr>
              <a:buNone/>
            </a:pPr>
            <a:endParaRPr lang="en-US" altLang="zh-CN" dirty="0" smtClean="0"/>
          </a:p>
          <a:p>
            <a:pPr>
              <a:buNone/>
            </a:pPr>
            <a:endParaRPr lang="zh-CN" altLang="en-US" dirty="0"/>
          </a:p>
        </p:txBody>
      </p:sp>
    </p:spTree>
  </p:cSld>
  <p:clrMapOvr>
    <a:masterClrMapping/>
  </p:clrMapOvr>
  <p:transition spd="slow" advTm="3000">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乡村振兴示范典型案例</a:t>
            </a:r>
            <a:endParaRPr lang="zh-CN" altLang="en-US" dirty="0"/>
          </a:p>
        </p:txBody>
      </p:sp>
      <p:sp>
        <p:nvSpPr>
          <p:cNvPr id="3" name="内容占位符 2"/>
          <p:cNvSpPr>
            <a:spLocks noGrp="1"/>
          </p:cNvSpPr>
          <p:nvPr>
            <p:ph idx="1"/>
          </p:nvPr>
        </p:nvSpPr>
        <p:spPr/>
        <p:txBody>
          <a:bodyPr/>
          <a:lstStyle/>
          <a:p>
            <a:r>
              <a:rPr lang="zh-CN" altLang="en-US" dirty="0" smtClean="0"/>
              <a:t>涪陵江北街道二渡村：榨菜全产业链</a:t>
            </a:r>
            <a:endParaRPr lang="en-US" altLang="zh-CN" dirty="0" smtClean="0"/>
          </a:p>
          <a:p>
            <a:r>
              <a:rPr lang="zh-CN" altLang="en-US" dirty="0" smtClean="0"/>
              <a:t>南岸区南山街道放牛村：休闲康养产业</a:t>
            </a:r>
            <a:endParaRPr lang="en-US" altLang="zh-CN" dirty="0" smtClean="0"/>
          </a:p>
          <a:p>
            <a:r>
              <a:rPr lang="zh-CN" altLang="en-US" dirty="0" smtClean="0"/>
              <a:t>巴南区二圣镇集体村：文旅融合、休闲康养</a:t>
            </a:r>
            <a:endParaRPr lang="en-US" altLang="zh-CN" dirty="0" smtClean="0"/>
          </a:p>
          <a:p>
            <a:r>
              <a:rPr lang="zh-CN" altLang="en-US" dirty="0" smtClean="0"/>
              <a:t>长寿区保合村</a:t>
            </a:r>
            <a:r>
              <a:rPr lang="en-US" altLang="zh-CN" dirty="0" smtClean="0"/>
              <a:t>:</a:t>
            </a:r>
            <a:r>
              <a:rPr lang="zh-CN" altLang="en-US" dirty="0" smtClean="0"/>
              <a:t>休闲观光、柑橘产业</a:t>
            </a:r>
            <a:endParaRPr lang="en-US" altLang="zh-CN" dirty="0" smtClean="0"/>
          </a:p>
          <a:p>
            <a:r>
              <a:rPr lang="zh-CN" altLang="en-US" dirty="0" smtClean="0"/>
              <a:t>永川区南大街黄瓜山村：水果产业、休闲观光农业</a:t>
            </a:r>
            <a:endParaRPr lang="en-US" altLang="zh-CN" dirty="0" smtClean="0"/>
          </a:p>
          <a:p>
            <a:r>
              <a:rPr lang="zh-CN" altLang="en-US" dirty="0" smtClean="0"/>
              <a:t>梁平区竹山镇猎神村：以竹为媒、休闲观光、避暑康养</a:t>
            </a:r>
            <a:endParaRPr lang="en-US" altLang="zh-CN" dirty="0" smtClean="0"/>
          </a:p>
          <a:p>
            <a:r>
              <a:rPr lang="zh-CN" altLang="en-US" dirty="0" smtClean="0"/>
              <a:t>南川区生态大观园：高效现代农业产业、乡村旅游</a:t>
            </a:r>
            <a:endParaRPr lang="zh-CN" altLang="en-US" dirty="0"/>
          </a:p>
        </p:txBody>
      </p:sp>
    </p:spTree>
  </p:cSld>
  <p:clrMapOvr>
    <a:masterClrMapping/>
  </p:clrMapOvr>
  <p:transition spd="slow" advTm="3000">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　　实现全面乡村振兴，实现农业高质高效、乡村宜居宜业、农民富裕富足是我们所有农业工作者的最大愿望，也是我们每一个农业人的迫切希望。我们相信，只要有党中央的坚强领导，有各级党委政府的大力支持，有全社会的广泛参与，有我们在座各位的积极努力，产业兴旺、生态宜居、乡风文明、治理有效、生活富裕的美丽乡村一定能实现！</a:t>
            </a:r>
            <a:endParaRPr lang="zh-CN" altLang="en-US" dirty="0"/>
          </a:p>
        </p:txBody>
      </p:sp>
    </p:spTree>
  </p:cSld>
  <p:clrMapOvr>
    <a:masterClrMapping/>
  </p:clrMapOvr>
  <p:transition spd="slow" advTm="3000">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蔺市街道</a:t>
            </a:r>
            <a:endParaRPr lang="zh-CN" altLang="en-US" dirty="0"/>
          </a:p>
        </p:txBody>
      </p:sp>
      <p:pic>
        <p:nvPicPr>
          <p:cNvPr id="1026" name="Picture 2" descr="D:\2021年\余中华\乡村振兴示范村照片\微信图片_20211124151723.jpg"/>
          <p:cNvPicPr>
            <a:picLocks noGrp="1" noChangeAspect="1" noChangeArrowheads="1"/>
          </p:cNvPicPr>
          <p:nvPr>
            <p:ph idx="1"/>
          </p:nvPr>
        </p:nvPicPr>
        <p:blipFill>
          <a:blip r:embed="rId2" cstate="print"/>
          <a:srcRect/>
          <a:stretch>
            <a:fillRect/>
          </a:stretch>
        </p:blipFill>
        <p:spPr bwMode="auto">
          <a:xfrm>
            <a:off x="2397125" y="1370013"/>
            <a:ext cx="4349749" cy="3262312"/>
          </a:xfrm>
          <a:prstGeom prst="rect">
            <a:avLst/>
          </a:prstGeom>
          <a:noFill/>
        </p:spPr>
      </p:pic>
    </p:spTree>
  </p:cSld>
  <p:clrMapOvr>
    <a:masterClrMapping/>
  </p:clrMapOvr>
  <p:transition spd="slow" advTm="3000">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050" name="Picture 2" descr="D:\2021年\余中华\乡村振兴示范村照片\微信图片_20211124151703.jpg"/>
          <p:cNvPicPr>
            <a:picLocks noGrp="1" noChangeAspect="1" noChangeArrowheads="1"/>
          </p:cNvPicPr>
          <p:nvPr>
            <p:ph idx="1"/>
          </p:nvPr>
        </p:nvPicPr>
        <p:blipFill>
          <a:blip r:embed="rId2" cstate="print"/>
          <a:srcRect/>
          <a:stretch>
            <a:fillRect/>
          </a:stretch>
        </p:blipFill>
        <p:spPr bwMode="auto">
          <a:xfrm>
            <a:off x="947209" y="1370013"/>
            <a:ext cx="7249582" cy="3262312"/>
          </a:xfrm>
          <a:prstGeom prst="rect">
            <a:avLst/>
          </a:prstGeom>
          <a:noFill/>
        </p:spPr>
      </p:pic>
    </p:spTree>
  </p:cSld>
  <p:clrMapOvr>
    <a:masterClrMapping/>
  </p:clrMapOvr>
  <p:transition spd="slow"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Maibenben\Desktop\00G888piCYQU.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5400000" flipH="1">
            <a:off x="4977044" y="758104"/>
            <a:ext cx="5189710" cy="3581082"/>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文本框 9"/>
          <p:cNvSpPr txBox="1"/>
          <p:nvPr/>
        </p:nvSpPr>
        <p:spPr>
          <a:xfrm>
            <a:off x="2254885" y="2168525"/>
            <a:ext cx="6400165" cy="1315745"/>
          </a:xfrm>
          <a:prstGeom prst="rect">
            <a:avLst/>
          </a:prstGeom>
          <a:noFill/>
        </p:spPr>
        <p:txBody>
          <a:bodyPr wrap="square" lIns="68580" tIns="34290" rIns="68580" bIns="34290" rtlCol="0">
            <a:spAutoFit/>
          </a:bodyPr>
          <a:lstStyle/>
          <a:p>
            <a:pPr indent="0">
              <a:lnSpc>
                <a:spcPct val="150000"/>
              </a:lnSpc>
              <a:buFont typeface="Arial" panose="020B0604020202020204" pitchFamily="34" charset="0"/>
              <a:buNone/>
            </a:pP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　　　　　</a:t>
            </a:r>
            <a:r>
              <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rPr>
              <a:t>2021</a:t>
            </a: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年</a:t>
            </a:r>
            <a:r>
              <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rPr>
              <a:t>1</a:t>
            </a: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月</a:t>
            </a:r>
            <a:r>
              <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rPr>
              <a:t>4</a:t>
            </a: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日</a:t>
            </a:r>
            <a:endPar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endParaRPr>
          </a:p>
          <a:p>
            <a:pPr indent="0">
              <a:lnSpc>
                <a:spcPct val="150000"/>
              </a:lnSpc>
              <a:buFont typeface="Arial" panose="020B0604020202020204" pitchFamily="34" charset="0"/>
              <a:buNone/>
            </a:pP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　　　　中共中央、国务院</a:t>
            </a:r>
            <a:endParaRPr lang="en-US" altLang="zh-CN" sz="1800" dirty="0" smtClean="0">
              <a:solidFill>
                <a:schemeClr val="tx1">
                  <a:lumMod val="75000"/>
                  <a:lumOff val="25000"/>
                </a:schemeClr>
              </a:solidFill>
              <a:latin typeface="字魂58号-创中黑" panose="00000500000000000000" charset="-122"/>
              <a:ea typeface="字魂58号-创中黑" panose="00000500000000000000" charset="-122"/>
            </a:endParaRPr>
          </a:p>
          <a:p>
            <a:pPr indent="0">
              <a:lnSpc>
                <a:spcPct val="150000"/>
              </a:lnSpc>
              <a:buFont typeface="Arial" panose="020B0604020202020204" pitchFamily="34" charset="0"/>
              <a:buNone/>
            </a:pPr>
            <a:r>
              <a:rPr lang="zh-CN" altLang="en-US" sz="1800" dirty="0" smtClean="0">
                <a:solidFill>
                  <a:schemeClr val="tx1">
                    <a:lumMod val="75000"/>
                    <a:lumOff val="25000"/>
                  </a:schemeClr>
                </a:solidFill>
                <a:latin typeface="字魂58号-创中黑" panose="00000500000000000000" charset="-122"/>
                <a:ea typeface="字魂58号-创中黑" panose="00000500000000000000" charset="-122"/>
              </a:rPr>
              <a:t>《关于全面推进乡村振兴促进农业农村现代化的意见》</a:t>
            </a:r>
            <a:endParaRPr lang="zh-CN" altLang="en-US" sz="1800" dirty="0">
              <a:solidFill>
                <a:schemeClr val="tx1">
                  <a:lumMod val="75000"/>
                  <a:lumOff val="25000"/>
                </a:schemeClr>
              </a:solidFill>
              <a:latin typeface="字魂58号-创中黑" panose="00000500000000000000" charset="-122"/>
              <a:ea typeface="字魂58号-创中黑" panose="00000500000000000000" charset="-122"/>
            </a:endParaRPr>
          </a:p>
        </p:txBody>
      </p:sp>
      <p:sp>
        <p:nvSpPr>
          <p:cNvPr id="4" name="矩形 3"/>
          <p:cNvSpPr/>
          <p:nvPr/>
        </p:nvSpPr>
        <p:spPr>
          <a:xfrm>
            <a:off x="196397" y="168820"/>
            <a:ext cx="8948057" cy="4974771"/>
          </a:xfrm>
          <a:prstGeom prst="rect">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字魂58号-创中黑" panose="00000500000000000000" charset="-122"/>
              <a:ea typeface="字魂58号-创中黑" panose="00000500000000000000" charset="-122"/>
            </a:endParaRPr>
          </a:p>
        </p:txBody>
      </p:sp>
      <p:sp>
        <p:nvSpPr>
          <p:cNvPr id="17" name="文本框12"/>
          <p:cNvSpPr txBox="1"/>
          <p:nvPr/>
        </p:nvSpPr>
        <p:spPr>
          <a:xfrm>
            <a:off x="1889125" y="1446530"/>
            <a:ext cx="4464050" cy="499110"/>
          </a:xfrm>
          <a:prstGeom prst="rect">
            <a:avLst/>
          </a:prstGeom>
          <a:noFill/>
        </p:spPr>
        <p:txBody>
          <a:bodyPr wrap="square" lIns="68580" tIns="34290" rIns="68580" bIns="34290" rtlCol="0">
            <a:spAutoFit/>
          </a:bodyPr>
          <a:lstStyle/>
          <a:p>
            <a:r>
              <a:rPr lang="zh-CN" altLang="en-US" sz="2800" dirty="0">
                <a:solidFill>
                  <a:schemeClr val="accent1">
                    <a:lumMod val="75000"/>
                  </a:schemeClr>
                </a:solidFill>
                <a:latin typeface="字魂58号-创中黑" panose="00000500000000000000" charset="-122"/>
                <a:ea typeface="字魂58号-创中黑" panose="00000500000000000000" charset="-122"/>
              </a:rPr>
              <a:t>一、</a:t>
            </a:r>
            <a:r>
              <a:rPr lang="en-US" altLang="zh-CN" sz="2800" dirty="0">
                <a:solidFill>
                  <a:schemeClr val="accent1">
                    <a:lumMod val="75000"/>
                  </a:schemeClr>
                </a:solidFill>
                <a:latin typeface="字魂58号-创中黑" panose="00000500000000000000" charset="-122"/>
                <a:ea typeface="字魂58号-创中黑" panose="00000500000000000000" charset="-122"/>
              </a:rPr>
              <a:t>2021</a:t>
            </a:r>
            <a:r>
              <a:rPr lang="zh-CN" altLang="en-US" sz="2800" dirty="0">
                <a:solidFill>
                  <a:schemeClr val="accent1">
                    <a:lumMod val="75000"/>
                  </a:schemeClr>
                </a:solidFill>
                <a:latin typeface="字魂58号-创中黑" panose="00000500000000000000" charset="-122"/>
                <a:ea typeface="字魂58号-创中黑" panose="00000500000000000000" charset="-122"/>
              </a:rPr>
              <a:t>年中央一号文件</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巴南二圣镇集体村</a:t>
            </a:r>
            <a:endParaRPr lang="zh-CN" altLang="en-US" dirty="0"/>
          </a:p>
        </p:txBody>
      </p:sp>
      <p:pic>
        <p:nvPicPr>
          <p:cNvPr id="3074" name="Picture 2" descr="D:\2021年\余中华\乡村振兴示范村照片\微信图片_20211124151650.jpg"/>
          <p:cNvPicPr>
            <a:picLocks noGrp="1" noChangeAspect="1" noChangeArrowheads="1"/>
          </p:cNvPicPr>
          <p:nvPr>
            <p:ph idx="1"/>
          </p:nvPr>
        </p:nvPicPr>
        <p:blipFill>
          <a:blip r:embed="rId2" cstate="print"/>
          <a:srcRect/>
          <a:stretch>
            <a:fillRect/>
          </a:stretch>
        </p:blipFill>
        <p:spPr bwMode="auto">
          <a:xfrm>
            <a:off x="2397125" y="1370013"/>
            <a:ext cx="4349749" cy="3262312"/>
          </a:xfrm>
          <a:prstGeom prst="rect">
            <a:avLst/>
          </a:prstGeom>
          <a:noFill/>
        </p:spPr>
      </p:pic>
    </p:spTree>
  </p:cSld>
  <p:clrMapOvr>
    <a:masterClrMapping/>
  </p:clrMapOvr>
  <p:transition spd="slow" advTm="3000">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098" name="Picture 2" descr="D:\2021年\余中华\乡村振兴示范村照片\微信图片_20211124151635.jpg"/>
          <p:cNvPicPr>
            <a:picLocks noGrp="1" noChangeAspect="1" noChangeArrowheads="1"/>
          </p:cNvPicPr>
          <p:nvPr>
            <p:ph idx="1"/>
          </p:nvPr>
        </p:nvPicPr>
        <p:blipFill>
          <a:blip r:embed="rId2" cstate="print"/>
          <a:srcRect/>
          <a:stretch>
            <a:fillRect/>
          </a:stretch>
        </p:blipFill>
        <p:spPr bwMode="auto">
          <a:xfrm>
            <a:off x="2397125" y="1370013"/>
            <a:ext cx="4349749" cy="3262312"/>
          </a:xfrm>
          <a:prstGeom prst="rect">
            <a:avLst/>
          </a:prstGeom>
          <a:noFill/>
        </p:spPr>
      </p:pic>
    </p:spTree>
  </p:cSld>
  <p:clrMapOvr>
    <a:masterClrMapping/>
  </p:clrMapOvr>
  <p:transition spd="slow" advTm="3000">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122" name="Picture 2" descr="D:\2021年\余中华\乡村振兴示范村照片\微信图片_20211124151628.jpg"/>
          <p:cNvPicPr>
            <a:picLocks noGrp="1" noChangeAspect="1" noChangeArrowheads="1"/>
          </p:cNvPicPr>
          <p:nvPr>
            <p:ph idx="1"/>
          </p:nvPr>
        </p:nvPicPr>
        <p:blipFill>
          <a:blip r:embed="rId2" cstate="print"/>
          <a:srcRect/>
          <a:stretch>
            <a:fillRect/>
          </a:stretch>
        </p:blipFill>
        <p:spPr bwMode="auto">
          <a:xfrm>
            <a:off x="1584496" y="1370013"/>
            <a:ext cx="5186252" cy="3262312"/>
          </a:xfrm>
          <a:prstGeom prst="rect">
            <a:avLst/>
          </a:prstGeom>
          <a:noFill/>
        </p:spPr>
      </p:pic>
    </p:spTree>
  </p:cSld>
  <p:clrMapOvr>
    <a:masterClrMapping/>
  </p:clrMapOvr>
  <p:transition spd="slow" advTm="3000">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永川区黄瓜山村</a:t>
            </a:r>
            <a:endParaRPr lang="zh-CN" altLang="en-US" dirty="0"/>
          </a:p>
        </p:txBody>
      </p:sp>
      <p:pic>
        <p:nvPicPr>
          <p:cNvPr id="6146" name="Picture 2" descr="D:\2021年\余中华\乡村振兴示范村照片\微信图片_20211124151520.jpg"/>
          <p:cNvPicPr>
            <a:picLocks noGrp="1" noChangeAspect="1" noChangeArrowheads="1"/>
          </p:cNvPicPr>
          <p:nvPr>
            <p:ph idx="1"/>
          </p:nvPr>
        </p:nvPicPr>
        <p:blipFill>
          <a:blip r:embed="rId2" cstate="print"/>
          <a:srcRect/>
          <a:stretch>
            <a:fillRect/>
          </a:stretch>
        </p:blipFill>
        <p:spPr bwMode="auto">
          <a:xfrm>
            <a:off x="1312269" y="1370013"/>
            <a:ext cx="6749807" cy="3262312"/>
          </a:xfrm>
          <a:prstGeom prst="rect">
            <a:avLst/>
          </a:prstGeom>
          <a:noFill/>
        </p:spPr>
      </p:pic>
    </p:spTree>
  </p:cSld>
  <p:clrMapOvr>
    <a:masterClrMapping/>
  </p:clrMapOvr>
  <p:transition spd="slow" advTm="3000">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7170" name="Picture 2" descr="D:\2021年\余中华\乡村振兴示范村照片\微信图片_20211124151529.jpg"/>
          <p:cNvPicPr>
            <a:picLocks noGrp="1" noChangeAspect="1" noChangeArrowheads="1"/>
          </p:cNvPicPr>
          <p:nvPr>
            <p:ph idx="1"/>
          </p:nvPr>
        </p:nvPicPr>
        <p:blipFill>
          <a:blip r:embed="rId2" cstate="print"/>
          <a:srcRect/>
          <a:stretch>
            <a:fillRect/>
          </a:stretch>
        </p:blipFill>
        <p:spPr bwMode="auto">
          <a:xfrm>
            <a:off x="1047023" y="1370013"/>
            <a:ext cx="6805649" cy="3262312"/>
          </a:xfrm>
          <a:prstGeom prst="rect">
            <a:avLst/>
          </a:prstGeom>
          <a:noFill/>
        </p:spPr>
      </p:pic>
    </p:spTree>
  </p:cSld>
  <p:clrMapOvr>
    <a:masterClrMapping/>
  </p:clrMapOvr>
  <p:transition spd="slow" advTm="3000">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8194" name="Picture 2" descr="D:\2021年\余中华\乡村振兴示范村照片\微信图片_20211124151542.jpg"/>
          <p:cNvPicPr>
            <a:picLocks noGrp="1" noChangeAspect="1" noChangeArrowheads="1"/>
          </p:cNvPicPr>
          <p:nvPr>
            <p:ph idx="1"/>
          </p:nvPr>
        </p:nvPicPr>
        <p:blipFill>
          <a:blip r:embed="rId2" cstate="print"/>
          <a:srcRect/>
          <a:stretch>
            <a:fillRect/>
          </a:stretch>
        </p:blipFill>
        <p:spPr bwMode="auto">
          <a:xfrm>
            <a:off x="1724098" y="1370013"/>
            <a:ext cx="5905209" cy="3262312"/>
          </a:xfrm>
          <a:prstGeom prst="rect">
            <a:avLst/>
          </a:prstGeom>
          <a:noFill/>
        </p:spPr>
      </p:pic>
    </p:spTree>
  </p:cSld>
  <p:clrMapOvr>
    <a:masterClrMapping/>
  </p:clrMapOvr>
  <p:transition spd="slow" advTm="3000">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9218" name="Picture 2" descr="D:\2021年\余中华\乡村振兴示范村照片\微信图片_20211124151606.jpg"/>
          <p:cNvPicPr>
            <a:picLocks noGrp="1" noChangeAspect="1" noChangeArrowheads="1"/>
          </p:cNvPicPr>
          <p:nvPr>
            <p:ph idx="1"/>
          </p:nvPr>
        </p:nvPicPr>
        <p:blipFill>
          <a:blip r:embed="rId2" cstate="print"/>
          <a:srcRect/>
          <a:stretch>
            <a:fillRect/>
          </a:stretch>
        </p:blipFill>
        <p:spPr bwMode="auto">
          <a:xfrm>
            <a:off x="1577515" y="1370013"/>
            <a:ext cx="6261196" cy="3262312"/>
          </a:xfrm>
          <a:prstGeom prst="rect">
            <a:avLst/>
          </a:prstGeom>
          <a:noFill/>
        </p:spPr>
      </p:pic>
    </p:spTree>
  </p:cSld>
  <p:clrMapOvr>
    <a:masterClrMapping/>
  </p:clrMapOvr>
  <p:transition spd="slow" advTm="3000">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潼南区郭坡村</a:t>
            </a:r>
            <a:endParaRPr lang="zh-CN" altLang="en-US" dirty="0"/>
          </a:p>
        </p:txBody>
      </p:sp>
      <p:pic>
        <p:nvPicPr>
          <p:cNvPr id="11266" name="Picture 2" descr="D:\2021年\余中华\乡村振兴示范村照片\微信图片_20211124154802.jpg"/>
          <p:cNvPicPr>
            <a:picLocks noGrp="1" noChangeAspect="1" noChangeArrowheads="1"/>
          </p:cNvPicPr>
          <p:nvPr>
            <p:ph idx="1"/>
          </p:nvPr>
        </p:nvPicPr>
        <p:blipFill>
          <a:blip r:embed="rId2" cstate="print"/>
          <a:srcRect/>
          <a:stretch>
            <a:fillRect/>
          </a:stretch>
        </p:blipFill>
        <p:spPr bwMode="auto">
          <a:xfrm>
            <a:off x="947209" y="1370013"/>
            <a:ext cx="7249582" cy="3262312"/>
          </a:xfrm>
          <a:prstGeom prst="rect">
            <a:avLst/>
          </a:prstGeom>
          <a:noFill/>
        </p:spPr>
      </p:pic>
    </p:spTree>
  </p:cSld>
  <p:clrMapOvr>
    <a:masterClrMapping/>
  </p:clrMapOvr>
  <p:transition spd="slow" advTm="3000">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3314" name="Picture 2" descr="D:\2021年\余中华\乡村振兴示范村照片\微信图片_20211124154735.jpg"/>
          <p:cNvPicPr>
            <a:picLocks noGrp="1" noChangeAspect="1" noChangeArrowheads="1"/>
          </p:cNvPicPr>
          <p:nvPr>
            <p:ph idx="1"/>
          </p:nvPr>
        </p:nvPicPr>
        <p:blipFill>
          <a:blip r:embed="rId2" cstate="print"/>
          <a:srcRect/>
          <a:stretch>
            <a:fillRect/>
          </a:stretch>
        </p:blipFill>
        <p:spPr bwMode="auto">
          <a:xfrm>
            <a:off x="1151725" y="1370013"/>
            <a:ext cx="6777728" cy="3262312"/>
          </a:xfrm>
          <a:prstGeom prst="rect">
            <a:avLst/>
          </a:prstGeom>
          <a:noFill/>
        </p:spPr>
      </p:pic>
    </p:spTree>
  </p:cSld>
  <p:clrMapOvr>
    <a:masterClrMapping/>
  </p:clrMapOvr>
  <p:transition spd="slow" advTm="3000">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4338" name="Picture 2" descr="D:\2021年\余中华\乡村振兴示范村照片\微信图片_20211124154748.jpg"/>
          <p:cNvPicPr>
            <a:picLocks noGrp="1" noChangeAspect="1" noChangeArrowheads="1"/>
          </p:cNvPicPr>
          <p:nvPr>
            <p:ph idx="1"/>
          </p:nvPr>
        </p:nvPicPr>
        <p:blipFill>
          <a:blip r:embed="rId2" cstate="print"/>
          <a:srcRect/>
          <a:stretch>
            <a:fillRect/>
          </a:stretch>
        </p:blipFill>
        <p:spPr bwMode="auto">
          <a:xfrm>
            <a:off x="2778101" y="1370013"/>
            <a:ext cx="3943786" cy="3262312"/>
          </a:xfrm>
          <a:prstGeom prst="rect">
            <a:avLst/>
          </a:prstGeom>
          <a:noFill/>
        </p:spPr>
      </p:pic>
    </p:spTree>
  </p:cSld>
  <p:clrMapOvr>
    <a:masterClrMapping/>
  </p:clrMapOvr>
  <p:transition spd="slow" advTm="3000">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84408" y="1218194"/>
            <a:ext cx="441484" cy="738664"/>
            <a:chOff x="6379210" y="1624259"/>
            <a:chExt cx="588645" cy="984885"/>
          </a:xfrm>
        </p:grpSpPr>
        <p:pic>
          <p:nvPicPr>
            <p:cNvPr id="24" name="图片 23" descr="C:\Users\Administrator\Desktop\唯美花朵设计矢量\1换].png1换]"/>
            <p:cNvPicPr>
              <a:picLocks noChangeAspect="1"/>
            </p:cNvPicPr>
            <p:nvPr/>
          </p:nvPicPr>
          <p:blipFill>
            <a:blip r:embed="rId3" cstate="print"/>
            <a:srcRect/>
            <a:stretch>
              <a:fillRect/>
            </a:stretch>
          </p:blipFill>
          <p:spPr>
            <a:xfrm>
              <a:off x="6408103" y="1826895"/>
              <a:ext cx="456565" cy="454660"/>
            </a:xfrm>
            <a:prstGeom prst="rect">
              <a:avLst/>
            </a:prstGeom>
            <a:scene3d>
              <a:camera prst="isometricOffAxis2Top"/>
              <a:lightRig rig="threePt" dir="t"/>
            </a:scene3d>
          </p:spPr>
        </p:pic>
        <p:sp>
          <p:nvSpPr>
            <p:cNvPr id="35" name="文本框 34"/>
            <p:cNvSpPr txBox="1"/>
            <p:nvPr/>
          </p:nvSpPr>
          <p:spPr>
            <a:xfrm>
              <a:off x="6379210" y="1624259"/>
              <a:ext cx="588645" cy="984885"/>
            </a:xfrm>
            <a:prstGeom prst="rect">
              <a:avLst/>
            </a:prstGeom>
            <a:noFill/>
          </p:spPr>
          <p:txBody>
            <a:bodyPr wrap="square" rtlCol="0">
              <a:spAutoFit/>
            </a:bodyPr>
            <a:lstStyle/>
            <a:p>
              <a:pPr algn="ctr">
                <a:defRPr/>
              </a:pPr>
              <a:r>
                <a:rPr lang="en-US" altLang="zh-CN" sz="2100" dirty="0">
                  <a:solidFill>
                    <a:schemeClr val="tx1">
                      <a:lumMod val="50000"/>
                      <a:lumOff val="50000"/>
                    </a:schemeClr>
                  </a:solidFill>
                  <a:latin typeface="字魂58号-创中黑" panose="00000500000000000000" charset="-122"/>
                  <a:ea typeface="字魂58号-创中黑" panose="00000500000000000000" charset="-122"/>
                  <a:sym typeface="+mn-ea"/>
                </a:rPr>
                <a:t>01</a:t>
              </a:r>
              <a:endParaRPr lang="en-US" altLang="zh-CN" sz="2100" b="1"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grpSp>
      <p:grpSp>
        <p:nvGrpSpPr>
          <p:cNvPr id="3" name="组合 2"/>
          <p:cNvGrpSpPr/>
          <p:nvPr/>
        </p:nvGrpSpPr>
        <p:grpSpPr>
          <a:xfrm>
            <a:off x="4753451" y="2106401"/>
            <a:ext cx="472440" cy="738664"/>
            <a:chOff x="6337935" y="2808534"/>
            <a:chExt cx="629920" cy="984885"/>
          </a:xfrm>
        </p:grpSpPr>
        <p:pic>
          <p:nvPicPr>
            <p:cNvPr id="21" name="图片 20" descr="C:\Users\Administrator\Desktop\唯美花朵设计矢量\1换].png1换]"/>
            <p:cNvPicPr>
              <a:picLocks noChangeAspect="1"/>
            </p:cNvPicPr>
            <p:nvPr/>
          </p:nvPicPr>
          <p:blipFill>
            <a:blip r:embed="rId3" cstate="print"/>
            <a:srcRect/>
            <a:stretch>
              <a:fillRect/>
            </a:stretch>
          </p:blipFill>
          <p:spPr>
            <a:xfrm>
              <a:off x="6408103" y="3015615"/>
              <a:ext cx="456565" cy="454660"/>
            </a:xfrm>
            <a:prstGeom prst="rect">
              <a:avLst/>
            </a:prstGeom>
            <a:scene3d>
              <a:camera prst="isometricOffAxis2Top"/>
              <a:lightRig rig="threePt" dir="t"/>
            </a:scene3d>
          </p:spPr>
        </p:pic>
        <p:sp>
          <p:nvSpPr>
            <p:cNvPr id="36" name="文本框 35"/>
            <p:cNvSpPr txBox="1"/>
            <p:nvPr/>
          </p:nvSpPr>
          <p:spPr>
            <a:xfrm>
              <a:off x="6337935" y="2808534"/>
              <a:ext cx="629920" cy="984885"/>
            </a:xfrm>
            <a:prstGeom prst="rect">
              <a:avLst/>
            </a:prstGeom>
            <a:noFill/>
          </p:spPr>
          <p:txBody>
            <a:bodyPr wrap="square" rtlCol="0">
              <a:spAutoFit/>
            </a:bodyPr>
            <a:lstStyle/>
            <a:p>
              <a:pPr algn="ctr">
                <a:defRPr/>
              </a:pPr>
              <a:r>
                <a:rPr lang="en-US" altLang="zh-CN" sz="2100" dirty="0">
                  <a:solidFill>
                    <a:schemeClr val="tx1">
                      <a:lumMod val="50000"/>
                      <a:lumOff val="50000"/>
                    </a:schemeClr>
                  </a:solidFill>
                  <a:latin typeface="字魂58号-创中黑" panose="00000500000000000000" charset="-122"/>
                  <a:ea typeface="字魂58号-创中黑" panose="00000500000000000000" charset="-122"/>
                  <a:sym typeface="+mn-ea"/>
                </a:rPr>
                <a:t>02</a:t>
              </a:r>
              <a:endParaRPr lang="en-US" altLang="zh-CN" sz="2100" b="1"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grpSp>
      <p:grpSp>
        <p:nvGrpSpPr>
          <p:cNvPr id="5" name="组合 4"/>
          <p:cNvGrpSpPr/>
          <p:nvPr/>
        </p:nvGrpSpPr>
        <p:grpSpPr>
          <a:xfrm>
            <a:off x="4745355" y="2980902"/>
            <a:ext cx="450533" cy="738664"/>
            <a:chOff x="6327140" y="3974535"/>
            <a:chExt cx="600710" cy="984885"/>
          </a:xfrm>
        </p:grpSpPr>
        <p:pic>
          <p:nvPicPr>
            <p:cNvPr id="22" name="图片 21" descr="C:\Users\Administrator\Desktop\唯美花朵设计矢量\1换].png1换]"/>
            <p:cNvPicPr>
              <a:picLocks noChangeAspect="1"/>
            </p:cNvPicPr>
            <p:nvPr/>
          </p:nvPicPr>
          <p:blipFill>
            <a:blip r:embed="rId3" cstate="print"/>
            <a:srcRect/>
            <a:stretch>
              <a:fillRect/>
            </a:stretch>
          </p:blipFill>
          <p:spPr>
            <a:xfrm>
              <a:off x="6417628" y="4189095"/>
              <a:ext cx="456565" cy="454660"/>
            </a:xfrm>
            <a:prstGeom prst="rect">
              <a:avLst/>
            </a:prstGeom>
            <a:scene3d>
              <a:camera prst="isometricOffAxis2Top"/>
              <a:lightRig rig="threePt" dir="t"/>
            </a:scene3d>
          </p:spPr>
        </p:pic>
        <p:sp>
          <p:nvSpPr>
            <p:cNvPr id="17" name="文本框 16"/>
            <p:cNvSpPr txBox="1"/>
            <p:nvPr/>
          </p:nvSpPr>
          <p:spPr>
            <a:xfrm>
              <a:off x="6327140" y="3974535"/>
              <a:ext cx="600710" cy="984885"/>
            </a:xfrm>
            <a:prstGeom prst="rect">
              <a:avLst/>
            </a:prstGeom>
            <a:noFill/>
          </p:spPr>
          <p:txBody>
            <a:bodyPr wrap="square" rtlCol="0">
              <a:spAutoFit/>
            </a:bodyPr>
            <a:lstStyle/>
            <a:p>
              <a:pPr algn="ctr">
                <a:defRPr/>
              </a:pPr>
              <a:r>
                <a:rPr lang="en-US" altLang="zh-CN" sz="2100" dirty="0">
                  <a:solidFill>
                    <a:schemeClr val="tx1">
                      <a:lumMod val="50000"/>
                      <a:lumOff val="50000"/>
                    </a:schemeClr>
                  </a:solidFill>
                  <a:latin typeface="字魂58号-创中黑" panose="00000500000000000000" charset="-122"/>
                  <a:ea typeface="字魂58号-创中黑" panose="00000500000000000000" charset="-122"/>
                  <a:sym typeface="+mn-ea"/>
                </a:rPr>
                <a:t>03</a:t>
              </a:r>
              <a:endParaRPr lang="en-US" altLang="zh-CN" sz="2100" b="1"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grpSp>
      <p:grpSp>
        <p:nvGrpSpPr>
          <p:cNvPr id="7" name="组合 6"/>
          <p:cNvGrpSpPr/>
          <p:nvPr/>
        </p:nvGrpSpPr>
        <p:grpSpPr>
          <a:xfrm>
            <a:off x="4740116" y="3730783"/>
            <a:ext cx="472440" cy="500698"/>
            <a:chOff x="6320155" y="4974378"/>
            <a:chExt cx="629920" cy="667597"/>
          </a:xfrm>
        </p:grpSpPr>
        <p:pic>
          <p:nvPicPr>
            <p:cNvPr id="23" name="图片 22" descr="C:\Users\Administrator\Desktop\唯美花朵设计矢量\1换].png1换]"/>
            <p:cNvPicPr>
              <a:picLocks noChangeAspect="1"/>
            </p:cNvPicPr>
            <p:nvPr/>
          </p:nvPicPr>
          <p:blipFill>
            <a:blip r:embed="rId3" cstate="print"/>
            <a:srcRect/>
            <a:stretch>
              <a:fillRect/>
            </a:stretch>
          </p:blipFill>
          <p:spPr>
            <a:xfrm>
              <a:off x="6408103" y="5187315"/>
              <a:ext cx="456565" cy="454660"/>
            </a:xfrm>
            <a:prstGeom prst="rect">
              <a:avLst/>
            </a:prstGeom>
            <a:scene3d>
              <a:camera prst="isometricOffAxis2Top"/>
              <a:lightRig rig="threePt" dir="t"/>
            </a:scene3d>
          </p:spPr>
        </p:pic>
        <p:sp>
          <p:nvSpPr>
            <p:cNvPr id="18" name="文本框 17"/>
            <p:cNvSpPr txBox="1"/>
            <p:nvPr/>
          </p:nvSpPr>
          <p:spPr>
            <a:xfrm>
              <a:off x="6320155" y="4974378"/>
              <a:ext cx="629920" cy="552026"/>
            </a:xfrm>
            <a:prstGeom prst="rect">
              <a:avLst/>
            </a:prstGeom>
            <a:noFill/>
          </p:spPr>
          <p:txBody>
            <a:bodyPr wrap="square" rtlCol="0">
              <a:spAutoFit/>
            </a:bodyPr>
            <a:lstStyle/>
            <a:p>
              <a:pPr algn="ctr">
                <a:defRPr/>
              </a:pPr>
              <a:endParaRPr lang="en-US" altLang="zh-CN" sz="2100" b="1"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grpSp>
      <p:sp>
        <p:nvSpPr>
          <p:cNvPr id="16" name="文本框 15"/>
          <p:cNvSpPr txBox="1"/>
          <p:nvPr/>
        </p:nvSpPr>
        <p:spPr>
          <a:xfrm>
            <a:off x="554249" y="233161"/>
            <a:ext cx="3535151" cy="483870"/>
          </a:xfrm>
          <a:prstGeom prst="rect">
            <a:avLst/>
          </a:prstGeom>
          <a:noFill/>
        </p:spPr>
        <p:txBody>
          <a:bodyPr wrap="square" lIns="68580" tIns="34290" rIns="68580" bIns="34290" rtlCol="0">
            <a:spAutoFit/>
          </a:bodyPr>
          <a:lstStyle/>
          <a:p>
            <a:r>
              <a:rPr lang="zh-CN" altLang="en-US" sz="2700" dirty="0" smtClean="0">
                <a:solidFill>
                  <a:schemeClr val="accent1">
                    <a:lumMod val="75000"/>
                  </a:schemeClr>
                </a:solidFill>
                <a:latin typeface="字魂58号-创中黑" panose="00000500000000000000" charset="-122"/>
                <a:ea typeface="字魂58号-创中黑" panose="00000500000000000000" charset="-122"/>
                <a:sym typeface="+mn-ea"/>
              </a:rPr>
              <a:t>（一）总体</a:t>
            </a:r>
            <a:r>
              <a:rPr lang="zh-CN" altLang="en-US" sz="2700" dirty="0">
                <a:solidFill>
                  <a:schemeClr val="accent1">
                    <a:lumMod val="75000"/>
                  </a:schemeClr>
                </a:solidFill>
                <a:latin typeface="字魂58号-创中黑" panose="00000500000000000000" charset="-122"/>
                <a:ea typeface="字魂58号-创中黑" panose="00000500000000000000" charset="-122"/>
                <a:sym typeface="+mn-ea"/>
              </a:rPr>
              <a:t>目标</a:t>
            </a:r>
          </a:p>
        </p:txBody>
      </p:sp>
      <p:sp>
        <p:nvSpPr>
          <p:cNvPr id="61" name="文本框 60"/>
          <p:cNvSpPr txBox="1"/>
          <p:nvPr/>
        </p:nvSpPr>
        <p:spPr>
          <a:xfrm>
            <a:off x="5207318" y="1244865"/>
            <a:ext cx="2496026" cy="560705"/>
          </a:xfrm>
          <a:prstGeom prst="rect">
            <a:avLst/>
          </a:prstGeom>
          <a:noFill/>
          <a:ln>
            <a:solidFill>
              <a:schemeClr val="bg1"/>
            </a:solidFill>
          </a:ln>
          <a:effectLst/>
          <a:extLst>
            <a:ext uri="{909E8E84-426E-40DD-AFC4-6F175D3DCCD1}">
              <a14:hiddenFill xmlns:a14="http://schemas.microsoft.com/office/drawing/2010/main" xmlns="">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kern="0" dirty="0">
                <a:solidFill>
                  <a:schemeClr val="tx1">
                    <a:lumMod val="50000"/>
                    <a:lumOff val="50000"/>
                  </a:schemeClr>
                </a:solidFill>
                <a:latin typeface="字魂58号-创中黑" panose="00000500000000000000" charset="-122"/>
                <a:ea typeface="字魂58号-创中黑" panose="00000500000000000000" charset="-122"/>
                <a:sym typeface="+mn-ea"/>
              </a:rPr>
              <a:t>全面推进乡村产业、人才、文化、生态、组织振兴</a:t>
            </a:r>
          </a:p>
        </p:txBody>
      </p:sp>
      <p:sp>
        <p:nvSpPr>
          <p:cNvPr id="62" name="文本框 61"/>
          <p:cNvSpPr txBox="1"/>
          <p:nvPr/>
        </p:nvSpPr>
        <p:spPr>
          <a:xfrm>
            <a:off x="5207318" y="3774599"/>
            <a:ext cx="2496026" cy="237490"/>
          </a:xfrm>
          <a:prstGeom prst="rect">
            <a:avLst/>
          </a:prstGeom>
          <a:noFill/>
          <a:ln>
            <a:solidFill>
              <a:schemeClr val="bg1"/>
            </a:solidFill>
          </a:ln>
          <a:effectLst/>
          <a:extLst>
            <a:ext uri="{909E8E84-426E-40DD-AFC4-6F175D3DCCD1}">
              <a14:hiddenFill xmlns:a14="http://schemas.microsoft.com/office/drawing/2010/main" xmlns="">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100" kern="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sp>
        <p:nvSpPr>
          <p:cNvPr id="63" name="文本框 62"/>
          <p:cNvSpPr txBox="1"/>
          <p:nvPr/>
        </p:nvSpPr>
        <p:spPr>
          <a:xfrm>
            <a:off x="5207318" y="2135346"/>
            <a:ext cx="2496026" cy="807085"/>
          </a:xfrm>
          <a:prstGeom prst="rect">
            <a:avLst/>
          </a:prstGeom>
          <a:noFill/>
          <a:ln>
            <a:solidFill>
              <a:schemeClr val="bg1"/>
            </a:solidFill>
          </a:ln>
          <a:effectLst/>
          <a:extLst>
            <a:ext uri="{909E8E84-426E-40DD-AFC4-6F175D3DCCD1}">
              <a14:hiddenFill xmlns:a14="http://schemas.microsoft.com/office/drawing/2010/main" xmlns="">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kern="0" dirty="0" smtClean="0">
                <a:solidFill>
                  <a:schemeClr val="tx1">
                    <a:lumMod val="50000"/>
                    <a:lumOff val="50000"/>
                  </a:schemeClr>
                </a:solidFill>
                <a:latin typeface="字魂58号-创中黑" panose="00000500000000000000" charset="-122"/>
                <a:ea typeface="字魂58号-创中黑" panose="00000500000000000000" charset="-122"/>
                <a:sym typeface="+mn-ea"/>
              </a:rPr>
              <a:t>形成：工农互</a:t>
            </a:r>
            <a:r>
              <a:rPr lang="zh-CN" altLang="en-US" sz="1600" kern="0" dirty="0">
                <a:solidFill>
                  <a:schemeClr val="tx1">
                    <a:lumMod val="50000"/>
                    <a:lumOff val="50000"/>
                  </a:schemeClr>
                </a:solidFill>
                <a:latin typeface="字魂58号-创中黑" panose="00000500000000000000" charset="-122"/>
                <a:ea typeface="字魂58号-创中黑" panose="00000500000000000000" charset="-122"/>
                <a:sym typeface="+mn-ea"/>
              </a:rPr>
              <a:t>促、城乡互补、协调发展、共同繁荣的新型工农城乡关系</a:t>
            </a:r>
          </a:p>
        </p:txBody>
      </p:sp>
      <p:sp>
        <p:nvSpPr>
          <p:cNvPr id="64" name="文本框 63"/>
          <p:cNvSpPr txBox="1"/>
          <p:nvPr/>
        </p:nvSpPr>
        <p:spPr>
          <a:xfrm>
            <a:off x="5207318" y="3011170"/>
            <a:ext cx="2496026" cy="807913"/>
          </a:xfrm>
          <a:prstGeom prst="rect">
            <a:avLst/>
          </a:prstGeom>
          <a:noFill/>
          <a:ln>
            <a:solidFill>
              <a:schemeClr val="bg1"/>
            </a:solidFill>
          </a:ln>
          <a:effectLst/>
          <a:extLst>
            <a:ext uri="{909E8E84-426E-40DD-AFC4-6F175D3DCCD1}">
              <a14:hiddenFill xmlns:a14="http://schemas.microsoft.com/office/drawing/2010/main" xmlns="">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kern="0" dirty="0" smtClean="0">
                <a:solidFill>
                  <a:schemeClr val="tx1">
                    <a:lumMod val="50000"/>
                    <a:lumOff val="50000"/>
                  </a:schemeClr>
                </a:solidFill>
                <a:latin typeface="字魂58号-创中黑" panose="00000500000000000000" charset="-122"/>
                <a:ea typeface="字魂58号-创中黑" panose="00000500000000000000" charset="-122"/>
                <a:sym typeface="+mn-ea"/>
              </a:rPr>
              <a:t>促进：农业</a:t>
            </a:r>
            <a:r>
              <a:rPr lang="zh-CN" altLang="en-US" sz="1600" kern="0" dirty="0">
                <a:solidFill>
                  <a:schemeClr val="tx1">
                    <a:lumMod val="50000"/>
                    <a:lumOff val="50000"/>
                  </a:schemeClr>
                </a:solidFill>
                <a:latin typeface="字魂58号-创中黑" panose="00000500000000000000" charset="-122"/>
                <a:ea typeface="字魂58号-创中黑" panose="00000500000000000000" charset="-122"/>
                <a:sym typeface="+mn-ea"/>
              </a:rPr>
              <a:t>高质高效、乡村宜居宜业、农民富裕富足</a:t>
            </a:r>
          </a:p>
        </p:txBody>
      </p:sp>
      <p:pic>
        <p:nvPicPr>
          <p:cNvPr id="19" name="图片 18" descr="唯6]"/>
          <p:cNvPicPr>
            <a:picLocks noChangeAspect="1"/>
          </p:cNvPicPr>
          <p:nvPr/>
        </p:nvPicPr>
        <p:blipFill>
          <a:blip r:embed="rId4" cstate="print"/>
          <a:stretch>
            <a:fillRect/>
          </a:stretch>
        </p:blipFill>
        <p:spPr>
          <a:xfrm rot="2557100" flipV="1">
            <a:off x="8336534" y="4100276"/>
            <a:ext cx="913142" cy="1590597"/>
          </a:xfrm>
          <a:prstGeom prst="rect">
            <a:avLst/>
          </a:prstGeom>
        </p:spPr>
      </p:pic>
      <p:pic>
        <p:nvPicPr>
          <p:cNvPr id="25" name="图片 24" descr="1换]"/>
          <p:cNvPicPr>
            <a:picLocks noChangeAspect="1"/>
          </p:cNvPicPr>
          <p:nvPr/>
        </p:nvPicPr>
        <p:blipFill>
          <a:blip r:embed="rId5" cstate="print"/>
          <a:srcRect l="52921"/>
          <a:stretch>
            <a:fillRect/>
          </a:stretch>
        </p:blipFill>
        <p:spPr>
          <a:xfrm>
            <a:off x="-8573" y="-49054"/>
            <a:ext cx="496124" cy="1049179"/>
          </a:xfrm>
          <a:prstGeom prst="rect">
            <a:avLst/>
          </a:prstGeom>
        </p:spPr>
      </p:pic>
      <p:pic>
        <p:nvPicPr>
          <p:cNvPr id="26" name="图片 25" descr="1换]"/>
          <p:cNvPicPr>
            <a:picLocks noChangeAspect="1"/>
          </p:cNvPicPr>
          <p:nvPr/>
        </p:nvPicPr>
        <p:blipFill>
          <a:blip r:embed="rId6" cstate="print"/>
          <a:srcRect l="52921"/>
          <a:stretch>
            <a:fillRect/>
          </a:stretch>
        </p:blipFill>
        <p:spPr>
          <a:xfrm>
            <a:off x="2343176" y="1486992"/>
            <a:ext cx="1227772" cy="2596433"/>
          </a:xfrm>
          <a:prstGeom prst="rect">
            <a:avLst/>
          </a:prstGeom>
        </p:spPr>
      </p:pic>
      <p:pic>
        <p:nvPicPr>
          <p:cNvPr id="27" name="图片 26" descr="1换]"/>
          <p:cNvPicPr>
            <a:picLocks noChangeAspect="1"/>
          </p:cNvPicPr>
          <p:nvPr/>
        </p:nvPicPr>
        <p:blipFill>
          <a:blip r:embed="rId6" cstate="print"/>
          <a:srcRect l="52921"/>
          <a:stretch>
            <a:fillRect/>
          </a:stretch>
        </p:blipFill>
        <p:spPr>
          <a:xfrm flipH="1">
            <a:off x="1122435" y="1503682"/>
            <a:ext cx="1227772" cy="2596433"/>
          </a:xfrm>
          <a:prstGeom prst="rect">
            <a:avLst/>
          </a:prstGeom>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1+#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par>
                                <p:cTn id="18" presetID="2" presetClass="entr" presetSubtype="2" fill="hold" grpId="0" nodeType="withEffect">
                                  <p:stCondLst>
                                    <p:cond delay="250"/>
                                  </p:stCondLst>
                                  <p:childTnLst>
                                    <p:set>
                                      <p:cBhvr>
                                        <p:cTn id="19" dur="1" fill="hold">
                                          <p:stCondLst>
                                            <p:cond delay="0"/>
                                          </p:stCondLst>
                                        </p:cTn>
                                        <p:tgtEl>
                                          <p:spTgt spid="63"/>
                                        </p:tgtEl>
                                        <p:attrNameLst>
                                          <p:attrName>style.visibility</p:attrName>
                                        </p:attrNameLst>
                                      </p:cBhvr>
                                      <p:to>
                                        <p:strVal val="visible"/>
                                      </p:to>
                                    </p:set>
                                    <p:anim calcmode="lin" valueType="num">
                                      <p:cBhvr additive="base">
                                        <p:cTn id="20" dur="500" fill="hold"/>
                                        <p:tgtEl>
                                          <p:spTgt spid="63"/>
                                        </p:tgtEl>
                                        <p:attrNameLst>
                                          <p:attrName>ppt_x</p:attrName>
                                        </p:attrNameLst>
                                      </p:cBhvr>
                                      <p:tavLst>
                                        <p:tav tm="0">
                                          <p:val>
                                            <p:strVal val="1+#ppt_w/2"/>
                                          </p:val>
                                        </p:tav>
                                        <p:tav tm="100000">
                                          <p:val>
                                            <p:strVal val="#ppt_x"/>
                                          </p:val>
                                        </p:tav>
                                      </p:tavLst>
                                    </p:anim>
                                    <p:anim calcmode="lin" valueType="num">
                                      <p:cBhvr additive="base">
                                        <p:cTn id="21" dur="500" fill="hold"/>
                                        <p:tgtEl>
                                          <p:spTgt spid="63"/>
                                        </p:tgtEl>
                                        <p:attrNameLst>
                                          <p:attrName>ppt_y</p:attrName>
                                        </p:attrNameLst>
                                      </p:cBhvr>
                                      <p:tavLst>
                                        <p:tav tm="0">
                                          <p:val>
                                            <p:strVal val="#ppt_y"/>
                                          </p:val>
                                        </p:tav>
                                        <p:tav tm="100000">
                                          <p:val>
                                            <p:strVal val="#ppt_y"/>
                                          </p:val>
                                        </p:tav>
                                      </p:tavLst>
                                    </p:anim>
                                  </p:childTnLst>
                                </p:cTn>
                              </p:par>
                            </p:childTnLst>
                          </p:cTn>
                        </p:par>
                        <p:par>
                          <p:cTn id="22" fill="hold">
                            <p:stCondLst>
                              <p:cond delay="1250"/>
                            </p:stCondLst>
                            <p:childTnLst>
                              <p:par>
                                <p:cTn id="23" presetID="2" presetClass="entr" presetSubtype="4" fill="hold" nodeType="afterEffect">
                                  <p:stCondLst>
                                    <p:cond delay="25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2" fill="hold" grpId="0" nodeType="withEffect">
                                  <p:stCondLst>
                                    <p:cond delay="25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1+#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4" fill="hold" nodeType="afterEffect">
                                  <p:stCondLst>
                                    <p:cond delay="25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par>
                                <p:cTn id="36" presetID="2" presetClass="entr" presetSubtype="2" fill="hold" grpId="0" nodeType="withEffect">
                                  <p:stCondLst>
                                    <p:cond delay="25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500" fill="hold"/>
                                        <p:tgtEl>
                                          <p:spTgt spid="62"/>
                                        </p:tgtEl>
                                        <p:attrNameLst>
                                          <p:attrName>ppt_x</p:attrName>
                                        </p:attrNameLst>
                                      </p:cBhvr>
                                      <p:tavLst>
                                        <p:tav tm="0">
                                          <p:val>
                                            <p:strVal val="1+#ppt_w/2"/>
                                          </p:val>
                                        </p:tav>
                                        <p:tav tm="100000">
                                          <p:val>
                                            <p:strVal val="#ppt_x"/>
                                          </p:val>
                                        </p:tav>
                                      </p:tavLst>
                                    </p:anim>
                                    <p:anim calcmode="lin" valueType="num">
                                      <p:cBhvr additive="base">
                                        <p:cTn id="39"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bldLvl="0" animBg="1"/>
      <p:bldP spid="63" grpId="0" bldLvl="0" animBg="1"/>
      <p:bldP spid="6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42" name="Picture 2" descr="D:\2021年\余中华\乡村振兴示范村照片\微信图片_20211124151313.jpg"/>
          <p:cNvPicPr>
            <a:picLocks noGrp="1" noChangeAspect="1" noChangeArrowheads="1"/>
          </p:cNvPicPr>
          <p:nvPr>
            <p:ph idx="1"/>
          </p:nvPr>
        </p:nvPicPr>
        <p:blipFill>
          <a:blip r:embed="rId2" cstate="print"/>
          <a:srcRect/>
          <a:stretch>
            <a:fillRect/>
          </a:stretch>
        </p:blipFill>
        <p:spPr bwMode="auto">
          <a:xfrm>
            <a:off x="1319249" y="1370013"/>
            <a:ext cx="6554363" cy="3262312"/>
          </a:xfrm>
          <a:prstGeom prst="rect">
            <a:avLst/>
          </a:prstGeom>
          <a:noFill/>
        </p:spPr>
      </p:pic>
    </p:spTree>
  </p:cSld>
  <p:clrMapOvr>
    <a:masterClrMapping/>
  </p:clrMapOvr>
  <p:transition spd="slow" advTm="3000">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谢谢大家！</a:t>
            </a:r>
            <a:endParaRPr lang="zh-CN" altLang="en-US" dirty="0"/>
          </a:p>
        </p:txBody>
      </p:sp>
    </p:spTree>
  </p:cSld>
  <p:clrMapOvr>
    <a:masterClrMapping/>
  </p:clrMapOvr>
  <p:transition spd="slow" advTm="3000">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2021</a:t>
            </a:r>
            <a:r>
              <a:rPr lang="zh-CN" altLang="en-US" sz="2800" dirty="0" smtClean="0"/>
              <a:t>年目标：</a:t>
            </a:r>
            <a:endParaRPr lang="zh-CN" altLang="en-US" sz="2800" dirty="0"/>
          </a:p>
        </p:txBody>
      </p:sp>
      <p:sp>
        <p:nvSpPr>
          <p:cNvPr id="3" name="内容占位符 2"/>
          <p:cNvSpPr>
            <a:spLocks noGrp="1"/>
          </p:cNvSpPr>
          <p:nvPr>
            <p:ph idx="1"/>
          </p:nvPr>
        </p:nvSpPr>
        <p:spPr/>
        <p:txBody>
          <a:bodyPr/>
          <a:lstStyle/>
          <a:p>
            <a:r>
              <a:rPr lang="zh-CN" altLang="en-US" dirty="0" smtClean="0"/>
              <a:t>　　农业供给侧结构性改革深入推进，粮食播种面积保持稳定、产量达到</a:t>
            </a:r>
            <a:r>
              <a:rPr lang="en-US" dirty="0" smtClean="0"/>
              <a:t>1.3</a:t>
            </a:r>
            <a:r>
              <a:rPr lang="zh-CN" altLang="en-US" dirty="0" smtClean="0"/>
              <a:t>万亿斤以上，生猪产业平稳发展，农产品质量和食品安全水平进一步提高，农民收入增长继续快于城镇居民，脱贫攻坚成果持续巩固。农业农村现代化规划启动实施，脱贫攻坚政策体系和工作机制同乡村振兴有效衔接、平稳过渡，乡村建设行动全面启动，农村人居环境整治提升，农村改革重点任务深入推进，农村社会保持和谐稳定。</a:t>
            </a:r>
            <a:endParaRPr lang="zh-CN" altLang="en-US" dirty="0"/>
          </a:p>
        </p:txBody>
      </p:sp>
    </p:spTree>
  </p:cSld>
  <p:clrMapOvr>
    <a:masterClrMapping/>
  </p:clrMapOvr>
  <p:transition spd="slow" advTm="3000">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2025</a:t>
            </a:r>
            <a:r>
              <a:rPr lang="zh-CN" altLang="en-US" sz="2800" dirty="0" smtClean="0"/>
              <a:t>年：</a:t>
            </a:r>
            <a:endParaRPr lang="zh-CN" altLang="en-US" sz="2800" dirty="0"/>
          </a:p>
        </p:txBody>
      </p:sp>
      <p:sp>
        <p:nvSpPr>
          <p:cNvPr id="3" name="内容占位符 2"/>
          <p:cNvSpPr>
            <a:spLocks noGrp="1"/>
          </p:cNvSpPr>
          <p:nvPr>
            <p:ph idx="1"/>
          </p:nvPr>
        </p:nvSpPr>
        <p:spPr/>
        <p:txBody>
          <a:bodyPr/>
          <a:lstStyle/>
          <a:p>
            <a:r>
              <a:rPr lang="zh-CN" altLang="en-US" dirty="0" smtClean="0"/>
              <a:t>　　农业农村现代化取得重要进展，农业基础设施现代化迈上新台阶，农村生活设施便利化初步实现，城乡基本公共服务均等化水平明显提高。农业基础更加稳固，粮食和重要农产品供应保障更加有力，农业生产结构和区域布局明显优化，农业质量效益和竞争力明显提升，现代乡村产业体系基本形成，有条件的地区率先基本实现农业现代化。脱贫攻坚成果巩固拓展，城乡居民收入差距持续缩小。农村生产生活方式绿色转型取得积极进展，化肥农药使用量持续减少，农村生态环境得到明显改善。乡村建设行动取得明显成效，乡村面貌发生显著变化，乡村发展活力充分激发，乡村文明程度得到新提升，农村发展安全保障更加有力，农民获得感、幸福感、安全感明显提高。</a:t>
            </a:r>
            <a:endParaRPr lang="zh-CN" altLang="en-US" dirty="0"/>
          </a:p>
        </p:txBody>
      </p:sp>
    </p:spTree>
  </p:cSld>
  <p:clrMapOvr>
    <a:masterClrMapping/>
  </p:clrMapOvr>
  <p:transition spd="slow" advTm="3000">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p:cNvSpPr/>
          <p:nvPr/>
        </p:nvSpPr>
        <p:spPr>
          <a:xfrm>
            <a:off x="1244601" y="1884329"/>
            <a:ext cx="6900333" cy="1374842"/>
          </a:xfrm>
          <a:custGeom>
            <a:avLst/>
            <a:gdLst>
              <a:gd name="connsiteX0" fmla="*/ 0 w 7766755"/>
              <a:gd name="connsiteY0" fmla="*/ 980573 h 1514290"/>
              <a:gd name="connsiteX1" fmla="*/ 2190044 w 7766755"/>
              <a:gd name="connsiteY1" fmla="*/ 9728 h 1514290"/>
              <a:gd name="connsiteX2" fmla="*/ 4188177 w 7766755"/>
              <a:gd name="connsiteY2" fmla="*/ 1511150 h 1514290"/>
              <a:gd name="connsiteX3" fmla="*/ 7766755 w 7766755"/>
              <a:gd name="connsiteY3" fmla="*/ 325817 h 1514290"/>
              <a:gd name="connsiteX0-1" fmla="*/ 0 w 7969955"/>
              <a:gd name="connsiteY0-2" fmla="*/ 507568 h 1594440"/>
              <a:gd name="connsiteX1-3" fmla="*/ 2393244 w 7969955"/>
              <a:gd name="connsiteY1-4" fmla="*/ 89878 h 1594440"/>
              <a:gd name="connsiteX2-5" fmla="*/ 4391377 w 7969955"/>
              <a:gd name="connsiteY2-6" fmla="*/ 1591300 h 1594440"/>
              <a:gd name="connsiteX3-7" fmla="*/ 7969955 w 7969955"/>
              <a:gd name="connsiteY3-8" fmla="*/ 405967 h 1594440"/>
              <a:gd name="connsiteX0-9" fmla="*/ 0 w 7969955"/>
              <a:gd name="connsiteY0-10" fmla="*/ 470629 h 1557501"/>
              <a:gd name="connsiteX1-11" fmla="*/ 2393244 w 7969955"/>
              <a:gd name="connsiteY1-12" fmla="*/ 52939 h 1557501"/>
              <a:gd name="connsiteX2-13" fmla="*/ 4391377 w 7969955"/>
              <a:gd name="connsiteY2-14" fmla="*/ 1554361 h 1557501"/>
              <a:gd name="connsiteX3-15" fmla="*/ 7969955 w 7969955"/>
              <a:gd name="connsiteY3-16" fmla="*/ 369028 h 1557501"/>
              <a:gd name="connsiteX0-17" fmla="*/ 0 w 9200444"/>
              <a:gd name="connsiteY0-18" fmla="*/ 880047 h 1515364"/>
              <a:gd name="connsiteX1-19" fmla="*/ 3623733 w 9200444"/>
              <a:gd name="connsiteY1-20" fmla="*/ 10802 h 1515364"/>
              <a:gd name="connsiteX2-21" fmla="*/ 5621866 w 9200444"/>
              <a:gd name="connsiteY2-22" fmla="*/ 1512224 h 1515364"/>
              <a:gd name="connsiteX3-23" fmla="*/ 9200444 w 9200444"/>
              <a:gd name="connsiteY3-24" fmla="*/ 326891 h 1515364"/>
              <a:gd name="connsiteX0-25" fmla="*/ 0 w 9200444"/>
              <a:gd name="connsiteY0-26" fmla="*/ 1114587 h 1755447"/>
              <a:gd name="connsiteX1-27" fmla="*/ 3228622 w 9200444"/>
              <a:gd name="connsiteY1-28" fmla="*/ 8275 h 1755447"/>
              <a:gd name="connsiteX2-29" fmla="*/ 5621866 w 9200444"/>
              <a:gd name="connsiteY2-30" fmla="*/ 1746764 h 1755447"/>
              <a:gd name="connsiteX3-31" fmla="*/ 9200444 w 9200444"/>
              <a:gd name="connsiteY3-32" fmla="*/ 561431 h 1755447"/>
              <a:gd name="connsiteX0-33" fmla="*/ 0 w 9200444"/>
              <a:gd name="connsiteY0-34" fmla="*/ 1116555 h 1835607"/>
              <a:gd name="connsiteX1-35" fmla="*/ 3228622 w 9200444"/>
              <a:gd name="connsiteY1-36" fmla="*/ 10243 h 1835607"/>
              <a:gd name="connsiteX2-37" fmla="*/ 6479822 w 9200444"/>
              <a:gd name="connsiteY2-38" fmla="*/ 1827754 h 1835607"/>
              <a:gd name="connsiteX3-39" fmla="*/ 9200444 w 9200444"/>
              <a:gd name="connsiteY3-40" fmla="*/ 563399 h 1835607"/>
              <a:gd name="connsiteX0-41" fmla="*/ 0 w 9200444"/>
              <a:gd name="connsiteY0-42" fmla="*/ 1116555 h 1827948"/>
              <a:gd name="connsiteX1-43" fmla="*/ 3228622 w 9200444"/>
              <a:gd name="connsiteY1-44" fmla="*/ 10243 h 1827948"/>
              <a:gd name="connsiteX2-45" fmla="*/ 6479822 w 9200444"/>
              <a:gd name="connsiteY2-46" fmla="*/ 1827754 h 1827948"/>
              <a:gd name="connsiteX3-47" fmla="*/ 9200444 w 9200444"/>
              <a:gd name="connsiteY3-48" fmla="*/ 563399 h 1827948"/>
              <a:gd name="connsiteX0-49" fmla="*/ 0 w 9200444"/>
              <a:gd name="connsiteY0-50" fmla="*/ 1116555 h 1828155"/>
              <a:gd name="connsiteX1-51" fmla="*/ 3228622 w 9200444"/>
              <a:gd name="connsiteY1-52" fmla="*/ 10243 h 1828155"/>
              <a:gd name="connsiteX2-53" fmla="*/ 6479822 w 9200444"/>
              <a:gd name="connsiteY2-54" fmla="*/ 1827754 h 1828155"/>
              <a:gd name="connsiteX3-55" fmla="*/ 9200444 w 9200444"/>
              <a:gd name="connsiteY3-56" fmla="*/ 563399 h 1828155"/>
              <a:gd name="connsiteX0-57" fmla="*/ 0 w 9200444"/>
              <a:gd name="connsiteY0-58" fmla="*/ 1121522 h 1833122"/>
              <a:gd name="connsiteX1-59" fmla="*/ 3228622 w 9200444"/>
              <a:gd name="connsiteY1-60" fmla="*/ 15210 h 1833122"/>
              <a:gd name="connsiteX2-61" fmla="*/ 6479822 w 9200444"/>
              <a:gd name="connsiteY2-62" fmla="*/ 1832721 h 1833122"/>
              <a:gd name="connsiteX3-63" fmla="*/ 9200444 w 9200444"/>
              <a:gd name="connsiteY3-64" fmla="*/ 568366 h 1833122"/>
            </a:gdLst>
            <a:ahLst/>
            <a:cxnLst>
              <a:cxn ang="0">
                <a:pos x="connsiteX0-1" y="connsiteY0-2"/>
              </a:cxn>
              <a:cxn ang="0">
                <a:pos x="connsiteX1-3" y="connsiteY1-4"/>
              </a:cxn>
              <a:cxn ang="0">
                <a:pos x="connsiteX2-5" y="connsiteY2-6"/>
              </a:cxn>
              <a:cxn ang="0">
                <a:pos x="connsiteX3-7" y="connsiteY3-8"/>
              </a:cxn>
            </a:cxnLst>
            <a:rect l="l" t="t" r="r" b="b"/>
            <a:pathLst>
              <a:path w="9200444" h="1833122">
                <a:moveTo>
                  <a:pt x="0" y="1121522"/>
                </a:moveTo>
                <a:cubicBezTo>
                  <a:pt x="1129830" y="490285"/>
                  <a:pt x="2148652" y="-103323"/>
                  <a:pt x="3228622" y="15210"/>
                </a:cubicBezTo>
                <a:cubicBezTo>
                  <a:pt x="4308592" y="133743"/>
                  <a:pt x="5563540" y="1819550"/>
                  <a:pt x="6479822" y="1832721"/>
                </a:cubicBezTo>
                <a:cubicBezTo>
                  <a:pt x="7396104" y="1845892"/>
                  <a:pt x="8417748" y="1537329"/>
                  <a:pt x="9200444" y="568366"/>
                </a:cubicBezTo>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字魂58号-创中黑" panose="00000500000000000000" charset="-122"/>
              <a:ea typeface="字魂58号-创中黑" panose="00000500000000000000" charset="-122"/>
            </a:endParaRPr>
          </a:p>
        </p:txBody>
      </p:sp>
      <p:sp>
        <p:nvSpPr>
          <p:cNvPr id="15" name="文本框 14"/>
          <p:cNvSpPr txBox="1"/>
          <p:nvPr/>
        </p:nvSpPr>
        <p:spPr>
          <a:xfrm>
            <a:off x="1371152" y="2845749"/>
            <a:ext cx="1405149" cy="623248"/>
          </a:xfrm>
          <a:prstGeom prst="rect">
            <a:avLst/>
          </a:prstGeom>
          <a:noFill/>
          <a:ln>
            <a:noFill/>
          </a:ln>
          <a:effectLst/>
          <a:extLst>
            <a:ext uri="{909E8E84-426E-40DD-AFC4-6F175D3DCCD1}">
              <a14:hiddenFill xmlns:a14="http://schemas.microsoft.com/office/drawing/2010/main" xmlns="">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设立</a:t>
            </a:r>
            <a:r>
              <a:rPr lang="en-US" altLang="zh-CN" kern="0" dirty="0" smtClean="0">
                <a:solidFill>
                  <a:schemeClr val="tx1">
                    <a:lumMod val="50000"/>
                    <a:lumOff val="50000"/>
                  </a:schemeClr>
                </a:solidFill>
                <a:latin typeface="字魂58号-创中黑" panose="00000500000000000000" charset="-122"/>
                <a:ea typeface="字魂58号-创中黑" panose="00000500000000000000" charset="-122"/>
                <a:sym typeface="+mn-ea"/>
              </a:rPr>
              <a:t>5</a:t>
            </a:r>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年过渡期</a:t>
            </a:r>
            <a:endParaRPr lang="zh-CN" altLang="en-US" kern="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sp>
        <p:nvSpPr>
          <p:cNvPr id="19" name="文本框 18"/>
          <p:cNvSpPr txBox="1"/>
          <p:nvPr/>
        </p:nvSpPr>
        <p:spPr>
          <a:xfrm>
            <a:off x="3463025" y="1102630"/>
            <a:ext cx="1405149" cy="623248"/>
          </a:xfrm>
          <a:prstGeom prst="rect">
            <a:avLst/>
          </a:prstGeom>
          <a:noFill/>
          <a:ln>
            <a:noFill/>
          </a:ln>
          <a:effectLst/>
          <a:extLst>
            <a:ext uri="{909E8E84-426E-40DD-AFC4-6F175D3DCCD1}">
              <a14:hiddenFill xmlns:a14="http://schemas.microsoft.com/office/drawing/2010/main" xmlns="">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持续巩固脱贫攻坚成果</a:t>
            </a:r>
            <a:endParaRPr lang="zh-CN" altLang="en-US" kern="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sp>
        <p:nvSpPr>
          <p:cNvPr id="20" name="文本框 19"/>
          <p:cNvSpPr txBox="1"/>
          <p:nvPr/>
        </p:nvSpPr>
        <p:spPr>
          <a:xfrm>
            <a:off x="5004938" y="3697303"/>
            <a:ext cx="1405149" cy="900246"/>
          </a:xfrm>
          <a:prstGeom prst="rect">
            <a:avLst/>
          </a:prstGeom>
          <a:noFill/>
          <a:ln>
            <a:noFill/>
          </a:ln>
          <a:effectLst/>
          <a:extLst>
            <a:ext uri="{909E8E84-426E-40DD-AFC4-6F175D3DCCD1}">
              <a14:hiddenFill xmlns:a14="http://schemas.microsoft.com/office/drawing/2010/main" xmlns="">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接续推进脱贫地区乡村振兴</a:t>
            </a:r>
            <a:endParaRPr lang="zh-CN" altLang="en-US" kern="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sp>
        <p:nvSpPr>
          <p:cNvPr id="21" name="文本框 20"/>
          <p:cNvSpPr txBox="1"/>
          <p:nvPr/>
        </p:nvSpPr>
        <p:spPr>
          <a:xfrm>
            <a:off x="6865481" y="1877017"/>
            <a:ext cx="1405149" cy="900246"/>
          </a:xfrm>
          <a:prstGeom prst="rect">
            <a:avLst/>
          </a:prstGeom>
          <a:noFill/>
          <a:ln>
            <a:noFill/>
          </a:ln>
          <a:effectLst/>
          <a:extLst>
            <a:ext uri="{909E8E84-426E-40DD-AFC4-6F175D3DCCD1}">
              <a14:hiddenFill xmlns:a14="http://schemas.microsoft.com/office/drawing/2010/main" xmlns="">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对低收入人口常态化帮扶</a:t>
            </a:r>
            <a:endParaRPr lang="zh-CN" altLang="en-US" sz="1100" kern="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grpSp>
        <p:nvGrpSpPr>
          <p:cNvPr id="26" name="组合 25"/>
          <p:cNvGrpSpPr/>
          <p:nvPr/>
        </p:nvGrpSpPr>
        <p:grpSpPr>
          <a:xfrm>
            <a:off x="1689633" y="2050379"/>
            <a:ext cx="632192" cy="629321"/>
            <a:chOff x="2252843" y="2733838"/>
            <a:chExt cx="842923" cy="839095"/>
          </a:xfrm>
        </p:grpSpPr>
        <p:pic>
          <p:nvPicPr>
            <p:cNvPr id="11" name="图片 10" descr="1换]"/>
            <p:cNvPicPr>
              <a:picLocks noChangeAspect="1"/>
            </p:cNvPicPr>
            <p:nvPr/>
          </p:nvPicPr>
          <p:blipFill>
            <a:blip r:embed="rId3" cstate="print"/>
            <a:stretch>
              <a:fillRect/>
            </a:stretch>
          </p:blipFill>
          <p:spPr>
            <a:xfrm flipH="1" flipV="1">
              <a:off x="2252843" y="2733838"/>
              <a:ext cx="842923" cy="839095"/>
            </a:xfrm>
            <a:prstGeom prst="rect">
              <a:avLst/>
            </a:prstGeom>
          </p:spPr>
        </p:pic>
        <p:sp>
          <p:nvSpPr>
            <p:cNvPr id="22" name="文本框 21"/>
            <p:cNvSpPr txBox="1"/>
            <p:nvPr/>
          </p:nvSpPr>
          <p:spPr>
            <a:xfrm>
              <a:off x="2409044" y="2889553"/>
              <a:ext cx="640248" cy="492443"/>
            </a:xfrm>
            <a:prstGeom prst="rect">
              <a:avLst/>
            </a:prstGeom>
            <a:noFill/>
          </p:spPr>
          <p:txBody>
            <a:bodyPr wrap="square" rtlCol="0">
              <a:spAutoFit/>
            </a:bodyPr>
            <a:lstStyle/>
            <a:p>
              <a:r>
                <a:rPr lang="en-US" altLang="zh-CN" sz="1800" b="1" dirty="0">
                  <a:solidFill>
                    <a:schemeClr val="bg1"/>
                  </a:solidFill>
                  <a:latin typeface="字魂58号-创中黑" panose="00000500000000000000" charset="-122"/>
                  <a:ea typeface="字魂58号-创中黑" panose="00000500000000000000" charset="-122"/>
                </a:rPr>
                <a:t>01</a:t>
              </a:r>
              <a:endParaRPr lang="zh-CN" altLang="en-US" sz="1800" b="1" dirty="0">
                <a:solidFill>
                  <a:schemeClr val="bg1"/>
                </a:solidFill>
                <a:latin typeface="字魂58号-创中黑" panose="00000500000000000000" charset="-122"/>
                <a:ea typeface="字魂58号-创中黑" panose="00000500000000000000" charset="-122"/>
              </a:endParaRPr>
            </a:p>
          </p:txBody>
        </p:sp>
      </p:grpSp>
      <p:grpSp>
        <p:nvGrpSpPr>
          <p:cNvPr id="27" name="组合 26"/>
          <p:cNvGrpSpPr/>
          <p:nvPr/>
        </p:nvGrpSpPr>
        <p:grpSpPr>
          <a:xfrm>
            <a:off x="3773304" y="1752651"/>
            <a:ext cx="632192" cy="629321"/>
            <a:chOff x="5031071" y="2336867"/>
            <a:chExt cx="842923" cy="839095"/>
          </a:xfrm>
        </p:grpSpPr>
        <p:pic>
          <p:nvPicPr>
            <p:cNvPr id="12" name="图片 11" descr="1换]"/>
            <p:cNvPicPr>
              <a:picLocks noChangeAspect="1"/>
            </p:cNvPicPr>
            <p:nvPr/>
          </p:nvPicPr>
          <p:blipFill>
            <a:blip r:embed="rId3" cstate="print"/>
            <a:stretch>
              <a:fillRect/>
            </a:stretch>
          </p:blipFill>
          <p:spPr>
            <a:xfrm flipH="1" flipV="1">
              <a:off x="5031071" y="2336867"/>
              <a:ext cx="842923" cy="839095"/>
            </a:xfrm>
            <a:prstGeom prst="rect">
              <a:avLst/>
            </a:prstGeom>
          </p:spPr>
        </p:pic>
        <p:sp>
          <p:nvSpPr>
            <p:cNvPr id="23" name="文本框 22"/>
            <p:cNvSpPr txBox="1"/>
            <p:nvPr/>
          </p:nvSpPr>
          <p:spPr>
            <a:xfrm>
              <a:off x="5176972" y="2478136"/>
              <a:ext cx="640248" cy="492443"/>
            </a:xfrm>
            <a:prstGeom prst="rect">
              <a:avLst/>
            </a:prstGeom>
            <a:noFill/>
          </p:spPr>
          <p:txBody>
            <a:bodyPr wrap="square" rtlCol="0">
              <a:spAutoFit/>
            </a:bodyPr>
            <a:lstStyle/>
            <a:p>
              <a:r>
                <a:rPr lang="en-US" altLang="zh-CN" sz="1800" b="1" dirty="0">
                  <a:solidFill>
                    <a:schemeClr val="bg1"/>
                  </a:solidFill>
                  <a:latin typeface="字魂58号-创中黑" panose="00000500000000000000" charset="-122"/>
                  <a:ea typeface="字魂58号-创中黑" panose="00000500000000000000" charset="-122"/>
                </a:rPr>
                <a:t>02</a:t>
              </a:r>
              <a:endParaRPr lang="zh-CN" altLang="en-US" sz="1800" b="1" dirty="0">
                <a:solidFill>
                  <a:schemeClr val="bg1"/>
                </a:solidFill>
                <a:latin typeface="字魂58号-创中黑" panose="00000500000000000000" charset="-122"/>
                <a:ea typeface="字魂58号-创中黑" panose="00000500000000000000" charset="-122"/>
              </a:endParaRPr>
            </a:p>
          </p:txBody>
        </p:sp>
      </p:grpSp>
      <p:grpSp>
        <p:nvGrpSpPr>
          <p:cNvPr id="28" name="组合 27"/>
          <p:cNvGrpSpPr/>
          <p:nvPr/>
        </p:nvGrpSpPr>
        <p:grpSpPr>
          <a:xfrm>
            <a:off x="5391417" y="2842593"/>
            <a:ext cx="632192" cy="629321"/>
            <a:chOff x="7188555" y="3790123"/>
            <a:chExt cx="842923" cy="839095"/>
          </a:xfrm>
        </p:grpSpPr>
        <p:pic>
          <p:nvPicPr>
            <p:cNvPr id="13" name="图片 12" descr="1换]"/>
            <p:cNvPicPr>
              <a:picLocks noChangeAspect="1"/>
            </p:cNvPicPr>
            <p:nvPr/>
          </p:nvPicPr>
          <p:blipFill>
            <a:blip r:embed="rId3" cstate="print"/>
            <a:stretch>
              <a:fillRect/>
            </a:stretch>
          </p:blipFill>
          <p:spPr>
            <a:xfrm flipH="1" flipV="1">
              <a:off x="7188555" y="3790123"/>
              <a:ext cx="842923" cy="839095"/>
            </a:xfrm>
            <a:prstGeom prst="rect">
              <a:avLst/>
            </a:prstGeom>
          </p:spPr>
        </p:pic>
        <p:sp>
          <p:nvSpPr>
            <p:cNvPr id="24" name="文本框 23"/>
            <p:cNvSpPr txBox="1"/>
            <p:nvPr/>
          </p:nvSpPr>
          <p:spPr>
            <a:xfrm>
              <a:off x="7335048" y="3955035"/>
              <a:ext cx="640248" cy="492443"/>
            </a:xfrm>
            <a:prstGeom prst="rect">
              <a:avLst/>
            </a:prstGeom>
            <a:noFill/>
          </p:spPr>
          <p:txBody>
            <a:bodyPr wrap="square" rtlCol="0">
              <a:spAutoFit/>
            </a:bodyPr>
            <a:lstStyle/>
            <a:p>
              <a:r>
                <a:rPr lang="en-US" altLang="zh-CN" sz="1800" b="1" dirty="0">
                  <a:solidFill>
                    <a:schemeClr val="bg1"/>
                  </a:solidFill>
                  <a:latin typeface="字魂58号-创中黑" panose="00000500000000000000" charset="-122"/>
                  <a:ea typeface="字魂58号-创中黑" panose="00000500000000000000" charset="-122"/>
                </a:rPr>
                <a:t>03</a:t>
              </a:r>
              <a:endParaRPr lang="zh-CN" altLang="en-US" sz="1800" b="1" dirty="0">
                <a:solidFill>
                  <a:schemeClr val="bg1"/>
                </a:solidFill>
                <a:latin typeface="字魂58号-创中黑" panose="00000500000000000000" charset="-122"/>
                <a:ea typeface="字魂58号-创中黑" panose="00000500000000000000" charset="-122"/>
              </a:endParaRPr>
            </a:p>
          </p:txBody>
        </p:sp>
      </p:grpSp>
      <p:grpSp>
        <p:nvGrpSpPr>
          <p:cNvPr id="29" name="组合 28"/>
          <p:cNvGrpSpPr/>
          <p:nvPr/>
        </p:nvGrpSpPr>
        <p:grpSpPr>
          <a:xfrm>
            <a:off x="7245617" y="2544866"/>
            <a:ext cx="632192" cy="629321"/>
            <a:chOff x="9660822" y="3393154"/>
            <a:chExt cx="842923" cy="839095"/>
          </a:xfrm>
        </p:grpSpPr>
        <p:pic>
          <p:nvPicPr>
            <p:cNvPr id="14" name="图片 13" descr="1换]"/>
            <p:cNvPicPr>
              <a:picLocks noChangeAspect="1"/>
            </p:cNvPicPr>
            <p:nvPr/>
          </p:nvPicPr>
          <p:blipFill>
            <a:blip r:embed="rId3" cstate="print"/>
            <a:stretch>
              <a:fillRect/>
            </a:stretch>
          </p:blipFill>
          <p:spPr>
            <a:xfrm flipH="1" flipV="1">
              <a:off x="9660822" y="3393154"/>
              <a:ext cx="842923" cy="839095"/>
            </a:xfrm>
            <a:prstGeom prst="rect">
              <a:avLst/>
            </a:prstGeom>
          </p:spPr>
        </p:pic>
        <p:sp>
          <p:nvSpPr>
            <p:cNvPr id="25" name="文本框 24"/>
            <p:cNvSpPr txBox="1"/>
            <p:nvPr/>
          </p:nvSpPr>
          <p:spPr>
            <a:xfrm>
              <a:off x="9821331" y="3561643"/>
              <a:ext cx="640248" cy="492443"/>
            </a:xfrm>
            <a:prstGeom prst="rect">
              <a:avLst/>
            </a:prstGeom>
            <a:noFill/>
          </p:spPr>
          <p:txBody>
            <a:bodyPr wrap="square" rtlCol="0">
              <a:spAutoFit/>
            </a:bodyPr>
            <a:lstStyle/>
            <a:p>
              <a:r>
                <a:rPr lang="en-US" altLang="zh-CN" sz="1800" b="1" dirty="0">
                  <a:solidFill>
                    <a:schemeClr val="bg1"/>
                  </a:solidFill>
                  <a:latin typeface="字魂58号-创中黑" panose="00000500000000000000" charset="-122"/>
                  <a:ea typeface="字魂58号-创中黑" panose="00000500000000000000" charset="-122"/>
                </a:rPr>
                <a:t>04</a:t>
              </a:r>
              <a:endParaRPr lang="zh-CN" altLang="en-US" sz="1800" b="1" dirty="0">
                <a:solidFill>
                  <a:schemeClr val="bg1"/>
                </a:solidFill>
                <a:latin typeface="字魂58号-创中黑" panose="00000500000000000000" charset="-122"/>
                <a:ea typeface="字魂58号-创中黑" panose="00000500000000000000" charset="-122"/>
              </a:endParaRPr>
            </a:p>
          </p:txBody>
        </p:sp>
      </p:grpSp>
      <p:sp>
        <p:nvSpPr>
          <p:cNvPr id="30" name="文本框 15"/>
          <p:cNvSpPr txBox="1"/>
          <p:nvPr/>
        </p:nvSpPr>
        <p:spPr>
          <a:xfrm>
            <a:off x="554249" y="233161"/>
            <a:ext cx="3535151" cy="1315745"/>
          </a:xfrm>
          <a:prstGeom prst="rect">
            <a:avLst/>
          </a:prstGeom>
          <a:noFill/>
        </p:spPr>
        <p:txBody>
          <a:bodyPr wrap="square" lIns="68580" tIns="34290" rIns="68580" bIns="34290" rtlCol="0">
            <a:spAutoFit/>
          </a:bodyPr>
          <a:lstStyle/>
          <a:p>
            <a:r>
              <a:rPr lang="zh-CN" altLang="en-US" sz="2700" dirty="0" smtClean="0">
                <a:solidFill>
                  <a:schemeClr val="accent1">
                    <a:lumMod val="75000"/>
                  </a:schemeClr>
                </a:solidFill>
                <a:latin typeface="字魂58号-创中黑" panose="00000500000000000000" charset="-122"/>
                <a:ea typeface="字魂58号-创中黑" panose="00000500000000000000" charset="-122"/>
                <a:sym typeface="+mn-ea"/>
              </a:rPr>
              <a:t>（二）巩固</a:t>
            </a:r>
            <a:r>
              <a:rPr lang="zh-CN" altLang="en-US" sz="2700" dirty="0">
                <a:solidFill>
                  <a:schemeClr val="accent1">
                    <a:lumMod val="75000"/>
                  </a:schemeClr>
                </a:solidFill>
                <a:latin typeface="字魂58号-创中黑" panose="00000500000000000000" charset="-122"/>
                <a:ea typeface="字魂58号-创中黑" panose="00000500000000000000" charset="-122"/>
                <a:sym typeface="+mn-ea"/>
              </a:rPr>
              <a:t>脱贫攻坚成果同乡村振兴有效衔接</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4000"/>
                                        <p:tgtEl>
                                          <p:spTgt spid="10"/>
                                        </p:tgtEl>
                                      </p:cBhvr>
                                    </p:animEffect>
                                  </p:childTnLst>
                                </p:cTn>
                              </p:par>
                              <p:par>
                                <p:cTn id="8" presetID="53" presetClass="entr" presetSubtype="16" fill="hold" nodeType="withEffect">
                                  <p:stCondLst>
                                    <p:cond delay="250"/>
                                  </p:stCondLst>
                                  <p:childTnLst>
                                    <p:set>
                                      <p:cBhvr>
                                        <p:cTn id="9" dur="1" fill="hold">
                                          <p:stCondLst>
                                            <p:cond delay="0"/>
                                          </p:stCondLst>
                                        </p:cTn>
                                        <p:tgtEl>
                                          <p:spTgt spid="26"/>
                                        </p:tgtEl>
                                        <p:attrNameLst>
                                          <p:attrName>style.visibility</p:attrName>
                                        </p:attrNameLst>
                                      </p:cBhvr>
                                      <p:to>
                                        <p:strVal val="visible"/>
                                      </p:to>
                                    </p:set>
                                    <p:anim calcmode="lin" valueType="num">
                                      <p:cBhvr>
                                        <p:cTn id="10" dur="500" fill="hold"/>
                                        <p:tgtEl>
                                          <p:spTgt spid="26"/>
                                        </p:tgtEl>
                                        <p:attrNameLst>
                                          <p:attrName>ppt_w</p:attrName>
                                        </p:attrNameLst>
                                      </p:cBhvr>
                                      <p:tavLst>
                                        <p:tav tm="0">
                                          <p:val>
                                            <p:fltVal val="0"/>
                                          </p:val>
                                        </p:tav>
                                        <p:tav tm="100000">
                                          <p:val>
                                            <p:strVal val="#ppt_w"/>
                                          </p:val>
                                        </p:tav>
                                      </p:tavLst>
                                    </p:anim>
                                    <p:anim calcmode="lin" valueType="num">
                                      <p:cBhvr>
                                        <p:cTn id="11" dur="500" fill="hold"/>
                                        <p:tgtEl>
                                          <p:spTgt spid="26"/>
                                        </p:tgtEl>
                                        <p:attrNameLst>
                                          <p:attrName>ppt_h</p:attrName>
                                        </p:attrNameLst>
                                      </p:cBhvr>
                                      <p:tavLst>
                                        <p:tav tm="0">
                                          <p:val>
                                            <p:fltVal val="0"/>
                                          </p:val>
                                        </p:tav>
                                        <p:tav tm="100000">
                                          <p:val>
                                            <p:strVal val="#ppt_h"/>
                                          </p:val>
                                        </p:tav>
                                      </p:tavLst>
                                    </p:anim>
                                    <p:animEffect transition="in" filter="fade">
                                      <p:cBhvr>
                                        <p:cTn id="12" dur="500"/>
                                        <p:tgtEl>
                                          <p:spTgt spid="26"/>
                                        </p:tgtEl>
                                      </p:cBhvr>
                                    </p:animEffect>
                                  </p:childTnLst>
                                </p:cTn>
                              </p:par>
                              <p:par>
                                <p:cTn id="13" presetID="47" presetClass="entr" presetSubtype="0" fill="hold" grpId="0" nodeType="withEffect">
                                  <p:stCondLst>
                                    <p:cond delay="7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anim calcmode="lin" valueType="num">
                                      <p:cBhvr>
                                        <p:cTn id="16" dur="500" fill="hold"/>
                                        <p:tgtEl>
                                          <p:spTgt spid="15"/>
                                        </p:tgtEl>
                                        <p:attrNameLst>
                                          <p:attrName>ppt_x</p:attrName>
                                        </p:attrNameLst>
                                      </p:cBhvr>
                                      <p:tavLst>
                                        <p:tav tm="0">
                                          <p:val>
                                            <p:strVal val="#ppt_x"/>
                                          </p:val>
                                        </p:tav>
                                        <p:tav tm="100000">
                                          <p:val>
                                            <p:strVal val="#ppt_x"/>
                                          </p:val>
                                        </p:tav>
                                      </p:tavLst>
                                    </p:anim>
                                    <p:anim calcmode="lin" valueType="num">
                                      <p:cBhvr>
                                        <p:cTn id="17" dur="500" fill="hold"/>
                                        <p:tgtEl>
                                          <p:spTgt spid="15"/>
                                        </p:tgtEl>
                                        <p:attrNameLst>
                                          <p:attrName>ppt_y</p:attrName>
                                        </p:attrNameLst>
                                      </p:cBhvr>
                                      <p:tavLst>
                                        <p:tav tm="0">
                                          <p:val>
                                            <p:strVal val="#ppt_y-.1"/>
                                          </p:val>
                                        </p:tav>
                                        <p:tav tm="100000">
                                          <p:val>
                                            <p:strVal val="#ppt_y"/>
                                          </p:val>
                                        </p:tav>
                                      </p:tavLst>
                                    </p:anim>
                                  </p:childTnLst>
                                </p:cTn>
                              </p:par>
                              <p:par>
                                <p:cTn id="18" presetID="53" presetClass="entr" presetSubtype="16" fill="hold" nodeType="withEffect">
                                  <p:stCondLst>
                                    <p:cond delay="125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par>
                                <p:cTn id="23" presetID="42" presetClass="entr" presetSubtype="0" fill="hold" grpId="0" nodeType="withEffect">
                                  <p:stCondLst>
                                    <p:cond delay="175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par>
                                <p:cTn id="28" presetID="53" presetClass="entr" presetSubtype="16" fill="hold" nodeType="withEffect">
                                  <p:stCondLst>
                                    <p:cond delay="225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par>
                                <p:cTn id="33" presetID="47" presetClass="entr" presetSubtype="0" fill="hold" grpId="0" nodeType="withEffect">
                                  <p:stCondLst>
                                    <p:cond delay="275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53" presetClass="entr" presetSubtype="16" fill="hold" nodeType="withEffect">
                                  <p:stCondLst>
                                    <p:cond delay="325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par>
                                <p:cTn id="43" presetID="42" presetClass="entr" presetSubtype="0" fill="hold" grpId="0" nodeType="withEffect">
                                  <p:stCondLst>
                                    <p:cond delay="375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3"/>
          <p:cNvSpPr/>
          <p:nvPr>
            <p:custDataLst>
              <p:tags r:id="rId2"/>
            </p:custDataLst>
          </p:nvPr>
        </p:nvSpPr>
        <p:spPr>
          <a:xfrm>
            <a:off x="5028010" y="2489770"/>
            <a:ext cx="142875" cy="641747"/>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2"/>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字魂58号-创中黑" panose="00000500000000000000" charset="-122"/>
              <a:ea typeface="字魂58号-创中黑" panose="00000500000000000000" charset="-122"/>
            </a:endParaRPr>
          </a:p>
        </p:txBody>
      </p:sp>
      <p:cxnSp>
        <p:nvCxnSpPr>
          <p:cNvPr id="6" name="MH_Other_4"/>
          <p:cNvCxnSpPr/>
          <p:nvPr>
            <p:custDataLst>
              <p:tags r:id="rId3"/>
            </p:custDataLst>
          </p:nvPr>
        </p:nvCxnSpPr>
        <p:spPr>
          <a:xfrm>
            <a:off x="5169694" y="2808856"/>
            <a:ext cx="161925" cy="0"/>
          </a:xfrm>
          <a:prstGeom prst="line">
            <a:avLst/>
          </a:prstGeom>
          <a:ln w="25400">
            <a:solidFill>
              <a:schemeClr val="accent2"/>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7" name="MH_Other_5"/>
          <p:cNvSpPr/>
          <p:nvPr>
            <p:custDataLst>
              <p:tags r:id="rId4"/>
            </p:custDataLst>
          </p:nvPr>
        </p:nvSpPr>
        <p:spPr>
          <a:xfrm>
            <a:off x="5125642" y="2764804"/>
            <a:ext cx="88106" cy="88106"/>
          </a:xfrm>
          <a:prstGeom prst="ellipse">
            <a:avLst/>
          </a:prstGeom>
          <a:solidFill>
            <a:schemeClr val="accent2"/>
          </a:solid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字魂58号-创中黑" panose="00000500000000000000" charset="-122"/>
              <a:ea typeface="字魂58号-创中黑" panose="00000500000000000000" charset="-122"/>
            </a:endParaRPr>
          </a:p>
        </p:txBody>
      </p:sp>
      <p:sp>
        <p:nvSpPr>
          <p:cNvPr id="11" name="MH_Other_9"/>
          <p:cNvSpPr/>
          <p:nvPr>
            <p:custDataLst>
              <p:tags r:id="rId5"/>
            </p:custDataLst>
          </p:nvPr>
        </p:nvSpPr>
        <p:spPr>
          <a:xfrm flipH="1">
            <a:off x="3982642" y="1430113"/>
            <a:ext cx="144065" cy="641747"/>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1"/>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字魂58号-创中黑" panose="00000500000000000000" charset="-122"/>
              <a:ea typeface="字魂58号-创中黑" panose="00000500000000000000" charset="-122"/>
            </a:endParaRPr>
          </a:p>
        </p:txBody>
      </p:sp>
      <p:cxnSp>
        <p:nvCxnSpPr>
          <p:cNvPr id="12" name="MH_Other_10"/>
          <p:cNvCxnSpPr/>
          <p:nvPr>
            <p:custDataLst>
              <p:tags r:id="rId6"/>
            </p:custDataLst>
          </p:nvPr>
        </p:nvCxnSpPr>
        <p:spPr>
          <a:xfrm flipH="1">
            <a:off x="3823097" y="1749200"/>
            <a:ext cx="161925" cy="0"/>
          </a:xfrm>
          <a:prstGeom prst="line">
            <a:avLst/>
          </a:prstGeom>
          <a:ln w="25400">
            <a:solidFill>
              <a:schemeClr val="accent1"/>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13" name="MH_Other_11"/>
          <p:cNvSpPr/>
          <p:nvPr>
            <p:custDataLst>
              <p:tags r:id="rId7"/>
            </p:custDataLst>
          </p:nvPr>
        </p:nvSpPr>
        <p:spPr>
          <a:xfrm flipH="1">
            <a:off x="3940970" y="1705148"/>
            <a:ext cx="88106" cy="88106"/>
          </a:xfrm>
          <a:prstGeom prst="ellipse">
            <a:avLst/>
          </a:prstGeom>
          <a:solidFill>
            <a:schemeClr val="accent1"/>
          </a:solid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字魂58号-创中黑" panose="00000500000000000000" charset="-122"/>
              <a:ea typeface="字魂58号-创中黑" panose="00000500000000000000" charset="-122"/>
            </a:endParaRPr>
          </a:p>
        </p:txBody>
      </p:sp>
      <p:sp>
        <p:nvSpPr>
          <p:cNvPr id="20" name="MH_Other_15"/>
          <p:cNvSpPr/>
          <p:nvPr>
            <p:custDataLst>
              <p:tags r:id="rId8"/>
            </p:custDataLst>
          </p:nvPr>
        </p:nvSpPr>
        <p:spPr>
          <a:xfrm flipH="1">
            <a:off x="3982642" y="3535138"/>
            <a:ext cx="144065" cy="640556"/>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3"/>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字魂58号-创中黑" panose="00000500000000000000" charset="-122"/>
              <a:ea typeface="字魂58号-创中黑" panose="00000500000000000000" charset="-122"/>
            </a:endParaRPr>
          </a:p>
        </p:txBody>
      </p:sp>
      <p:cxnSp>
        <p:nvCxnSpPr>
          <p:cNvPr id="21" name="MH_Other_16"/>
          <p:cNvCxnSpPr/>
          <p:nvPr>
            <p:custDataLst>
              <p:tags r:id="rId9"/>
            </p:custDataLst>
          </p:nvPr>
        </p:nvCxnSpPr>
        <p:spPr>
          <a:xfrm flipH="1">
            <a:off x="3823097" y="3853034"/>
            <a:ext cx="161925" cy="0"/>
          </a:xfrm>
          <a:prstGeom prst="line">
            <a:avLst/>
          </a:prstGeom>
          <a:ln w="25400">
            <a:solidFill>
              <a:schemeClr val="accent3"/>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22" name="MH_Other_17"/>
          <p:cNvSpPr/>
          <p:nvPr>
            <p:custDataLst>
              <p:tags r:id="rId10"/>
            </p:custDataLst>
          </p:nvPr>
        </p:nvSpPr>
        <p:spPr>
          <a:xfrm flipH="1">
            <a:off x="3940970" y="3808982"/>
            <a:ext cx="88106" cy="88106"/>
          </a:xfrm>
          <a:prstGeom prst="ellipse">
            <a:avLst/>
          </a:prstGeom>
          <a:solidFill>
            <a:schemeClr val="accent3"/>
          </a:solidFill>
          <a:ln>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字魂58号-创中黑" panose="00000500000000000000" charset="-122"/>
              <a:ea typeface="字魂58号-创中黑" panose="00000500000000000000" charset="-122"/>
            </a:endParaRPr>
          </a:p>
        </p:txBody>
      </p:sp>
      <p:pic>
        <p:nvPicPr>
          <p:cNvPr id="27" name="图片 26" descr="1换]"/>
          <p:cNvPicPr>
            <a:picLocks noChangeAspect="1"/>
          </p:cNvPicPr>
          <p:nvPr/>
        </p:nvPicPr>
        <p:blipFill>
          <a:blip r:embed="rId13" cstate="print"/>
          <a:stretch>
            <a:fillRect/>
          </a:stretch>
        </p:blipFill>
        <p:spPr>
          <a:xfrm flipH="1" flipV="1">
            <a:off x="4102895" y="1358587"/>
            <a:ext cx="784791" cy="781226"/>
          </a:xfrm>
          <a:prstGeom prst="rect">
            <a:avLst/>
          </a:prstGeom>
        </p:spPr>
      </p:pic>
      <p:pic>
        <p:nvPicPr>
          <p:cNvPr id="28" name="图片 27" descr="1换]"/>
          <p:cNvPicPr>
            <a:picLocks noChangeAspect="1"/>
          </p:cNvPicPr>
          <p:nvPr/>
        </p:nvPicPr>
        <p:blipFill>
          <a:blip r:embed="rId13" cstate="print"/>
          <a:stretch>
            <a:fillRect/>
          </a:stretch>
        </p:blipFill>
        <p:spPr>
          <a:xfrm flipH="1" flipV="1">
            <a:off x="4287272" y="2418243"/>
            <a:ext cx="784791" cy="781226"/>
          </a:xfrm>
          <a:prstGeom prst="rect">
            <a:avLst/>
          </a:prstGeom>
        </p:spPr>
      </p:pic>
      <p:pic>
        <p:nvPicPr>
          <p:cNvPr id="29" name="图片 28" descr="1换]"/>
          <p:cNvPicPr>
            <a:picLocks noChangeAspect="1"/>
          </p:cNvPicPr>
          <p:nvPr/>
        </p:nvPicPr>
        <p:blipFill>
          <a:blip r:embed="rId13" cstate="print"/>
          <a:stretch>
            <a:fillRect/>
          </a:stretch>
        </p:blipFill>
        <p:spPr>
          <a:xfrm flipH="1" flipV="1">
            <a:off x="4100600" y="3462421"/>
            <a:ext cx="784791" cy="781226"/>
          </a:xfrm>
          <a:prstGeom prst="rect">
            <a:avLst/>
          </a:prstGeom>
        </p:spPr>
      </p:pic>
      <p:grpSp>
        <p:nvGrpSpPr>
          <p:cNvPr id="2" name="组合 1"/>
          <p:cNvGrpSpPr/>
          <p:nvPr/>
        </p:nvGrpSpPr>
        <p:grpSpPr>
          <a:xfrm>
            <a:off x="5509538" y="966684"/>
            <a:ext cx="2063534" cy="2444452"/>
            <a:chOff x="7346051" y="1375996"/>
            <a:chExt cx="2751378" cy="3259267"/>
          </a:xfrm>
        </p:grpSpPr>
        <p:sp>
          <p:nvSpPr>
            <p:cNvPr id="30" name="文本框 29"/>
            <p:cNvSpPr txBox="1"/>
            <p:nvPr/>
          </p:nvSpPr>
          <p:spPr>
            <a:xfrm>
              <a:off x="7346051" y="3773489"/>
              <a:ext cx="2552691" cy="861774"/>
            </a:xfrm>
            <a:prstGeom prst="rect">
              <a:avLst/>
            </a:prstGeom>
            <a:noFill/>
            <a:ln>
              <a:noFill/>
            </a:ln>
            <a:effectLst/>
            <a:extLst>
              <a:ext uri="{909E8E84-426E-40DD-AFC4-6F175D3DCCD1}">
                <a14:hiddenFill xmlns:a14="http://schemas.microsoft.com/office/drawing/2010/main" xmlns="">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推进现代农业经营体系建设。</a:t>
              </a:r>
              <a:endParaRPr lang="zh-CN" altLang="en-US" kern="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sp>
          <p:nvSpPr>
            <p:cNvPr id="31" name="文本框 30"/>
            <p:cNvSpPr txBox="1"/>
            <p:nvPr/>
          </p:nvSpPr>
          <p:spPr>
            <a:xfrm>
              <a:off x="7364663" y="1375996"/>
              <a:ext cx="2732766" cy="1600438"/>
            </a:xfrm>
            <a:prstGeom prst="rect">
              <a:avLst/>
            </a:prstGeom>
            <a:noFill/>
            <a:ln>
              <a:noFill/>
            </a:ln>
            <a:effectLst/>
            <a:extLst>
              <a:ext uri="{909E8E84-426E-40DD-AFC4-6F175D3DCCD1}">
                <a14:hiddenFill xmlns:a14="http://schemas.microsoft.com/office/drawing/2010/main" xmlns="">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构建现代乡村产业体系。</a:t>
              </a:r>
              <a:endParaRPr lang="en-US" altLang="zh-CN" kern="0" dirty="0" smtClean="0">
                <a:solidFill>
                  <a:schemeClr val="tx1">
                    <a:lumMod val="50000"/>
                    <a:lumOff val="50000"/>
                  </a:schemeClr>
                </a:solidFill>
                <a:latin typeface="字魂58号-创中黑" panose="00000500000000000000" charset="-122"/>
                <a:ea typeface="字魂58号-创中黑" panose="00000500000000000000" charset="-122"/>
                <a:sym typeface="+mn-ea"/>
              </a:endParaRPr>
            </a:p>
            <a:p>
              <a:endParaRPr lang="en-US" altLang="zh-CN" kern="0" dirty="0" smtClean="0">
                <a:solidFill>
                  <a:schemeClr val="tx1">
                    <a:lumMod val="50000"/>
                    <a:lumOff val="50000"/>
                  </a:schemeClr>
                </a:solidFill>
                <a:latin typeface="字魂58号-创中黑" panose="00000500000000000000" charset="-122"/>
                <a:ea typeface="字魂58号-创中黑" panose="00000500000000000000" charset="-122"/>
                <a:sym typeface="+mn-ea"/>
              </a:endParaRPr>
            </a:p>
            <a:p>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推进农业绿色发展。</a:t>
              </a:r>
              <a:endParaRPr lang="zh-CN" altLang="en-US" kern="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grpSp>
      <p:grpSp>
        <p:nvGrpSpPr>
          <p:cNvPr id="33" name="组合 32"/>
          <p:cNvGrpSpPr/>
          <p:nvPr/>
        </p:nvGrpSpPr>
        <p:grpSpPr>
          <a:xfrm>
            <a:off x="1773522" y="788462"/>
            <a:ext cx="2084471" cy="1273993"/>
            <a:chOff x="7346056" y="2567275"/>
            <a:chExt cx="2779296" cy="1698656"/>
          </a:xfrm>
        </p:grpSpPr>
        <p:sp>
          <p:nvSpPr>
            <p:cNvPr id="34" name="文本框 33"/>
            <p:cNvSpPr txBox="1"/>
            <p:nvPr/>
          </p:nvSpPr>
          <p:spPr>
            <a:xfrm>
              <a:off x="7346056" y="3773489"/>
              <a:ext cx="2552693" cy="492442"/>
            </a:xfrm>
            <a:prstGeom prst="rect">
              <a:avLst/>
            </a:prstGeom>
            <a:noFill/>
            <a:ln>
              <a:noFill/>
            </a:ln>
            <a:effectLst/>
            <a:extLst>
              <a:ext uri="{909E8E84-426E-40DD-AFC4-6F175D3DCCD1}">
                <a14:hiddenFill xmlns:a14="http://schemas.microsoft.com/office/drawing/2010/main" xmlns="">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打好种业翻身仗。</a:t>
              </a:r>
              <a:endParaRPr lang="zh-CN" altLang="en-US" kern="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sp>
          <p:nvSpPr>
            <p:cNvPr id="35" name="文本框 34"/>
            <p:cNvSpPr txBox="1"/>
            <p:nvPr/>
          </p:nvSpPr>
          <p:spPr>
            <a:xfrm>
              <a:off x="7392586" y="2567275"/>
              <a:ext cx="2732766" cy="861774"/>
            </a:xfrm>
            <a:prstGeom prst="rect">
              <a:avLst/>
            </a:prstGeom>
            <a:noFill/>
            <a:ln>
              <a:noFill/>
            </a:ln>
            <a:effectLst/>
            <a:extLst>
              <a:ext uri="{909E8E84-426E-40DD-AFC4-6F175D3DCCD1}">
                <a14:hiddenFill xmlns:a14="http://schemas.microsoft.com/office/drawing/2010/main" xmlns="">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提升粮食、重要农产品保单能力。</a:t>
              </a:r>
              <a:endParaRPr lang="zh-CN" altLang="en-US" kern="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grpSp>
      <p:grpSp>
        <p:nvGrpSpPr>
          <p:cNvPr id="36" name="组合 35"/>
          <p:cNvGrpSpPr/>
          <p:nvPr/>
        </p:nvGrpSpPr>
        <p:grpSpPr>
          <a:xfrm>
            <a:off x="1773523" y="2607769"/>
            <a:ext cx="2063537" cy="1774358"/>
            <a:chOff x="7346051" y="2269454"/>
            <a:chExt cx="2751382" cy="2365809"/>
          </a:xfrm>
        </p:grpSpPr>
        <p:sp>
          <p:nvSpPr>
            <p:cNvPr id="37" name="文本框 36"/>
            <p:cNvSpPr txBox="1"/>
            <p:nvPr/>
          </p:nvSpPr>
          <p:spPr>
            <a:xfrm>
              <a:off x="7346051" y="3773489"/>
              <a:ext cx="2552691" cy="861774"/>
            </a:xfrm>
            <a:prstGeom prst="rect">
              <a:avLst/>
            </a:prstGeom>
            <a:noFill/>
            <a:ln>
              <a:noFill/>
            </a:ln>
            <a:effectLst/>
            <a:extLst>
              <a:ext uri="{909E8E84-426E-40DD-AFC4-6F175D3DCCD1}">
                <a14:hiddenFill xmlns:a14="http://schemas.microsoft.com/office/drawing/2010/main" xmlns="">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强化农业科技和物质装备支撑。</a:t>
              </a:r>
              <a:endParaRPr lang="zh-CN" altLang="en-US" sz="1200" kern="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sp>
          <p:nvSpPr>
            <p:cNvPr id="38" name="文本框 37"/>
            <p:cNvSpPr txBox="1"/>
            <p:nvPr/>
          </p:nvSpPr>
          <p:spPr>
            <a:xfrm>
              <a:off x="7364667" y="2269454"/>
              <a:ext cx="2732766" cy="861774"/>
            </a:xfrm>
            <a:prstGeom prst="rect">
              <a:avLst/>
            </a:prstGeom>
            <a:noFill/>
            <a:ln>
              <a:noFill/>
            </a:ln>
            <a:effectLst/>
            <a:extLst>
              <a:ext uri="{909E8E84-426E-40DD-AFC4-6F175D3DCCD1}">
                <a14:hiddenFill xmlns:a14="http://schemas.microsoft.com/office/drawing/2010/main" xmlns="">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守住</a:t>
              </a:r>
              <a:r>
                <a:rPr lang="en-US" altLang="zh-CN" kern="0" dirty="0" smtClean="0">
                  <a:solidFill>
                    <a:schemeClr val="tx1">
                      <a:lumMod val="50000"/>
                      <a:lumOff val="50000"/>
                    </a:schemeClr>
                  </a:solidFill>
                  <a:latin typeface="字魂58号-创中黑" panose="00000500000000000000" charset="-122"/>
                  <a:ea typeface="字魂58号-创中黑" panose="00000500000000000000" charset="-122"/>
                  <a:sym typeface="+mn-ea"/>
                </a:rPr>
                <a:t>18</a:t>
              </a:r>
              <a:r>
                <a:rPr lang="zh-CN" altLang="en-US" kern="0" dirty="0" smtClean="0">
                  <a:solidFill>
                    <a:schemeClr val="tx1">
                      <a:lumMod val="50000"/>
                      <a:lumOff val="50000"/>
                    </a:schemeClr>
                  </a:solidFill>
                  <a:latin typeface="字魂58号-创中黑" panose="00000500000000000000" charset="-122"/>
                  <a:ea typeface="字魂58号-创中黑" panose="00000500000000000000" charset="-122"/>
                  <a:sym typeface="+mn-ea"/>
                </a:rPr>
                <a:t>亿耕地红线。</a:t>
              </a:r>
              <a:endParaRPr lang="zh-CN" altLang="en-US" kern="0" dirty="0">
                <a:solidFill>
                  <a:schemeClr val="tx1">
                    <a:lumMod val="50000"/>
                    <a:lumOff val="50000"/>
                  </a:schemeClr>
                </a:solidFill>
                <a:latin typeface="字魂58号-创中黑" panose="00000500000000000000" charset="-122"/>
                <a:ea typeface="字魂58号-创中黑" panose="00000500000000000000" charset="-122"/>
                <a:sym typeface="+mn-ea"/>
              </a:endParaRPr>
            </a:p>
          </p:txBody>
        </p:sp>
      </p:grpSp>
      <p:sp>
        <p:nvSpPr>
          <p:cNvPr id="24" name="文本框 15"/>
          <p:cNvSpPr txBox="1"/>
          <p:nvPr/>
        </p:nvSpPr>
        <p:spPr>
          <a:xfrm>
            <a:off x="554248" y="233161"/>
            <a:ext cx="4652945" cy="484748"/>
          </a:xfrm>
          <a:prstGeom prst="rect">
            <a:avLst/>
          </a:prstGeom>
          <a:noFill/>
        </p:spPr>
        <p:txBody>
          <a:bodyPr wrap="square" lIns="68580" tIns="34290" rIns="68580" bIns="34290" rtlCol="0">
            <a:spAutoFit/>
          </a:bodyPr>
          <a:lstStyle/>
          <a:p>
            <a:r>
              <a:rPr lang="zh-CN" altLang="en-US" sz="2700" dirty="0" smtClean="0">
                <a:solidFill>
                  <a:schemeClr val="accent1">
                    <a:lumMod val="75000"/>
                  </a:schemeClr>
                </a:solidFill>
                <a:latin typeface="字魂58号-创中黑" panose="00000500000000000000" charset="-122"/>
                <a:ea typeface="字魂58号-创中黑" panose="00000500000000000000" charset="-122"/>
                <a:sym typeface="+mn-ea"/>
              </a:rPr>
              <a:t>（三）加快</a:t>
            </a:r>
            <a:r>
              <a:rPr lang="zh-CN" altLang="en-US" sz="2700" dirty="0">
                <a:solidFill>
                  <a:schemeClr val="accent1">
                    <a:lumMod val="75000"/>
                  </a:schemeClr>
                </a:solidFill>
                <a:latin typeface="字魂58号-创中黑" panose="00000500000000000000" charset="-122"/>
                <a:ea typeface="字魂58号-创中黑" panose="00000500000000000000" charset="-122"/>
                <a:sym typeface="+mn-ea"/>
              </a:rPr>
              <a:t>推进农业现代化</a:t>
            </a:r>
          </a:p>
        </p:txBody>
      </p:sp>
    </p:spTree>
    <p:custDataLst>
      <p:tags r:id="rId1"/>
    </p:custDataLst>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750"/>
                                        <p:tgtEl>
                                          <p:spTgt spid="27"/>
                                        </p:tgtEl>
                                      </p:cBhvr>
                                    </p:animEffect>
                                    <p:anim calcmode="lin" valueType="num">
                                      <p:cBhvr>
                                        <p:cTn id="8" dur="750" fill="hold"/>
                                        <p:tgtEl>
                                          <p:spTgt spid="27"/>
                                        </p:tgtEl>
                                        <p:attrNameLst>
                                          <p:attrName>ppt_x</p:attrName>
                                        </p:attrNameLst>
                                      </p:cBhvr>
                                      <p:tavLst>
                                        <p:tav tm="0">
                                          <p:val>
                                            <p:strVal val="#ppt_x"/>
                                          </p:val>
                                        </p:tav>
                                        <p:tav tm="100000">
                                          <p:val>
                                            <p:strVal val="#ppt_x"/>
                                          </p:val>
                                        </p:tav>
                                      </p:tavLst>
                                    </p:anim>
                                    <p:anim calcmode="lin" valueType="num">
                                      <p:cBhvr>
                                        <p:cTn id="9" dur="675" decel="100000" fill="hold"/>
                                        <p:tgtEl>
                                          <p:spTgt spid="27"/>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2"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p:tgtEl>
                                          <p:spTgt spid="11"/>
                                        </p:tgtEl>
                                        <p:attrNameLst>
                                          <p:attrName>ppt_x</p:attrName>
                                        </p:attrNameLst>
                                      </p:cBhvr>
                                      <p:tavLst>
                                        <p:tav tm="0">
                                          <p:val>
                                            <p:strVal val="#ppt_x+#ppt_w*1.125000"/>
                                          </p:val>
                                        </p:tav>
                                        <p:tav tm="100000">
                                          <p:val>
                                            <p:strVal val="#ppt_x"/>
                                          </p:val>
                                        </p:tav>
                                      </p:tavLst>
                                    </p:anim>
                                    <p:animEffect transition="in" filter="wipe(left)">
                                      <p:cBhvr>
                                        <p:cTn id="15" dur="500"/>
                                        <p:tgtEl>
                                          <p:spTgt spid="11"/>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250" fill="hold"/>
                                        <p:tgtEl>
                                          <p:spTgt spid="13"/>
                                        </p:tgtEl>
                                        <p:attrNameLst>
                                          <p:attrName>ppt_w</p:attrName>
                                        </p:attrNameLst>
                                      </p:cBhvr>
                                      <p:tavLst>
                                        <p:tav tm="0">
                                          <p:val>
                                            <p:fltVal val="0"/>
                                          </p:val>
                                        </p:tav>
                                        <p:tav tm="100000">
                                          <p:val>
                                            <p:strVal val="#ppt_w"/>
                                          </p:val>
                                        </p:tav>
                                      </p:tavLst>
                                    </p:anim>
                                    <p:anim calcmode="lin" valueType="num">
                                      <p:cBhvr>
                                        <p:cTn id="20" dur="250" fill="hold"/>
                                        <p:tgtEl>
                                          <p:spTgt spid="13"/>
                                        </p:tgtEl>
                                        <p:attrNameLst>
                                          <p:attrName>ppt_h</p:attrName>
                                        </p:attrNameLst>
                                      </p:cBhvr>
                                      <p:tavLst>
                                        <p:tav tm="0">
                                          <p:val>
                                            <p:fltVal val="0"/>
                                          </p:val>
                                        </p:tav>
                                        <p:tav tm="100000">
                                          <p:val>
                                            <p:strVal val="#ppt_h"/>
                                          </p:val>
                                        </p:tav>
                                      </p:tavLst>
                                    </p:anim>
                                    <p:animEffect transition="in" filter="fade">
                                      <p:cBhvr>
                                        <p:cTn id="21" dur="250"/>
                                        <p:tgtEl>
                                          <p:spTgt spid="13"/>
                                        </p:tgtEl>
                                      </p:cBhvr>
                                    </p:animEffect>
                                  </p:childTnLst>
                                </p:cTn>
                              </p:par>
                            </p:childTnLst>
                          </p:cTn>
                        </p:par>
                        <p:par>
                          <p:cTn id="22" fill="hold">
                            <p:stCondLst>
                              <p:cond delay="2000"/>
                            </p:stCondLst>
                            <p:childTnLst>
                              <p:par>
                                <p:cTn id="23" presetID="17" presetClass="entr" presetSubtype="2"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250" fill="hold"/>
                                        <p:tgtEl>
                                          <p:spTgt spid="12"/>
                                        </p:tgtEl>
                                        <p:attrNameLst>
                                          <p:attrName>ppt_x</p:attrName>
                                        </p:attrNameLst>
                                      </p:cBhvr>
                                      <p:tavLst>
                                        <p:tav tm="0">
                                          <p:val>
                                            <p:strVal val="#ppt_x+#ppt_w/2"/>
                                          </p:val>
                                        </p:tav>
                                        <p:tav tm="100000">
                                          <p:val>
                                            <p:strVal val="#ppt_x"/>
                                          </p:val>
                                        </p:tav>
                                      </p:tavLst>
                                    </p:anim>
                                    <p:anim calcmode="lin" valueType="num">
                                      <p:cBhvr>
                                        <p:cTn id="26" dur="250" fill="hold"/>
                                        <p:tgtEl>
                                          <p:spTgt spid="12"/>
                                        </p:tgtEl>
                                        <p:attrNameLst>
                                          <p:attrName>ppt_y</p:attrName>
                                        </p:attrNameLst>
                                      </p:cBhvr>
                                      <p:tavLst>
                                        <p:tav tm="0">
                                          <p:val>
                                            <p:strVal val="#ppt_y"/>
                                          </p:val>
                                        </p:tav>
                                        <p:tav tm="100000">
                                          <p:val>
                                            <p:strVal val="#ppt_y"/>
                                          </p:val>
                                        </p:tav>
                                      </p:tavLst>
                                    </p:anim>
                                    <p:anim calcmode="lin" valueType="num">
                                      <p:cBhvr>
                                        <p:cTn id="27" dur="250" fill="hold"/>
                                        <p:tgtEl>
                                          <p:spTgt spid="12"/>
                                        </p:tgtEl>
                                        <p:attrNameLst>
                                          <p:attrName>ppt_w</p:attrName>
                                        </p:attrNameLst>
                                      </p:cBhvr>
                                      <p:tavLst>
                                        <p:tav tm="0">
                                          <p:val>
                                            <p:fltVal val="0"/>
                                          </p:val>
                                        </p:tav>
                                        <p:tav tm="100000">
                                          <p:val>
                                            <p:strVal val="#ppt_w"/>
                                          </p:val>
                                        </p:tav>
                                      </p:tavLst>
                                    </p:anim>
                                    <p:anim calcmode="lin" valueType="num">
                                      <p:cBhvr>
                                        <p:cTn id="28" dur="250" fill="hold"/>
                                        <p:tgtEl>
                                          <p:spTgt spid="12"/>
                                        </p:tgtEl>
                                        <p:attrNameLst>
                                          <p:attrName>ppt_h</p:attrName>
                                        </p:attrNameLst>
                                      </p:cBhvr>
                                      <p:tavLst>
                                        <p:tav tm="0">
                                          <p:val>
                                            <p:strVal val="#ppt_h"/>
                                          </p:val>
                                        </p:tav>
                                        <p:tav tm="100000">
                                          <p:val>
                                            <p:strVal val="#ppt_h"/>
                                          </p:val>
                                        </p:tav>
                                      </p:tavLst>
                                    </p:anim>
                                  </p:childTnLst>
                                </p:cTn>
                              </p:par>
                            </p:childTnLst>
                          </p:cTn>
                        </p:par>
                        <p:par>
                          <p:cTn id="29" fill="hold">
                            <p:stCondLst>
                              <p:cond delay="2500"/>
                            </p:stCondLst>
                            <p:childTnLst>
                              <p:par>
                                <p:cTn id="30" presetID="17" presetClass="entr" presetSubtype="2"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ppt_x</p:attrName>
                                        </p:attrNameLst>
                                      </p:cBhvr>
                                      <p:tavLst>
                                        <p:tav tm="0">
                                          <p:val>
                                            <p:strVal val="#ppt_x+#ppt_w/2"/>
                                          </p:val>
                                        </p:tav>
                                        <p:tav tm="100000">
                                          <p:val>
                                            <p:strVal val="#ppt_x"/>
                                          </p:val>
                                        </p:tav>
                                      </p:tavLst>
                                    </p:anim>
                                    <p:anim calcmode="lin" valueType="num">
                                      <p:cBhvr>
                                        <p:cTn id="33" dur="500" fill="hold"/>
                                        <p:tgtEl>
                                          <p:spTgt spid="33"/>
                                        </p:tgtEl>
                                        <p:attrNameLst>
                                          <p:attrName>ppt_y</p:attrName>
                                        </p:attrNameLst>
                                      </p:cBhvr>
                                      <p:tavLst>
                                        <p:tav tm="0">
                                          <p:val>
                                            <p:strVal val="#ppt_y"/>
                                          </p:val>
                                        </p:tav>
                                        <p:tav tm="100000">
                                          <p:val>
                                            <p:strVal val="#ppt_y"/>
                                          </p:val>
                                        </p:tav>
                                      </p:tavLst>
                                    </p:anim>
                                    <p:anim calcmode="lin" valueType="num">
                                      <p:cBhvr>
                                        <p:cTn id="34" dur="500" fill="hold"/>
                                        <p:tgtEl>
                                          <p:spTgt spid="33"/>
                                        </p:tgtEl>
                                        <p:attrNameLst>
                                          <p:attrName>ppt_w</p:attrName>
                                        </p:attrNameLst>
                                      </p:cBhvr>
                                      <p:tavLst>
                                        <p:tav tm="0">
                                          <p:val>
                                            <p:fltVal val="0"/>
                                          </p:val>
                                        </p:tav>
                                        <p:tav tm="100000">
                                          <p:val>
                                            <p:strVal val="#ppt_w"/>
                                          </p:val>
                                        </p:tav>
                                      </p:tavLst>
                                    </p:anim>
                                    <p:anim calcmode="lin" valueType="num">
                                      <p:cBhvr>
                                        <p:cTn id="35" dur="500" fill="hold"/>
                                        <p:tgtEl>
                                          <p:spTgt spid="33"/>
                                        </p:tgtEl>
                                        <p:attrNameLst>
                                          <p:attrName>ppt_h</p:attrName>
                                        </p:attrNameLst>
                                      </p:cBhvr>
                                      <p:tavLst>
                                        <p:tav tm="0">
                                          <p:val>
                                            <p:strVal val="#ppt_h"/>
                                          </p:val>
                                        </p:tav>
                                        <p:tav tm="100000">
                                          <p:val>
                                            <p:strVal val="#ppt_h"/>
                                          </p:val>
                                        </p:tav>
                                      </p:tavLst>
                                    </p:anim>
                                  </p:childTnLst>
                                </p:cTn>
                              </p:par>
                            </p:childTnLst>
                          </p:cTn>
                        </p:par>
                        <p:par>
                          <p:cTn id="36" fill="hold">
                            <p:stCondLst>
                              <p:cond delay="3000"/>
                            </p:stCondLst>
                            <p:childTnLst>
                              <p:par>
                                <p:cTn id="37" presetID="37"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750"/>
                                        <p:tgtEl>
                                          <p:spTgt spid="28"/>
                                        </p:tgtEl>
                                      </p:cBhvr>
                                    </p:animEffect>
                                    <p:anim calcmode="lin" valueType="num">
                                      <p:cBhvr>
                                        <p:cTn id="40" dur="750" fill="hold"/>
                                        <p:tgtEl>
                                          <p:spTgt spid="28"/>
                                        </p:tgtEl>
                                        <p:attrNameLst>
                                          <p:attrName>ppt_x</p:attrName>
                                        </p:attrNameLst>
                                      </p:cBhvr>
                                      <p:tavLst>
                                        <p:tav tm="0">
                                          <p:val>
                                            <p:strVal val="#ppt_x"/>
                                          </p:val>
                                        </p:tav>
                                        <p:tav tm="100000">
                                          <p:val>
                                            <p:strVal val="#ppt_x"/>
                                          </p:val>
                                        </p:tav>
                                      </p:tavLst>
                                    </p:anim>
                                    <p:anim calcmode="lin" valueType="num">
                                      <p:cBhvr>
                                        <p:cTn id="41" dur="675" decel="100000" fill="hold"/>
                                        <p:tgtEl>
                                          <p:spTgt spid="28"/>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par>
                          <p:cTn id="43" fill="hold">
                            <p:stCondLst>
                              <p:cond delay="4000"/>
                            </p:stCondLst>
                            <p:childTnLst>
                              <p:par>
                                <p:cTn id="44" presetID="12" presetClass="entr" presetSubtype="8"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p:tgtEl>
                                          <p:spTgt spid="5"/>
                                        </p:tgtEl>
                                        <p:attrNameLst>
                                          <p:attrName>ppt_x</p:attrName>
                                        </p:attrNameLst>
                                      </p:cBhvr>
                                      <p:tavLst>
                                        <p:tav tm="0">
                                          <p:val>
                                            <p:strVal val="#ppt_x-#ppt_w*1.125000"/>
                                          </p:val>
                                        </p:tav>
                                        <p:tav tm="100000">
                                          <p:val>
                                            <p:strVal val="#ppt_x"/>
                                          </p:val>
                                        </p:tav>
                                      </p:tavLst>
                                    </p:anim>
                                    <p:animEffect transition="in" filter="wipe(right)">
                                      <p:cBhvr>
                                        <p:cTn id="47" dur="500"/>
                                        <p:tgtEl>
                                          <p:spTgt spid="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250" fill="hold"/>
                                        <p:tgtEl>
                                          <p:spTgt spid="7"/>
                                        </p:tgtEl>
                                        <p:attrNameLst>
                                          <p:attrName>ppt_w</p:attrName>
                                        </p:attrNameLst>
                                      </p:cBhvr>
                                      <p:tavLst>
                                        <p:tav tm="0">
                                          <p:val>
                                            <p:fltVal val="0"/>
                                          </p:val>
                                        </p:tav>
                                        <p:tav tm="100000">
                                          <p:val>
                                            <p:strVal val="#ppt_w"/>
                                          </p:val>
                                        </p:tav>
                                      </p:tavLst>
                                    </p:anim>
                                    <p:anim calcmode="lin" valueType="num">
                                      <p:cBhvr>
                                        <p:cTn id="52" dur="250" fill="hold"/>
                                        <p:tgtEl>
                                          <p:spTgt spid="7"/>
                                        </p:tgtEl>
                                        <p:attrNameLst>
                                          <p:attrName>ppt_h</p:attrName>
                                        </p:attrNameLst>
                                      </p:cBhvr>
                                      <p:tavLst>
                                        <p:tav tm="0">
                                          <p:val>
                                            <p:fltVal val="0"/>
                                          </p:val>
                                        </p:tav>
                                        <p:tav tm="100000">
                                          <p:val>
                                            <p:strVal val="#ppt_h"/>
                                          </p:val>
                                        </p:tav>
                                      </p:tavLst>
                                    </p:anim>
                                    <p:animEffect transition="in" filter="fade">
                                      <p:cBhvr>
                                        <p:cTn id="53" dur="250"/>
                                        <p:tgtEl>
                                          <p:spTgt spid="7"/>
                                        </p:tgtEl>
                                      </p:cBhvr>
                                    </p:animEffect>
                                  </p:childTnLst>
                                </p:cTn>
                              </p:par>
                            </p:childTnLst>
                          </p:cTn>
                        </p:par>
                        <p:par>
                          <p:cTn id="54" fill="hold">
                            <p:stCondLst>
                              <p:cond delay="5000"/>
                            </p:stCondLst>
                            <p:childTnLst>
                              <p:par>
                                <p:cTn id="55" presetID="17" presetClass="entr" presetSubtype="8"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250" fill="hold"/>
                                        <p:tgtEl>
                                          <p:spTgt spid="6"/>
                                        </p:tgtEl>
                                        <p:attrNameLst>
                                          <p:attrName>ppt_x</p:attrName>
                                        </p:attrNameLst>
                                      </p:cBhvr>
                                      <p:tavLst>
                                        <p:tav tm="0">
                                          <p:val>
                                            <p:strVal val="#ppt_x-#ppt_w/2"/>
                                          </p:val>
                                        </p:tav>
                                        <p:tav tm="100000">
                                          <p:val>
                                            <p:strVal val="#ppt_x"/>
                                          </p:val>
                                        </p:tav>
                                      </p:tavLst>
                                    </p:anim>
                                    <p:anim calcmode="lin" valueType="num">
                                      <p:cBhvr>
                                        <p:cTn id="58" dur="250" fill="hold"/>
                                        <p:tgtEl>
                                          <p:spTgt spid="6"/>
                                        </p:tgtEl>
                                        <p:attrNameLst>
                                          <p:attrName>ppt_y</p:attrName>
                                        </p:attrNameLst>
                                      </p:cBhvr>
                                      <p:tavLst>
                                        <p:tav tm="0">
                                          <p:val>
                                            <p:strVal val="#ppt_y"/>
                                          </p:val>
                                        </p:tav>
                                        <p:tav tm="100000">
                                          <p:val>
                                            <p:strVal val="#ppt_y"/>
                                          </p:val>
                                        </p:tav>
                                      </p:tavLst>
                                    </p:anim>
                                    <p:anim calcmode="lin" valueType="num">
                                      <p:cBhvr>
                                        <p:cTn id="59" dur="250" fill="hold"/>
                                        <p:tgtEl>
                                          <p:spTgt spid="6"/>
                                        </p:tgtEl>
                                        <p:attrNameLst>
                                          <p:attrName>ppt_w</p:attrName>
                                        </p:attrNameLst>
                                      </p:cBhvr>
                                      <p:tavLst>
                                        <p:tav tm="0">
                                          <p:val>
                                            <p:fltVal val="0"/>
                                          </p:val>
                                        </p:tav>
                                        <p:tav tm="100000">
                                          <p:val>
                                            <p:strVal val="#ppt_w"/>
                                          </p:val>
                                        </p:tav>
                                      </p:tavLst>
                                    </p:anim>
                                    <p:anim calcmode="lin" valueType="num">
                                      <p:cBhvr>
                                        <p:cTn id="60" dur="250" fill="hold"/>
                                        <p:tgtEl>
                                          <p:spTgt spid="6"/>
                                        </p:tgtEl>
                                        <p:attrNameLst>
                                          <p:attrName>ppt_h</p:attrName>
                                        </p:attrNameLst>
                                      </p:cBhvr>
                                      <p:tavLst>
                                        <p:tav tm="0">
                                          <p:val>
                                            <p:strVal val="#ppt_h"/>
                                          </p:val>
                                        </p:tav>
                                        <p:tav tm="100000">
                                          <p:val>
                                            <p:strVal val="#ppt_h"/>
                                          </p:val>
                                        </p:tav>
                                      </p:tavLst>
                                    </p:anim>
                                  </p:childTnLst>
                                </p:cTn>
                              </p:par>
                            </p:childTnLst>
                          </p:cTn>
                        </p:par>
                        <p:par>
                          <p:cTn id="61" fill="hold">
                            <p:stCondLst>
                              <p:cond delay="5500"/>
                            </p:stCondLst>
                            <p:childTnLst>
                              <p:par>
                                <p:cTn id="62" presetID="17" presetClass="entr" presetSubtype="8"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 calcmode="lin" valueType="num">
                                      <p:cBhvr>
                                        <p:cTn id="64" dur="500" fill="hold"/>
                                        <p:tgtEl>
                                          <p:spTgt spid="2"/>
                                        </p:tgtEl>
                                        <p:attrNameLst>
                                          <p:attrName>ppt_x</p:attrName>
                                        </p:attrNameLst>
                                      </p:cBhvr>
                                      <p:tavLst>
                                        <p:tav tm="0">
                                          <p:val>
                                            <p:strVal val="#ppt_x-#ppt_w/2"/>
                                          </p:val>
                                        </p:tav>
                                        <p:tav tm="100000">
                                          <p:val>
                                            <p:strVal val="#ppt_x"/>
                                          </p:val>
                                        </p:tav>
                                      </p:tavLst>
                                    </p:anim>
                                    <p:anim calcmode="lin" valueType="num">
                                      <p:cBhvr>
                                        <p:cTn id="65" dur="500" fill="hold"/>
                                        <p:tgtEl>
                                          <p:spTgt spid="2"/>
                                        </p:tgtEl>
                                        <p:attrNameLst>
                                          <p:attrName>ppt_y</p:attrName>
                                        </p:attrNameLst>
                                      </p:cBhvr>
                                      <p:tavLst>
                                        <p:tav tm="0">
                                          <p:val>
                                            <p:strVal val="#ppt_y"/>
                                          </p:val>
                                        </p:tav>
                                        <p:tav tm="100000">
                                          <p:val>
                                            <p:strVal val="#ppt_y"/>
                                          </p:val>
                                        </p:tav>
                                      </p:tavLst>
                                    </p:anim>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strVal val="#ppt_h"/>
                                          </p:val>
                                        </p:tav>
                                        <p:tav tm="100000">
                                          <p:val>
                                            <p:strVal val="#ppt_h"/>
                                          </p:val>
                                        </p:tav>
                                      </p:tavLst>
                                    </p:anim>
                                  </p:childTnLst>
                                </p:cTn>
                              </p:par>
                            </p:childTnLst>
                          </p:cTn>
                        </p:par>
                        <p:par>
                          <p:cTn id="68" fill="hold">
                            <p:stCondLst>
                              <p:cond delay="6000"/>
                            </p:stCondLst>
                            <p:childTnLst>
                              <p:par>
                                <p:cTn id="69" presetID="37" presetClass="entr" presetSubtype="0"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750"/>
                                        <p:tgtEl>
                                          <p:spTgt spid="29"/>
                                        </p:tgtEl>
                                      </p:cBhvr>
                                    </p:animEffect>
                                    <p:anim calcmode="lin" valueType="num">
                                      <p:cBhvr>
                                        <p:cTn id="72" dur="750" fill="hold"/>
                                        <p:tgtEl>
                                          <p:spTgt spid="29"/>
                                        </p:tgtEl>
                                        <p:attrNameLst>
                                          <p:attrName>ppt_x</p:attrName>
                                        </p:attrNameLst>
                                      </p:cBhvr>
                                      <p:tavLst>
                                        <p:tav tm="0">
                                          <p:val>
                                            <p:strVal val="#ppt_x"/>
                                          </p:val>
                                        </p:tav>
                                        <p:tav tm="100000">
                                          <p:val>
                                            <p:strVal val="#ppt_x"/>
                                          </p:val>
                                        </p:tav>
                                      </p:tavLst>
                                    </p:anim>
                                    <p:anim calcmode="lin" valueType="num">
                                      <p:cBhvr>
                                        <p:cTn id="73" dur="675" decel="100000" fill="hold"/>
                                        <p:tgtEl>
                                          <p:spTgt spid="29"/>
                                        </p:tgtEl>
                                        <p:attrNameLst>
                                          <p:attrName>ppt_y</p:attrName>
                                        </p:attrNameLst>
                                      </p:cBhvr>
                                      <p:tavLst>
                                        <p:tav tm="0">
                                          <p:val>
                                            <p:strVal val="#ppt_y+1"/>
                                          </p:val>
                                        </p:tav>
                                        <p:tav tm="100000">
                                          <p:val>
                                            <p:strVal val="#ppt_y-.03"/>
                                          </p:val>
                                        </p:tav>
                                      </p:tavLst>
                                    </p:anim>
                                    <p:anim calcmode="lin" valueType="num">
                                      <p:cBhvr>
                                        <p:cTn id="74" dur="75" accel="100000" fill="hold">
                                          <p:stCondLst>
                                            <p:cond delay="675"/>
                                          </p:stCondLst>
                                        </p:cTn>
                                        <p:tgtEl>
                                          <p:spTgt spid="29"/>
                                        </p:tgtEl>
                                        <p:attrNameLst>
                                          <p:attrName>ppt_y</p:attrName>
                                        </p:attrNameLst>
                                      </p:cBhvr>
                                      <p:tavLst>
                                        <p:tav tm="0">
                                          <p:val>
                                            <p:strVal val="#ppt_y-.03"/>
                                          </p:val>
                                        </p:tav>
                                        <p:tav tm="100000">
                                          <p:val>
                                            <p:strVal val="#ppt_y"/>
                                          </p:val>
                                        </p:tav>
                                      </p:tavLst>
                                    </p:anim>
                                  </p:childTnLst>
                                </p:cTn>
                              </p:par>
                            </p:childTnLst>
                          </p:cTn>
                        </p:par>
                        <p:par>
                          <p:cTn id="75" fill="hold">
                            <p:stCondLst>
                              <p:cond delay="7000"/>
                            </p:stCondLst>
                            <p:childTnLst>
                              <p:par>
                                <p:cTn id="76" presetID="12" presetClass="entr" presetSubtype="2"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p:tgtEl>
                                          <p:spTgt spid="20"/>
                                        </p:tgtEl>
                                        <p:attrNameLst>
                                          <p:attrName>ppt_x</p:attrName>
                                        </p:attrNameLst>
                                      </p:cBhvr>
                                      <p:tavLst>
                                        <p:tav tm="0">
                                          <p:val>
                                            <p:strVal val="#ppt_x+#ppt_w*1.125000"/>
                                          </p:val>
                                        </p:tav>
                                        <p:tav tm="100000">
                                          <p:val>
                                            <p:strVal val="#ppt_x"/>
                                          </p:val>
                                        </p:tav>
                                      </p:tavLst>
                                    </p:anim>
                                    <p:animEffect transition="in" filter="wipe(left)">
                                      <p:cBhvr>
                                        <p:cTn id="79" dur="500"/>
                                        <p:tgtEl>
                                          <p:spTgt spid="20"/>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p:cTn id="83" dur="250" fill="hold"/>
                                        <p:tgtEl>
                                          <p:spTgt spid="22"/>
                                        </p:tgtEl>
                                        <p:attrNameLst>
                                          <p:attrName>ppt_w</p:attrName>
                                        </p:attrNameLst>
                                      </p:cBhvr>
                                      <p:tavLst>
                                        <p:tav tm="0">
                                          <p:val>
                                            <p:fltVal val="0"/>
                                          </p:val>
                                        </p:tav>
                                        <p:tav tm="100000">
                                          <p:val>
                                            <p:strVal val="#ppt_w"/>
                                          </p:val>
                                        </p:tav>
                                      </p:tavLst>
                                    </p:anim>
                                    <p:anim calcmode="lin" valueType="num">
                                      <p:cBhvr>
                                        <p:cTn id="84" dur="250" fill="hold"/>
                                        <p:tgtEl>
                                          <p:spTgt spid="22"/>
                                        </p:tgtEl>
                                        <p:attrNameLst>
                                          <p:attrName>ppt_h</p:attrName>
                                        </p:attrNameLst>
                                      </p:cBhvr>
                                      <p:tavLst>
                                        <p:tav tm="0">
                                          <p:val>
                                            <p:fltVal val="0"/>
                                          </p:val>
                                        </p:tav>
                                        <p:tav tm="100000">
                                          <p:val>
                                            <p:strVal val="#ppt_h"/>
                                          </p:val>
                                        </p:tav>
                                      </p:tavLst>
                                    </p:anim>
                                    <p:animEffect transition="in" filter="fade">
                                      <p:cBhvr>
                                        <p:cTn id="85" dur="250"/>
                                        <p:tgtEl>
                                          <p:spTgt spid="22"/>
                                        </p:tgtEl>
                                      </p:cBhvr>
                                    </p:animEffect>
                                  </p:childTnLst>
                                </p:cTn>
                              </p:par>
                            </p:childTnLst>
                          </p:cTn>
                        </p:par>
                        <p:par>
                          <p:cTn id="86" fill="hold">
                            <p:stCondLst>
                              <p:cond delay="8000"/>
                            </p:stCondLst>
                            <p:childTnLst>
                              <p:par>
                                <p:cTn id="87" presetID="17" presetClass="entr" presetSubtype="2" fill="hold" nodeType="after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p:cTn id="89" dur="250" fill="hold"/>
                                        <p:tgtEl>
                                          <p:spTgt spid="21"/>
                                        </p:tgtEl>
                                        <p:attrNameLst>
                                          <p:attrName>ppt_x</p:attrName>
                                        </p:attrNameLst>
                                      </p:cBhvr>
                                      <p:tavLst>
                                        <p:tav tm="0">
                                          <p:val>
                                            <p:strVal val="#ppt_x+#ppt_w/2"/>
                                          </p:val>
                                        </p:tav>
                                        <p:tav tm="100000">
                                          <p:val>
                                            <p:strVal val="#ppt_x"/>
                                          </p:val>
                                        </p:tav>
                                      </p:tavLst>
                                    </p:anim>
                                    <p:anim calcmode="lin" valueType="num">
                                      <p:cBhvr>
                                        <p:cTn id="90" dur="250" fill="hold"/>
                                        <p:tgtEl>
                                          <p:spTgt spid="21"/>
                                        </p:tgtEl>
                                        <p:attrNameLst>
                                          <p:attrName>ppt_y</p:attrName>
                                        </p:attrNameLst>
                                      </p:cBhvr>
                                      <p:tavLst>
                                        <p:tav tm="0">
                                          <p:val>
                                            <p:strVal val="#ppt_y"/>
                                          </p:val>
                                        </p:tav>
                                        <p:tav tm="100000">
                                          <p:val>
                                            <p:strVal val="#ppt_y"/>
                                          </p:val>
                                        </p:tav>
                                      </p:tavLst>
                                    </p:anim>
                                    <p:anim calcmode="lin" valueType="num">
                                      <p:cBhvr>
                                        <p:cTn id="91" dur="250" fill="hold"/>
                                        <p:tgtEl>
                                          <p:spTgt spid="21"/>
                                        </p:tgtEl>
                                        <p:attrNameLst>
                                          <p:attrName>ppt_w</p:attrName>
                                        </p:attrNameLst>
                                      </p:cBhvr>
                                      <p:tavLst>
                                        <p:tav tm="0">
                                          <p:val>
                                            <p:fltVal val="0"/>
                                          </p:val>
                                        </p:tav>
                                        <p:tav tm="100000">
                                          <p:val>
                                            <p:strVal val="#ppt_w"/>
                                          </p:val>
                                        </p:tav>
                                      </p:tavLst>
                                    </p:anim>
                                    <p:anim calcmode="lin" valueType="num">
                                      <p:cBhvr>
                                        <p:cTn id="92" dur="250" fill="hold"/>
                                        <p:tgtEl>
                                          <p:spTgt spid="21"/>
                                        </p:tgtEl>
                                        <p:attrNameLst>
                                          <p:attrName>ppt_h</p:attrName>
                                        </p:attrNameLst>
                                      </p:cBhvr>
                                      <p:tavLst>
                                        <p:tav tm="0">
                                          <p:val>
                                            <p:strVal val="#ppt_h"/>
                                          </p:val>
                                        </p:tav>
                                        <p:tav tm="100000">
                                          <p:val>
                                            <p:strVal val="#ppt_h"/>
                                          </p:val>
                                        </p:tav>
                                      </p:tavLst>
                                    </p:anim>
                                  </p:childTnLst>
                                </p:cTn>
                              </p:par>
                            </p:childTnLst>
                          </p:cTn>
                        </p:par>
                        <p:par>
                          <p:cTn id="93" fill="hold">
                            <p:stCondLst>
                              <p:cond delay="8500"/>
                            </p:stCondLst>
                            <p:childTnLst>
                              <p:par>
                                <p:cTn id="94" presetID="17" presetClass="entr" presetSubtype="2" fill="hold" nodeType="afterEffect">
                                  <p:stCondLst>
                                    <p:cond delay="0"/>
                                  </p:stCondLst>
                                  <p:childTnLst>
                                    <p:set>
                                      <p:cBhvr>
                                        <p:cTn id="95" dur="1" fill="hold">
                                          <p:stCondLst>
                                            <p:cond delay="0"/>
                                          </p:stCondLst>
                                        </p:cTn>
                                        <p:tgtEl>
                                          <p:spTgt spid="36"/>
                                        </p:tgtEl>
                                        <p:attrNameLst>
                                          <p:attrName>style.visibility</p:attrName>
                                        </p:attrNameLst>
                                      </p:cBhvr>
                                      <p:to>
                                        <p:strVal val="visible"/>
                                      </p:to>
                                    </p:set>
                                    <p:anim calcmode="lin" valueType="num">
                                      <p:cBhvr>
                                        <p:cTn id="96" dur="500" fill="hold"/>
                                        <p:tgtEl>
                                          <p:spTgt spid="36"/>
                                        </p:tgtEl>
                                        <p:attrNameLst>
                                          <p:attrName>ppt_x</p:attrName>
                                        </p:attrNameLst>
                                      </p:cBhvr>
                                      <p:tavLst>
                                        <p:tav tm="0">
                                          <p:val>
                                            <p:strVal val="#ppt_x+#ppt_w/2"/>
                                          </p:val>
                                        </p:tav>
                                        <p:tav tm="100000">
                                          <p:val>
                                            <p:strVal val="#ppt_x"/>
                                          </p:val>
                                        </p:tav>
                                      </p:tavLst>
                                    </p:anim>
                                    <p:anim calcmode="lin" valueType="num">
                                      <p:cBhvr>
                                        <p:cTn id="97" dur="500" fill="hold"/>
                                        <p:tgtEl>
                                          <p:spTgt spid="36"/>
                                        </p:tgtEl>
                                        <p:attrNameLst>
                                          <p:attrName>ppt_y</p:attrName>
                                        </p:attrNameLst>
                                      </p:cBhvr>
                                      <p:tavLst>
                                        <p:tav tm="0">
                                          <p:val>
                                            <p:strVal val="#ppt_y"/>
                                          </p:val>
                                        </p:tav>
                                        <p:tav tm="100000">
                                          <p:val>
                                            <p:strVal val="#ppt_y"/>
                                          </p:val>
                                        </p:tav>
                                      </p:tavLst>
                                    </p:anim>
                                    <p:anim calcmode="lin" valueType="num">
                                      <p:cBhvr>
                                        <p:cTn id="98" dur="500" fill="hold"/>
                                        <p:tgtEl>
                                          <p:spTgt spid="36"/>
                                        </p:tgtEl>
                                        <p:attrNameLst>
                                          <p:attrName>ppt_w</p:attrName>
                                        </p:attrNameLst>
                                      </p:cBhvr>
                                      <p:tavLst>
                                        <p:tav tm="0">
                                          <p:val>
                                            <p:fltVal val="0"/>
                                          </p:val>
                                        </p:tav>
                                        <p:tav tm="100000">
                                          <p:val>
                                            <p:strVal val="#ppt_w"/>
                                          </p:val>
                                        </p:tav>
                                      </p:tavLst>
                                    </p:anim>
                                    <p:anim calcmode="lin" valueType="num">
                                      <p:cBhvr>
                                        <p:cTn id="99" dur="500" fill="hold"/>
                                        <p:tgtEl>
                                          <p:spTgt spid="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P spid="13" grpId="0" animBg="1"/>
      <p:bldP spid="20"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（四）大力实施乡村建设行动</a:t>
            </a:r>
            <a:endParaRPr lang="zh-CN" altLang="en-US" sz="2800" dirty="0"/>
          </a:p>
        </p:txBody>
      </p:sp>
      <p:sp>
        <p:nvSpPr>
          <p:cNvPr id="3" name="内容占位符 2"/>
          <p:cNvSpPr>
            <a:spLocks noGrp="1"/>
          </p:cNvSpPr>
          <p:nvPr>
            <p:ph idx="1"/>
          </p:nvPr>
        </p:nvSpPr>
        <p:spPr/>
        <p:txBody>
          <a:bodyPr/>
          <a:lstStyle/>
          <a:p>
            <a:r>
              <a:rPr lang="zh-CN" altLang="en-US" dirty="0" smtClean="0"/>
              <a:t>加快推进村庄规划工作。</a:t>
            </a:r>
            <a:endParaRPr lang="en-US" altLang="zh-CN" dirty="0" smtClean="0"/>
          </a:p>
          <a:p>
            <a:r>
              <a:rPr lang="zh-CN" altLang="en-US" dirty="0" smtClean="0"/>
              <a:t>加强农村公共基础设施建设。</a:t>
            </a:r>
            <a:endParaRPr lang="en-US" altLang="zh-CN" dirty="0" smtClean="0"/>
          </a:p>
          <a:p>
            <a:r>
              <a:rPr lang="zh-CN" altLang="en-US" dirty="0" smtClean="0"/>
              <a:t>实施农村人居分环境五年整治行动。</a:t>
            </a:r>
            <a:endParaRPr lang="en-US" altLang="zh-CN" dirty="0" smtClean="0"/>
          </a:p>
          <a:p>
            <a:r>
              <a:rPr lang="zh-CN" altLang="en-US" dirty="0" smtClean="0"/>
              <a:t>提升农村公共服务水平。</a:t>
            </a:r>
            <a:endParaRPr lang="en-US" altLang="zh-CN" dirty="0" smtClean="0"/>
          </a:p>
          <a:p>
            <a:r>
              <a:rPr lang="zh-CN" altLang="en-US" dirty="0" smtClean="0"/>
              <a:t>全面促进农村消费。</a:t>
            </a:r>
            <a:endParaRPr lang="en-US" altLang="zh-CN" dirty="0" smtClean="0"/>
          </a:p>
          <a:p>
            <a:r>
              <a:rPr lang="zh-CN" altLang="en-US" dirty="0" smtClean="0"/>
              <a:t>加快县域城乡融合发展。</a:t>
            </a:r>
            <a:endParaRPr lang="en-US" altLang="zh-CN" dirty="0" smtClean="0"/>
          </a:p>
          <a:p>
            <a:r>
              <a:rPr lang="zh-CN" altLang="en-US" dirty="0" smtClean="0"/>
              <a:t>强化农村优先发展投入保障。</a:t>
            </a:r>
            <a:endParaRPr lang="en-US" altLang="zh-CN" dirty="0" smtClean="0"/>
          </a:p>
          <a:p>
            <a:r>
              <a:rPr lang="zh-CN" altLang="en-US" dirty="0" smtClean="0"/>
              <a:t>深入推进农村改革。</a:t>
            </a:r>
            <a:endParaRPr lang="zh-CN" altLang="en-US" dirty="0"/>
          </a:p>
        </p:txBody>
      </p:sp>
    </p:spTree>
  </p:cSld>
  <p:clrMapOvr>
    <a:masterClrMapping/>
  </p:clrMapOvr>
  <p:transition spd="slow" advTm="3000">
    <p:wipe/>
  </p:transition>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2DA5509-16A8-41E7-B433-15AD7A63FC2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蓝色清新淡雅教学说课教育培训PPT模板"/>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1.30修改\76010"/>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MH" val="20170324154503"/>
  <p:tag name="MH_LIBRARY" val="GRAPHIC"/>
  <p:tag name="MH_TYPE" val="Other"/>
  <p:tag name="MH_ORDER" val="11"/>
</p:tagLst>
</file>

<file path=ppt/tags/tag11.xml><?xml version="1.0" encoding="utf-8"?>
<p:tagLst xmlns:a="http://schemas.openxmlformats.org/drawingml/2006/main" xmlns:r="http://schemas.openxmlformats.org/officeDocument/2006/relationships" xmlns:p="http://schemas.openxmlformats.org/presentationml/2006/main">
  <p:tag name="MH" val="20170324154503"/>
  <p:tag name="MH_LIBRARY" val="GRAPHIC"/>
  <p:tag name="MH_TYPE" val="Other"/>
  <p:tag name="MH_ORDER" val="15"/>
</p:tagLst>
</file>

<file path=ppt/tags/tag12.xml><?xml version="1.0" encoding="utf-8"?>
<p:tagLst xmlns:a="http://schemas.openxmlformats.org/drawingml/2006/main" xmlns:r="http://schemas.openxmlformats.org/officeDocument/2006/relationships" xmlns:p="http://schemas.openxmlformats.org/presentationml/2006/main">
  <p:tag name="MH" val="20170324154503"/>
  <p:tag name="MH_LIBRARY" val="GRAPHIC"/>
  <p:tag name="MH_TYPE" val="Other"/>
  <p:tag name="MH_ORDER" val="16"/>
</p:tagLst>
</file>

<file path=ppt/tags/tag13.xml><?xml version="1.0" encoding="utf-8"?>
<p:tagLst xmlns:a="http://schemas.openxmlformats.org/drawingml/2006/main" xmlns:r="http://schemas.openxmlformats.org/officeDocument/2006/relationships" xmlns:p="http://schemas.openxmlformats.org/presentationml/2006/main">
  <p:tag name="MH" val="20170324154503"/>
  <p:tag name="MH_LIBRARY" val="GRAPHIC"/>
  <p:tag name="MH_TYPE" val="Other"/>
  <p:tag name="MH_ORDER" val="17"/>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70324154503"/>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 val="20170324154503"/>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324154503"/>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0324154503"/>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70324154503"/>
  <p:tag name="MH_LIBRARY" val="GRAPHIC"/>
  <p:tag name="MH_TYPE" val="Other"/>
  <p:tag name="MH_ORDER" val="9"/>
</p:tagLst>
</file>

<file path=ppt/tags/tag9.xml><?xml version="1.0" encoding="utf-8"?>
<p:tagLst xmlns:a="http://schemas.openxmlformats.org/drawingml/2006/main" xmlns:r="http://schemas.openxmlformats.org/officeDocument/2006/relationships" xmlns:p="http://schemas.openxmlformats.org/presentationml/2006/main">
  <p:tag name="MH" val="20170324154503"/>
  <p:tag name="MH_LIBRARY" val="GRAPHIC"/>
  <p:tag name="MH_TYPE" val="Other"/>
  <p:tag name="MH_ORDER" val="10"/>
</p:tagLst>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2D3847"/>
      </a:dk2>
      <a:lt2>
        <a:srgbClr val="E7E6E6"/>
      </a:lt2>
      <a:accent1>
        <a:srgbClr val="1285BE"/>
      </a:accent1>
      <a:accent2>
        <a:srgbClr val="0080B4"/>
      </a:accent2>
      <a:accent3>
        <a:srgbClr val="00B0D3"/>
      </a:accent3>
      <a:accent4>
        <a:srgbClr val="3ABFC4"/>
      </a:accent4>
      <a:accent5>
        <a:srgbClr val="21C0D7"/>
      </a:accent5>
      <a:accent6>
        <a:srgbClr val="55D4FA"/>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effectLst>
          <a:outerShdw blurRad="50800" dist="38100" dir="2700000" algn="tl" rotWithShape="0">
            <a:prstClr val="black">
              <a:alpha val="4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TotalTime>
  <Words>1102</Words>
  <Application>WPS 演示</Application>
  <PresentationFormat>全屏显示(16:9)</PresentationFormat>
  <Paragraphs>161</Paragraphs>
  <Slides>41</Slides>
  <Notes>10</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Office 主题</vt:lpstr>
      <vt:lpstr>幻灯片 1</vt:lpstr>
      <vt:lpstr>幻灯片 2</vt:lpstr>
      <vt:lpstr>幻灯片 3</vt:lpstr>
      <vt:lpstr>幻灯片 4</vt:lpstr>
      <vt:lpstr>2021年目标：</vt:lpstr>
      <vt:lpstr>2025年：</vt:lpstr>
      <vt:lpstr>幻灯片 7</vt:lpstr>
      <vt:lpstr>幻灯片 8</vt:lpstr>
      <vt:lpstr>（四）大力实施乡村建设行动</vt:lpstr>
      <vt:lpstr>（五）加强党对“三农”工作的全面领导</vt:lpstr>
      <vt:lpstr>幻灯片 11</vt:lpstr>
      <vt:lpstr>幻灯片 12</vt:lpstr>
      <vt:lpstr>建设目标</vt:lpstr>
      <vt:lpstr>七大重点任务</vt:lpstr>
      <vt:lpstr>渝委农办[2021]8号文件精神</vt:lpstr>
      <vt:lpstr>“农业高质高效、乡村宜居宜业、农民富裕富足”</vt:lpstr>
      <vt:lpstr>示范镇村建设</vt:lpstr>
      <vt:lpstr>产业强镇三大任务</vt:lpstr>
      <vt:lpstr>渝委农组[2021]9号文件精神</vt:lpstr>
      <vt:lpstr>“三层”：区县、乡镇街道、村社区</vt:lpstr>
      <vt:lpstr>乡镇分类：先行示范类、重点帮扶类、积极推进类</vt:lpstr>
      <vt:lpstr>村社区分类：集聚提升、城郊融合、特色保护、搬迁撤并</vt:lpstr>
      <vt:lpstr>幻灯片 23</vt:lpstr>
      <vt:lpstr>幻灯片 24</vt:lpstr>
      <vt:lpstr>村社区分类</vt:lpstr>
      <vt:lpstr>乡村振兴示范典型案例</vt:lpstr>
      <vt:lpstr>幻灯片 27</vt:lpstr>
      <vt:lpstr>蔺市街道</vt:lpstr>
      <vt:lpstr>幻灯片 29</vt:lpstr>
      <vt:lpstr>巴南二圣镇集体村</vt:lpstr>
      <vt:lpstr>幻灯片 31</vt:lpstr>
      <vt:lpstr>幻灯片 32</vt:lpstr>
      <vt:lpstr>永川区黄瓜山村</vt:lpstr>
      <vt:lpstr>幻灯片 34</vt:lpstr>
      <vt:lpstr>幻灯片 35</vt:lpstr>
      <vt:lpstr>幻灯片 36</vt:lpstr>
      <vt:lpstr>潼南区郭坡村</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蓝色清新淡雅教学说课教育培训PPT模板</dc:title>
  <dc:creator/>
  <cp:lastModifiedBy>余中华</cp:lastModifiedBy>
  <cp:revision>598</cp:revision>
  <dcterms:created xsi:type="dcterms:W3CDTF">2016-05-20T12:59:00Z</dcterms:created>
  <dcterms:modified xsi:type="dcterms:W3CDTF">2021-11-26T09:14:31Z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