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diagrams/layout1.xml" ContentType="application/vnd.openxmlformats-officedocument.drawingml.diagramLayout+xml"/>
  <Override PartName="/ppt/tags/tag41.xml" ContentType="application/vnd.openxmlformats-officedocument.presentationml.tags+xml"/>
  <Default Extension="doc" ContentType="application/msword"/>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Default Extension="vml" ContentType="application/vnd.openxmlformats-officedocument.vmlDrawing"/>
  <Override PartName="/ppt/slides/slide89.xml" ContentType="application/vnd.openxmlformats-officedocument.presentationml.slide+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slides/slide79.xml" ContentType="application/vnd.openxmlformats-officedocument.presentationml.slide+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tags/tag3.xml" ContentType="application/vnd.openxmlformats-officedocument.presentationml.tags+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tags/tag11.xml" ContentType="application/vnd.openxmlformats-officedocument.presentationml.tags+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00"/>
  </p:notesMasterIdLst>
  <p:handoutMasterIdLst>
    <p:handoutMasterId r:id="rId101"/>
  </p:handoutMasterIdLst>
  <p:sldIdLst>
    <p:sldId id="698" r:id="rId3"/>
    <p:sldId id="699" r:id="rId4"/>
    <p:sldId id="700" r:id="rId5"/>
    <p:sldId id="701" r:id="rId6"/>
    <p:sldId id="702" r:id="rId7"/>
    <p:sldId id="703" r:id="rId8"/>
    <p:sldId id="704" r:id="rId9"/>
    <p:sldId id="705" r:id="rId10"/>
    <p:sldId id="706" r:id="rId11"/>
    <p:sldId id="707" r:id="rId12"/>
    <p:sldId id="708" r:id="rId13"/>
    <p:sldId id="709" r:id="rId14"/>
    <p:sldId id="710" r:id="rId15"/>
    <p:sldId id="711" r:id="rId16"/>
    <p:sldId id="712" r:id="rId17"/>
    <p:sldId id="713" r:id="rId18"/>
    <p:sldId id="714" r:id="rId19"/>
    <p:sldId id="715" r:id="rId20"/>
    <p:sldId id="716" r:id="rId21"/>
    <p:sldId id="756" r:id="rId22"/>
    <p:sldId id="717" r:id="rId23"/>
    <p:sldId id="718" r:id="rId24"/>
    <p:sldId id="719" r:id="rId25"/>
    <p:sldId id="720" r:id="rId26"/>
    <p:sldId id="721" r:id="rId27"/>
    <p:sldId id="722" r:id="rId28"/>
    <p:sldId id="723" r:id="rId29"/>
    <p:sldId id="724" r:id="rId30"/>
    <p:sldId id="725" r:id="rId31"/>
    <p:sldId id="726" r:id="rId32"/>
    <p:sldId id="727" r:id="rId33"/>
    <p:sldId id="728" r:id="rId34"/>
    <p:sldId id="729" r:id="rId35"/>
    <p:sldId id="730" r:id="rId36"/>
    <p:sldId id="759" r:id="rId37"/>
    <p:sldId id="731" r:id="rId38"/>
    <p:sldId id="732" r:id="rId39"/>
    <p:sldId id="733" r:id="rId40"/>
    <p:sldId id="734" r:id="rId41"/>
    <p:sldId id="735" r:id="rId42"/>
    <p:sldId id="736" r:id="rId43"/>
    <p:sldId id="737" r:id="rId44"/>
    <p:sldId id="738" r:id="rId45"/>
    <p:sldId id="739" r:id="rId46"/>
    <p:sldId id="740" r:id="rId47"/>
    <p:sldId id="741" r:id="rId48"/>
    <p:sldId id="742" r:id="rId49"/>
    <p:sldId id="743" r:id="rId50"/>
    <p:sldId id="744" r:id="rId51"/>
    <p:sldId id="745" r:id="rId52"/>
    <p:sldId id="758" r:id="rId53"/>
    <p:sldId id="746" r:id="rId54"/>
    <p:sldId id="753" r:id="rId55"/>
    <p:sldId id="747" r:id="rId56"/>
    <p:sldId id="748" r:id="rId57"/>
    <p:sldId id="749" r:id="rId58"/>
    <p:sldId id="750" r:id="rId59"/>
    <p:sldId id="751" r:id="rId60"/>
    <p:sldId id="526" r:id="rId61"/>
    <p:sldId id="754" r:id="rId62"/>
    <p:sldId id="452" r:id="rId63"/>
    <p:sldId id="453" r:id="rId64"/>
    <p:sldId id="454" r:id="rId65"/>
    <p:sldId id="455" r:id="rId66"/>
    <p:sldId id="456" r:id="rId67"/>
    <p:sldId id="457" r:id="rId68"/>
    <p:sldId id="458" r:id="rId69"/>
    <p:sldId id="459" r:id="rId70"/>
    <p:sldId id="460" r:id="rId71"/>
    <p:sldId id="621" r:id="rId72"/>
    <p:sldId id="622" r:id="rId73"/>
    <p:sldId id="623" r:id="rId74"/>
    <p:sldId id="689" r:id="rId75"/>
    <p:sldId id="690" r:id="rId76"/>
    <p:sldId id="691" r:id="rId77"/>
    <p:sldId id="692" r:id="rId78"/>
    <p:sldId id="693" r:id="rId79"/>
    <p:sldId id="694" r:id="rId80"/>
    <p:sldId id="695" r:id="rId81"/>
    <p:sldId id="696" r:id="rId82"/>
    <p:sldId id="697" r:id="rId83"/>
    <p:sldId id="624" r:id="rId84"/>
    <p:sldId id="625" r:id="rId85"/>
    <p:sldId id="752" r:id="rId86"/>
    <p:sldId id="626" r:id="rId87"/>
    <p:sldId id="627" r:id="rId88"/>
    <p:sldId id="628" r:id="rId89"/>
    <p:sldId id="629" r:id="rId90"/>
    <p:sldId id="755" r:id="rId91"/>
    <p:sldId id="630" r:id="rId92"/>
    <p:sldId id="631" r:id="rId93"/>
    <p:sldId id="632" r:id="rId94"/>
    <p:sldId id="633" r:id="rId95"/>
    <p:sldId id="634" r:id="rId96"/>
    <p:sldId id="635" r:id="rId97"/>
    <p:sldId id="760" r:id="rId98"/>
    <p:sldId id="355" r:id="rId99"/>
  </p:sldIdLst>
  <p:sldSz cx="12190413" cy="6859588"/>
  <p:notesSz cx="6858000" cy="9144000"/>
  <p:custDataLst>
    <p:tags r:id="rId10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赵 君君" initials="赵" lastIdx="3" clrIdx="0"/>
  <p:cmAuthor id="2" name="tj" initials="t"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E25E0E"/>
    <a:srgbClr val="4A9DFA"/>
    <a:srgbClr val="14B28B"/>
    <a:srgbClr val="01ACBE"/>
    <a:srgbClr val="4FC34E"/>
    <a:srgbClr val="81B747"/>
    <a:srgbClr val="27C5D6"/>
    <a:srgbClr val="1983B7"/>
    <a:srgbClr val="E94E60"/>
    <a:srgbClr val="01898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8758" autoAdjust="0"/>
    <p:restoredTop sz="97778" autoAdjust="0"/>
  </p:normalViewPr>
  <p:slideViewPr>
    <p:cSldViewPr snapToGrid="0" showGuides="1">
      <p:cViewPr varScale="1">
        <p:scale>
          <a:sx n="87" d="100"/>
          <a:sy n="87" d="100"/>
        </p:scale>
        <p:origin x="-264" y="-78"/>
      </p:cViewPr>
      <p:guideLst>
        <p:guide orient="horz" pos="2126"/>
        <p:guide pos="3828"/>
      </p:guideLst>
    </p:cSldViewPr>
  </p:slideViewPr>
  <p:notesTextViewPr>
    <p:cViewPr>
      <p:scale>
        <a:sx n="1" d="1"/>
        <a:sy n="1" d="1"/>
      </p:scale>
      <p:origin x="0" y="0"/>
    </p:cViewPr>
  </p:notesTextViewPr>
  <p:sorterViewPr>
    <p:cViewPr>
      <p:scale>
        <a:sx n="139" d="100"/>
        <a:sy n="139" d="100"/>
      </p:scale>
      <p:origin x="0" y="0"/>
    </p:cViewPr>
  </p:sorterViewPr>
  <p:notesViewPr>
    <p:cSldViewPr snapToGrid="0">
      <p:cViewPr varScale="1">
        <p:scale>
          <a:sx n="96" d="100"/>
          <a:sy n="96" d="100"/>
        </p:scale>
        <p:origin x="-762" y="-96"/>
      </p:cViewPr>
      <p:guideLst>
        <p:guide orient="horz" pos="2835"/>
        <p:guide pos="2154"/>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tableStyles" Target="tableStyles.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tags" Target="tags/tag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notesMaster" Target="notesMasters/notesMaster1.xml"/><Relationship Id="rId105"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227DF80-05F0-40A9-B2D3-F81B426788FB}" type="doc">
      <dgm:prSet loTypeId="urn:microsoft.com/office/officeart/2005/8/layout/vList5" loCatId="list" qsTypeId="urn:microsoft.com/office/officeart/2005/8/quickstyle/simple1#3" qsCatId="simple" csTypeId="urn:microsoft.com/office/officeart/2005/8/colors/accent1_2#3" csCatId="accent1" phldr="1"/>
      <dgm:spPr/>
      <dgm:t>
        <a:bodyPr/>
        <a:lstStyle/>
        <a:p>
          <a:endParaRPr lang="zh-CN" altLang="en-US"/>
        </a:p>
      </dgm:t>
    </dgm:pt>
    <dgm:pt modelId="{AB67B9A8-6B50-44EA-B2D3-0E7685FA3E9F}">
      <dgm:prSet phldrT="[文本]" custT="1"/>
      <dgm:spPr/>
      <dgm:t>
        <a:bodyPr/>
        <a:lstStyle/>
        <a:p>
          <a:r>
            <a:rPr lang="en-US" altLang="zh-CN" sz="2000" b="1" dirty="0">
              <a:solidFill>
                <a:schemeClr val="tx1"/>
              </a:solidFill>
            </a:rPr>
            <a:t>1</a:t>
          </a:r>
          <a:r>
            <a:rPr lang="en-US" altLang="zh-CN" sz="2000" b="1" dirty="0" smtClean="0">
              <a:solidFill>
                <a:schemeClr val="tx1"/>
              </a:solidFill>
            </a:rPr>
            <a:t>.</a:t>
          </a:r>
          <a:r>
            <a:rPr lang="zh-CN" altLang="en-US" sz="2000" b="1" dirty="0" smtClean="0">
              <a:solidFill>
                <a:schemeClr val="tx1"/>
              </a:solidFill>
            </a:rPr>
            <a:t>优先支持联农带农富农产业发展</a:t>
          </a:r>
          <a:endParaRPr lang="zh-CN" altLang="en-US" sz="2000" b="1" dirty="0">
            <a:solidFill>
              <a:schemeClr val="tx1"/>
            </a:solidFill>
          </a:endParaRPr>
        </a:p>
      </dgm:t>
    </dgm:pt>
    <dgm:pt modelId="{7F87D1D8-252F-4EE3-ADCB-A2E8E9AEBC59}" type="parTrans" cxnId="{17F27E41-451E-4DE4-9727-4ADE335B54EF}">
      <dgm:prSet/>
      <dgm:spPr/>
      <dgm:t>
        <a:bodyPr/>
        <a:lstStyle/>
        <a:p>
          <a:endParaRPr lang="zh-CN" altLang="en-US"/>
        </a:p>
      </dgm:t>
    </dgm:pt>
    <dgm:pt modelId="{208DD7D8-9F77-4605-A8B6-7D1E58B02D0E}" type="sibTrans" cxnId="{17F27E41-451E-4DE4-9727-4ADE335B54EF}">
      <dgm:prSet/>
      <dgm:spPr/>
      <dgm:t>
        <a:bodyPr/>
        <a:lstStyle/>
        <a:p>
          <a:endParaRPr lang="zh-CN" altLang="en-US"/>
        </a:p>
      </dgm:t>
    </dgm:pt>
    <dgm:pt modelId="{8C789797-4434-4C57-98BD-A421D13B704E}">
      <dgm:prSet phldrT="[文本]" custT="1"/>
      <dgm:spPr/>
      <dgm:t>
        <a:bodyPr/>
        <a:lstStyle/>
        <a:p>
          <a:r>
            <a:rPr lang="zh-CN" altLang="en-US" sz="1600" b="1" dirty="0" smtClean="0">
              <a:solidFill>
                <a:schemeClr val="tx1"/>
              </a:solidFill>
            </a:rPr>
            <a:t>（</a:t>
          </a:r>
          <a:r>
            <a:rPr lang="en-US" altLang="zh-CN" sz="1600" b="1" dirty="0" smtClean="0">
              <a:solidFill>
                <a:schemeClr val="tx1"/>
              </a:solidFill>
            </a:rPr>
            <a:t>1</a:t>
          </a:r>
          <a:r>
            <a:rPr lang="zh-CN" altLang="en-US" sz="1600" b="1" dirty="0" smtClean="0">
              <a:solidFill>
                <a:schemeClr val="tx1"/>
              </a:solidFill>
            </a:rPr>
            <a:t>）具有较好资源禀赋、良好市场前景、带动增收能力强的</a:t>
          </a:r>
          <a:r>
            <a:rPr lang="zh-CN" altLang="en-US" sz="1600" b="1" dirty="0" smtClean="0">
              <a:solidFill>
                <a:srgbClr val="FF0000"/>
              </a:solidFill>
            </a:rPr>
            <a:t>种养业</a:t>
          </a:r>
          <a:endParaRPr lang="zh-CN" altLang="en-US" sz="1600" b="1" dirty="0">
            <a:solidFill>
              <a:srgbClr val="FF0000"/>
            </a:solidFill>
          </a:endParaRPr>
        </a:p>
      </dgm:t>
    </dgm:pt>
    <dgm:pt modelId="{FB59A43D-4A6D-4A8F-AF0D-4264DFEEDFFC}" type="parTrans" cxnId="{080D5A93-8F97-4C37-A2DF-84D4D714B87A}">
      <dgm:prSet/>
      <dgm:spPr/>
      <dgm:t>
        <a:bodyPr/>
        <a:lstStyle/>
        <a:p>
          <a:endParaRPr lang="zh-CN" altLang="en-US"/>
        </a:p>
      </dgm:t>
    </dgm:pt>
    <dgm:pt modelId="{70DA97AE-8D99-4B72-ABB8-932859B97D0D}" type="sibTrans" cxnId="{080D5A93-8F97-4C37-A2DF-84D4D714B87A}">
      <dgm:prSet/>
      <dgm:spPr/>
      <dgm:t>
        <a:bodyPr/>
        <a:lstStyle/>
        <a:p>
          <a:endParaRPr lang="zh-CN" altLang="en-US"/>
        </a:p>
      </dgm:t>
    </dgm:pt>
    <dgm:pt modelId="{C481D213-C469-4772-BB8A-376639740FED}">
      <dgm:prSet phldrT="[文本]" custT="1"/>
      <dgm:spPr/>
      <dgm:t>
        <a:bodyPr/>
        <a:lstStyle/>
        <a:p>
          <a:r>
            <a:rPr lang="en-US" altLang="zh-CN" sz="2000" b="1" dirty="0">
              <a:solidFill>
                <a:schemeClr val="tx1"/>
              </a:solidFill>
            </a:rPr>
            <a:t>2</a:t>
          </a:r>
          <a:r>
            <a:rPr lang="en-US" altLang="zh-CN" sz="2000" b="1" dirty="0" smtClean="0">
              <a:solidFill>
                <a:schemeClr val="tx1"/>
              </a:solidFill>
            </a:rPr>
            <a:t>.</a:t>
          </a:r>
          <a:r>
            <a:rPr lang="zh-CN" altLang="en-US" sz="2000" b="1" dirty="0" smtClean="0">
              <a:solidFill>
                <a:schemeClr val="tx1"/>
              </a:solidFill>
            </a:rPr>
            <a:t>统筹支持促进增收的其他相关领域</a:t>
          </a:r>
          <a:endParaRPr lang="zh-CN" altLang="en-US" sz="2000" b="1" dirty="0">
            <a:solidFill>
              <a:schemeClr val="tx1"/>
            </a:solidFill>
          </a:endParaRPr>
        </a:p>
      </dgm:t>
    </dgm:pt>
    <dgm:pt modelId="{F180E5D2-D8AA-4F08-B88F-B03810C21F19}" type="parTrans" cxnId="{316EE45C-225A-43EE-AA2B-71DAA4D6E51A}">
      <dgm:prSet/>
      <dgm:spPr/>
      <dgm:t>
        <a:bodyPr/>
        <a:lstStyle/>
        <a:p>
          <a:endParaRPr lang="zh-CN" altLang="en-US"/>
        </a:p>
      </dgm:t>
    </dgm:pt>
    <dgm:pt modelId="{8603CD2C-8F60-4993-8F62-CECAB38A7A3B}" type="sibTrans" cxnId="{316EE45C-225A-43EE-AA2B-71DAA4D6E51A}">
      <dgm:prSet/>
      <dgm:spPr/>
      <dgm:t>
        <a:bodyPr/>
        <a:lstStyle/>
        <a:p>
          <a:endParaRPr lang="zh-CN" altLang="en-US"/>
        </a:p>
      </dgm:t>
    </dgm:pt>
    <dgm:pt modelId="{C7D2BC95-50BD-47EB-8E8B-0C4E1E9CA66A}">
      <dgm:prSet phldrT="[文本]" custT="1"/>
      <dgm:spPr/>
      <dgm:t>
        <a:bodyPr/>
        <a:lstStyle/>
        <a:p>
          <a:r>
            <a:rPr lang="zh-CN" altLang="en-US" sz="1600" b="1" dirty="0" smtClean="0"/>
            <a:t>（</a:t>
          </a:r>
          <a:r>
            <a:rPr lang="en-US" altLang="zh-CN" sz="1600" b="1" dirty="0" smtClean="0"/>
            <a:t>1</a:t>
          </a:r>
          <a:r>
            <a:rPr lang="zh-CN" altLang="en-US" sz="1600" b="1" dirty="0" smtClean="0"/>
            <a:t>）农村供水设施等</a:t>
          </a:r>
          <a:r>
            <a:rPr lang="zh-CN" altLang="en-US" sz="1600" b="1" dirty="0" smtClean="0">
              <a:solidFill>
                <a:srgbClr val="FF0000"/>
              </a:solidFill>
            </a:rPr>
            <a:t>小型公益性基础设施建设</a:t>
          </a:r>
          <a:endParaRPr lang="zh-CN" altLang="en-US" sz="1600" b="1" dirty="0">
            <a:solidFill>
              <a:srgbClr val="FF0000"/>
            </a:solidFill>
          </a:endParaRPr>
        </a:p>
      </dgm:t>
    </dgm:pt>
    <dgm:pt modelId="{8B6D225C-7D28-4A75-916F-4D3B186F31B7}" type="parTrans" cxnId="{3D8F27D0-C293-40C4-978F-567DB06536C2}">
      <dgm:prSet/>
      <dgm:spPr/>
      <dgm:t>
        <a:bodyPr/>
        <a:lstStyle/>
        <a:p>
          <a:endParaRPr lang="zh-CN" altLang="en-US"/>
        </a:p>
      </dgm:t>
    </dgm:pt>
    <dgm:pt modelId="{138312CF-48D7-4003-8AF9-15E69BCF4845}" type="sibTrans" cxnId="{3D8F27D0-C293-40C4-978F-567DB06536C2}">
      <dgm:prSet/>
      <dgm:spPr/>
      <dgm:t>
        <a:bodyPr/>
        <a:lstStyle/>
        <a:p>
          <a:endParaRPr lang="zh-CN" altLang="en-US"/>
        </a:p>
      </dgm:t>
    </dgm:pt>
    <dgm:pt modelId="{738EAEC1-18F3-4C2A-BFE4-BA1DBB1312A5}">
      <dgm:prSet phldrT="[文本]" custT="1"/>
      <dgm:spPr/>
      <dgm:t>
        <a:bodyPr/>
        <a:lstStyle/>
        <a:p>
          <a:r>
            <a:rPr lang="en-US" altLang="zh-CN" sz="2000" b="1" dirty="0">
              <a:solidFill>
                <a:schemeClr val="tx1"/>
              </a:solidFill>
            </a:rPr>
            <a:t>3</a:t>
          </a:r>
          <a:r>
            <a:rPr lang="en-US" altLang="zh-CN" sz="2000" b="1" dirty="0" smtClean="0">
              <a:solidFill>
                <a:schemeClr val="tx1"/>
              </a:solidFill>
            </a:rPr>
            <a:t>.</a:t>
          </a:r>
          <a:r>
            <a:rPr lang="zh-CN" altLang="en-US" sz="2000" b="1" dirty="0" smtClean="0">
              <a:solidFill>
                <a:schemeClr val="tx1"/>
              </a:solidFill>
            </a:rPr>
            <a:t>支持补齐必要的基础设施短板</a:t>
          </a:r>
          <a:endParaRPr lang="zh-CN" altLang="en-US" sz="2000" b="1" dirty="0">
            <a:solidFill>
              <a:schemeClr val="tx1"/>
            </a:solidFill>
          </a:endParaRPr>
        </a:p>
      </dgm:t>
    </dgm:pt>
    <dgm:pt modelId="{FEFF552B-7275-41BC-A519-AB987457623B}" type="parTrans" cxnId="{404AC8D2-ABE9-4451-A097-723C13862325}">
      <dgm:prSet/>
      <dgm:spPr/>
      <dgm:t>
        <a:bodyPr/>
        <a:lstStyle/>
        <a:p>
          <a:endParaRPr lang="zh-CN" altLang="en-US"/>
        </a:p>
      </dgm:t>
    </dgm:pt>
    <dgm:pt modelId="{22FF28F6-8CF1-4959-A1B7-FF01D8201C7B}" type="sibTrans" cxnId="{404AC8D2-ABE9-4451-A097-723C13862325}">
      <dgm:prSet/>
      <dgm:spPr/>
      <dgm:t>
        <a:bodyPr/>
        <a:lstStyle/>
        <a:p>
          <a:endParaRPr lang="zh-CN" altLang="en-US"/>
        </a:p>
      </dgm:t>
    </dgm:pt>
    <dgm:pt modelId="{69F4C3C9-28F7-477C-BCFF-608AC1ADDCAF}">
      <dgm:prSet phldrT="[文本]"/>
      <dgm:spPr/>
      <dgm:t>
        <a:bodyPr/>
        <a:lstStyle/>
        <a:p>
          <a:r>
            <a:rPr lang="zh-CN" altLang="en-US" b="1" dirty="0"/>
            <a:t>（</a:t>
          </a:r>
          <a:r>
            <a:rPr lang="en-US" altLang="zh-CN" b="1" dirty="0"/>
            <a:t>3</a:t>
          </a:r>
          <a:r>
            <a:rPr lang="zh-CN" altLang="en-US" b="1" dirty="0"/>
            <a:t>）</a:t>
          </a:r>
          <a:r>
            <a:rPr lang="zh-CN" altLang="en-US" b="1" dirty="0">
              <a:solidFill>
                <a:srgbClr val="FF0000"/>
              </a:solidFill>
            </a:rPr>
            <a:t>雨露计划</a:t>
          </a:r>
        </a:p>
      </dgm:t>
    </dgm:pt>
    <dgm:pt modelId="{3C6DF4BD-F24D-43D8-B16C-08319E60ABD3}" type="sibTrans" cxnId="{A00582C0-18F7-4915-A8CC-B86F976C4F91}">
      <dgm:prSet/>
      <dgm:spPr/>
      <dgm:t>
        <a:bodyPr/>
        <a:lstStyle/>
        <a:p>
          <a:endParaRPr lang="zh-CN" altLang="en-US"/>
        </a:p>
      </dgm:t>
    </dgm:pt>
    <dgm:pt modelId="{16B41EC1-6759-40A8-9B74-F5DD8CE39163}" type="parTrans" cxnId="{A00582C0-18F7-4915-A8CC-B86F976C4F91}">
      <dgm:prSet/>
      <dgm:spPr/>
      <dgm:t>
        <a:bodyPr/>
        <a:lstStyle/>
        <a:p>
          <a:endParaRPr lang="zh-CN" altLang="en-US"/>
        </a:p>
      </dgm:t>
    </dgm:pt>
    <dgm:pt modelId="{978B58A2-89DF-4002-B19B-99601CB830D4}">
      <dgm:prSet phldrT="[文本]"/>
      <dgm:spPr/>
      <dgm:t>
        <a:bodyPr/>
        <a:lstStyle/>
        <a:p>
          <a:r>
            <a:rPr lang="zh-CN" altLang="en-US" b="1" dirty="0"/>
            <a:t>（</a:t>
          </a:r>
          <a:r>
            <a:rPr lang="en-US" altLang="zh-CN" b="1" dirty="0"/>
            <a:t>2</a:t>
          </a:r>
          <a:r>
            <a:rPr lang="zh-CN" altLang="en-US" b="1" dirty="0" smtClean="0"/>
            <a:t>）</a:t>
          </a:r>
          <a:r>
            <a:rPr lang="zh-CN" altLang="en-US" b="1" dirty="0" smtClean="0">
              <a:solidFill>
                <a:srgbClr val="FF0000"/>
              </a:solidFill>
            </a:rPr>
            <a:t>一次性交通补助、帮扶车间、供应岗位等</a:t>
          </a:r>
          <a:endParaRPr lang="zh-CN" altLang="en-US" b="1" dirty="0"/>
        </a:p>
      </dgm:t>
    </dgm:pt>
    <dgm:pt modelId="{B64AC1E3-A767-4BE7-B393-F73A290227D2}" type="sibTrans" cxnId="{0D8317BC-472D-4888-A60A-006D02C2FA7F}">
      <dgm:prSet/>
      <dgm:spPr/>
      <dgm:t>
        <a:bodyPr/>
        <a:lstStyle/>
        <a:p>
          <a:endParaRPr lang="zh-CN" altLang="en-US"/>
        </a:p>
      </dgm:t>
    </dgm:pt>
    <dgm:pt modelId="{FC365FFA-4DDD-455B-B4D2-D30A25B13E63}" type="parTrans" cxnId="{0D8317BC-472D-4888-A60A-006D02C2FA7F}">
      <dgm:prSet/>
      <dgm:spPr/>
      <dgm:t>
        <a:bodyPr/>
        <a:lstStyle/>
        <a:p>
          <a:endParaRPr lang="zh-CN" altLang="en-US"/>
        </a:p>
      </dgm:t>
    </dgm:pt>
    <dgm:pt modelId="{3A20F247-273E-45A6-B804-736543445385}">
      <dgm:prSet phldrT="[文本]"/>
      <dgm:spPr/>
      <dgm:t>
        <a:bodyPr/>
        <a:lstStyle/>
        <a:p>
          <a:r>
            <a:rPr lang="zh-CN" altLang="en-US" b="1" dirty="0"/>
            <a:t>（</a:t>
          </a:r>
          <a:r>
            <a:rPr lang="en-US" altLang="zh-CN" b="1" dirty="0"/>
            <a:t>1</a:t>
          </a:r>
          <a:r>
            <a:rPr lang="zh-CN" altLang="en-US" b="1" dirty="0" smtClean="0"/>
            <a:t>）监测对象、脱贫人口等</a:t>
          </a:r>
          <a:r>
            <a:rPr lang="zh-CN" altLang="en-US" b="1" dirty="0" smtClean="0">
              <a:solidFill>
                <a:srgbClr val="FF0000"/>
              </a:solidFill>
            </a:rPr>
            <a:t>小额信贷贴息、生产经营和劳动技能培训</a:t>
          </a:r>
          <a:endParaRPr lang="zh-CN" altLang="en-US" b="1" dirty="0">
            <a:solidFill>
              <a:srgbClr val="FF0000"/>
            </a:solidFill>
          </a:endParaRPr>
        </a:p>
      </dgm:t>
    </dgm:pt>
    <dgm:pt modelId="{A77EF775-1896-4CB6-A8F8-7D232D011EBE}" type="sibTrans" cxnId="{F2304A2F-6FD8-41CC-9F1C-DC10CC6F324B}">
      <dgm:prSet/>
      <dgm:spPr/>
      <dgm:t>
        <a:bodyPr/>
        <a:lstStyle/>
        <a:p>
          <a:endParaRPr lang="zh-CN" altLang="en-US"/>
        </a:p>
      </dgm:t>
    </dgm:pt>
    <dgm:pt modelId="{AF2FA2FB-29B1-49AB-A0E6-80BA6766E853}" type="parTrans" cxnId="{F2304A2F-6FD8-41CC-9F1C-DC10CC6F324B}">
      <dgm:prSet/>
      <dgm:spPr/>
      <dgm:t>
        <a:bodyPr/>
        <a:lstStyle/>
        <a:p>
          <a:endParaRPr lang="zh-CN" altLang="en-US"/>
        </a:p>
      </dgm:t>
    </dgm:pt>
    <dgm:pt modelId="{1BBCFACF-A296-4601-A930-5D5F165EC8A6}">
      <dgm:prSet phldrT="[文本]" custT="1"/>
      <dgm:spPr/>
      <dgm:t>
        <a:bodyPr/>
        <a:lstStyle/>
        <a:p>
          <a:r>
            <a:rPr lang="zh-CN" altLang="en-US" sz="1600" b="1" dirty="0" smtClean="0">
              <a:solidFill>
                <a:schemeClr val="tx1"/>
              </a:solidFill>
            </a:rPr>
            <a:t>（</a:t>
          </a:r>
          <a:r>
            <a:rPr lang="en-US" altLang="zh-CN" sz="1600" b="1" dirty="0" smtClean="0">
              <a:solidFill>
                <a:schemeClr val="tx1"/>
              </a:solidFill>
            </a:rPr>
            <a:t>2</a:t>
          </a:r>
          <a:r>
            <a:rPr lang="zh-CN" altLang="en-US" sz="1600" b="1" dirty="0" smtClean="0">
              <a:solidFill>
                <a:schemeClr val="tx1"/>
              </a:solidFill>
            </a:rPr>
            <a:t>）延伸支持农产品精深加工、副产物综合利用和以农业产业为主体的</a:t>
          </a:r>
          <a:r>
            <a:rPr lang="zh-CN" altLang="en-US" sz="1600" b="1" dirty="0" smtClean="0">
              <a:solidFill>
                <a:srgbClr val="FF0000"/>
              </a:solidFill>
            </a:rPr>
            <a:t>一二三产业融合发展</a:t>
          </a:r>
          <a:endParaRPr lang="zh-CN" altLang="en-US" sz="1600" b="1" dirty="0">
            <a:solidFill>
              <a:srgbClr val="FF0000"/>
            </a:solidFill>
          </a:endParaRPr>
        </a:p>
      </dgm:t>
    </dgm:pt>
    <dgm:pt modelId="{6B21A7CE-68E3-4803-9F8B-3CEBF7FCE319}" type="parTrans" cxnId="{C825C754-C42E-4CDA-BDF8-2DAAC693415A}">
      <dgm:prSet/>
      <dgm:spPr/>
      <dgm:t>
        <a:bodyPr/>
        <a:lstStyle/>
        <a:p>
          <a:endParaRPr lang="zh-CN" altLang="en-US"/>
        </a:p>
      </dgm:t>
    </dgm:pt>
    <dgm:pt modelId="{010DAD32-02C3-4F1C-8A31-A7B417DD7290}" type="sibTrans" cxnId="{C825C754-C42E-4CDA-BDF8-2DAAC693415A}">
      <dgm:prSet/>
      <dgm:spPr/>
      <dgm:t>
        <a:bodyPr/>
        <a:lstStyle/>
        <a:p>
          <a:endParaRPr lang="zh-CN" altLang="en-US"/>
        </a:p>
      </dgm:t>
    </dgm:pt>
    <dgm:pt modelId="{2670C4B8-842A-49FC-B978-AD0B456E0783}">
      <dgm:prSet phldrT="[文本]" custT="1"/>
      <dgm:spPr/>
      <dgm:t>
        <a:bodyPr/>
        <a:lstStyle/>
        <a:p>
          <a:r>
            <a:rPr lang="zh-CN" altLang="en-US" sz="1600" b="1" dirty="0" smtClean="0">
              <a:solidFill>
                <a:schemeClr val="tx1"/>
              </a:solidFill>
            </a:rPr>
            <a:t>（</a:t>
          </a:r>
          <a:r>
            <a:rPr lang="en-US" altLang="zh-CN" sz="1600" b="1" dirty="0" smtClean="0">
              <a:solidFill>
                <a:schemeClr val="tx1"/>
              </a:solidFill>
            </a:rPr>
            <a:t>3</a:t>
          </a:r>
          <a:r>
            <a:rPr lang="zh-CN" altLang="en-US" sz="1600" b="1" dirty="0" smtClean="0">
              <a:solidFill>
                <a:schemeClr val="tx1"/>
              </a:solidFill>
            </a:rPr>
            <a:t>）</a:t>
          </a:r>
          <a:r>
            <a:rPr lang="zh-CN" altLang="en-US" sz="1600" b="1" dirty="0" smtClean="0">
              <a:solidFill>
                <a:srgbClr val="FF0000"/>
              </a:solidFill>
            </a:rPr>
            <a:t>统筹支持民族特色、地域特色的手工业</a:t>
          </a:r>
          <a:endParaRPr lang="zh-CN" altLang="en-US" sz="1600" b="1" dirty="0">
            <a:solidFill>
              <a:srgbClr val="FF0000"/>
            </a:solidFill>
          </a:endParaRPr>
        </a:p>
      </dgm:t>
    </dgm:pt>
    <dgm:pt modelId="{8122B793-8696-46B6-9D21-FFA0B52ECABE}" type="parTrans" cxnId="{52E2727C-2256-4908-B393-0E475D3C757D}">
      <dgm:prSet/>
      <dgm:spPr/>
      <dgm:t>
        <a:bodyPr/>
        <a:lstStyle/>
        <a:p>
          <a:endParaRPr lang="zh-CN" altLang="en-US"/>
        </a:p>
      </dgm:t>
    </dgm:pt>
    <dgm:pt modelId="{5F6B9DC9-4A92-41D1-89D4-7078E87BE021}" type="sibTrans" cxnId="{52E2727C-2256-4908-B393-0E475D3C757D}">
      <dgm:prSet/>
      <dgm:spPr/>
      <dgm:t>
        <a:bodyPr/>
        <a:lstStyle/>
        <a:p>
          <a:endParaRPr lang="zh-CN" altLang="en-US"/>
        </a:p>
      </dgm:t>
    </dgm:pt>
    <dgm:pt modelId="{9D98BD73-5A99-47E7-8075-C0B38AEE4A28}">
      <dgm:prSet phldrT="[文本]" custT="1"/>
      <dgm:spPr/>
      <dgm:t>
        <a:bodyPr/>
        <a:lstStyle/>
        <a:p>
          <a:r>
            <a:rPr lang="zh-CN" altLang="en-US" sz="1600" b="1" dirty="0" smtClean="0"/>
            <a:t>（</a:t>
          </a:r>
          <a:r>
            <a:rPr lang="en-US" altLang="zh-CN" sz="1600" b="1" dirty="0" smtClean="0"/>
            <a:t>2</a:t>
          </a:r>
          <a:r>
            <a:rPr lang="zh-CN" altLang="en-US" sz="1600" b="1" dirty="0" smtClean="0"/>
            <a:t>）</a:t>
          </a:r>
          <a:r>
            <a:rPr lang="zh-CN" altLang="en-US" sz="1600" b="1" dirty="0" smtClean="0">
              <a:solidFill>
                <a:srgbClr val="FF0000"/>
              </a:solidFill>
            </a:rPr>
            <a:t>农村人居环境整治项目</a:t>
          </a:r>
          <a:endParaRPr lang="zh-CN" altLang="en-US" sz="1600" b="1" dirty="0">
            <a:solidFill>
              <a:srgbClr val="FF0000"/>
            </a:solidFill>
          </a:endParaRPr>
        </a:p>
      </dgm:t>
    </dgm:pt>
    <dgm:pt modelId="{6AD06BFB-3C24-482B-BF08-C8D534F6A890}" type="parTrans" cxnId="{ADCBD3A2-6A3B-4E32-A368-C719A9D57925}">
      <dgm:prSet/>
      <dgm:spPr/>
      <dgm:t>
        <a:bodyPr/>
        <a:lstStyle/>
        <a:p>
          <a:endParaRPr lang="zh-CN" altLang="en-US"/>
        </a:p>
      </dgm:t>
    </dgm:pt>
    <dgm:pt modelId="{7F079AA8-D037-4304-9D1B-E7C1C7AE73C0}" type="sibTrans" cxnId="{ADCBD3A2-6A3B-4E32-A368-C719A9D57925}">
      <dgm:prSet/>
      <dgm:spPr/>
      <dgm:t>
        <a:bodyPr/>
        <a:lstStyle/>
        <a:p>
          <a:endParaRPr lang="zh-CN" altLang="en-US"/>
        </a:p>
      </dgm:t>
    </dgm:pt>
    <dgm:pt modelId="{94C1E76B-FBD6-4F1D-87CF-BD49CAED4C26}" type="pres">
      <dgm:prSet presAssocID="{7227DF80-05F0-40A9-B2D3-F81B426788FB}" presName="Name0" presStyleCnt="0">
        <dgm:presLayoutVars>
          <dgm:dir/>
          <dgm:animLvl val="lvl"/>
          <dgm:resizeHandles val="exact"/>
        </dgm:presLayoutVars>
      </dgm:prSet>
      <dgm:spPr/>
      <dgm:t>
        <a:bodyPr/>
        <a:lstStyle/>
        <a:p>
          <a:endParaRPr lang="zh-CN" altLang="en-US"/>
        </a:p>
      </dgm:t>
    </dgm:pt>
    <dgm:pt modelId="{91735E8E-0589-42CB-958C-905B41ED04B4}" type="pres">
      <dgm:prSet presAssocID="{AB67B9A8-6B50-44EA-B2D3-0E7685FA3E9F}" presName="linNode" presStyleCnt="0"/>
      <dgm:spPr/>
    </dgm:pt>
    <dgm:pt modelId="{9076FB4A-0C24-4B40-BD2A-873D484B40CA}" type="pres">
      <dgm:prSet presAssocID="{AB67B9A8-6B50-44EA-B2D3-0E7685FA3E9F}" presName="parentText" presStyleLbl="node1" presStyleIdx="0" presStyleCnt="3" custScaleX="83734" custLinFactNeighborX="159" custLinFactNeighborY="-680">
        <dgm:presLayoutVars>
          <dgm:chMax val="1"/>
          <dgm:bulletEnabled val="1"/>
        </dgm:presLayoutVars>
      </dgm:prSet>
      <dgm:spPr/>
      <dgm:t>
        <a:bodyPr/>
        <a:lstStyle/>
        <a:p>
          <a:endParaRPr lang="zh-CN" altLang="en-US"/>
        </a:p>
      </dgm:t>
    </dgm:pt>
    <dgm:pt modelId="{D3A12DCB-BE39-4DF8-A6AA-F69F1AF9BAB0}" type="pres">
      <dgm:prSet presAssocID="{AB67B9A8-6B50-44EA-B2D3-0E7685FA3E9F}" presName="descendantText" presStyleLbl="alignAccFollowNode1" presStyleIdx="0" presStyleCnt="3" custLinFactNeighborX="4232">
        <dgm:presLayoutVars>
          <dgm:bulletEnabled val="1"/>
        </dgm:presLayoutVars>
      </dgm:prSet>
      <dgm:spPr/>
      <dgm:t>
        <a:bodyPr/>
        <a:lstStyle/>
        <a:p>
          <a:endParaRPr lang="zh-CN" altLang="en-US"/>
        </a:p>
      </dgm:t>
    </dgm:pt>
    <dgm:pt modelId="{D5B7B531-F829-4562-9F26-E7CF0324DCB6}" type="pres">
      <dgm:prSet presAssocID="{208DD7D8-9F77-4605-A8B6-7D1E58B02D0E}" presName="sp" presStyleCnt="0"/>
      <dgm:spPr/>
    </dgm:pt>
    <dgm:pt modelId="{E0003457-F898-4F91-AD6B-44D0A424D080}" type="pres">
      <dgm:prSet presAssocID="{C481D213-C469-4772-BB8A-376639740FED}" presName="linNode" presStyleCnt="0"/>
      <dgm:spPr/>
    </dgm:pt>
    <dgm:pt modelId="{427471A1-8A8D-42F7-93B6-AB8BC1F0B243}" type="pres">
      <dgm:prSet presAssocID="{C481D213-C469-4772-BB8A-376639740FED}" presName="parentText" presStyleLbl="node1" presStyleIdx="1" presStyleCnt="3" custScaleX="83074" custLinFactNeighborX="159" custLinFactNeighborY="-680">
        <dgm:presLayoutVars>
          <dgm:chMax val="1"/>
          <dgm:bulletEnabled val="1"/>
        </dgm:presLayoutVars>
      </dgm:prSet>
      <dgm:spPr/>
      <dgm:t>
        <a:bodyPr/>
        <a:lstStyle/>
        <a:p>
          <a:endParaRPr lang="zh-CN" altLang="en-US"/>
        </a:p>
      </dgm:t>
    </dgm:pt>
    <dgm:pt modelId="{1BB081A0-BEB9-467A-A134-B1A89BD8791F}" type="pres">
      <dgm:prSet presAssocID="{C481D213-C469-4772-BB8A-376639740FED}" presName="descendantText" presStyleLbl="alignAccFollowNode1" presStyleIdx="1" presStyleCnt="3" custLinFactY="31180" custLinFactNeighborX="4290" custLinFactNeighborY="100000">
        <dgm:presLayoutVars>
          <dgm:bulletEnabled val="1"/>
        </dgm:presLayoutVars>
      </dgm:prSet>
      <dgm:spPr/>
      <dgm:t>
        <a:bodyPr/>
        <a:lstStyle/>
        <a:p>
          <a:endParaRPr lang="zh-CN" altLang="en-US"/>
        </a:p>
      </dgm:t>
    </dgm:pt>
    <dgm:pt modelId="{76EAFBAE-76D2-49A3-9F0B-871F72FB40C7}" type="pres">
      <dgm:prSet presAssocID="{8603CD2C-8F60-4993-8F62-CECAB38A7A3B}" presName="sp" presStyleCnt="0"/>
      <dgm:spPr/>
    </dgm:pt>
    <dgm:pt modelId="{02DB3D98-0417-45EE-BF1C-E97E207D09EA}" type="pres">
      <dgm:prSet presAssocID="{738EAEC1-18F3-4C2A-BFE4-BA1DBB1312A5}" presName="linNode" presStyleCnt="0"/>
      <dgm:spPr/>
    </dgm:pt>
    <dgm:pt modelId="{B9128840-E21F-47EE-ACBF-F1354ED37419}" type="pres">
      <dgm:prSet presAssocID="{738EAEC1-18F3-4C2A-BFE4-BA1DBB1312A5}" presName="parentText" presStyleLbl="node1" presStyleIdx="2" presStyleCnt="3" custScaleX="84202" custLinFactNeighborX="159" custLinFactNeighborY="-680">
        <dgm:presLayoutVars>
          <dgm:chMax val="1"/>
          <dgm:bulletEnabled val="1"/>
        </dgm:presLayoutVars>
      </dgm:prSet>
      <dgm:spPr/>
      <dgm:t>
        <a:bodyPr/>
        <a:lstStyle/>
        <a:p>
          <a:endParaRPr lang="zh-CN" altLang="en-US"/>
        </a:p>
      </dgm:t>
    </dgm:pt>
    <dgm:pt modelId="{10CF57E2-DF28-4F56-B632-900B446100B6}" type="pres">
      <dgm:prSet presAssocID="{738EAEC1-18F3-4C2A-BFE4-BA1DBB1312A5}" presName="descendantText" presStyleLbl="alignAccFollowNode1" presStyleIdx="2" presStyleCnt="3" custLinFactY="-27170" custLinFactNeighborX="2257" custLinFactNeighborY="-100000">
        <dgm:presLayoutVars>
          <dgm:bulletEnabled val="1"/>
        </dgm:presLayoutVars>
      </dgm:prSet>
      <dgm:spPr/>
      <dgm:t>
        <a:bodyPr/>
        <a:lstStyle/>
        <a:p>
          <a:endParaRPr lang="zh-CN" altLang="en-US"/>
        </a:p>
      </dgm:t>
    </dgm:pt>
  </dgm:ptLst>
  <dgm:cxnLst>
    <dgm:cxn modelId="{A00582C0-18F7-4915-A8CC-B86F976C4F91}" srcId="{738EAEC1-18F3-4C2A-BFE4-BA1DBB1312A5}" destId="{69F4C3C9-28F7-477C-BCFF-608AC1ADDCAF}" srcOrd="2" destOrd="0" parTransId="{16B41EC1-6759-40A8-9B74-F5DD8CE39163}" sibTransId="{3C6DF4BD-F24D-43D8-B16C-08319E60ABD3}"/>
    <dgm:cxn modelId="{ADCBD3A2-6A3B-4E32-A368-C719A9D57925}" srcId="{C481D213-C469-4772-BB8A-376639740FED}" destId="{9D98BD73-5A99-47E7-8075-C0B38AEE4A28}" srcOrd="1" destOrd="0" parTransId="{6AD06BFB-3C24-482B-BF08-C8D534F6A890}" sibTransId="{7F079AA8-D037-4304-9D1B-E7C1C7AE73C0}"/>
    <dgm:cxn modelId="{52E2727C-2256-4908-B393-0E475D3C757D}" srcId="{AB67B9A8-6B50-44EA-B2D3-0E7685FA3E9F}" destId="{2670C4B8-842A-49FC-B978-AD0B456E0783}" srcOrd="2" destOrd="0" parTransId="{8122B793-8696-46B6-9D21-FFA0B52ECABE}" sibTransId="{5F6B9DC9-4A92-41D1-89D4-7078E87BE021}"/>
    <dgm:cxn modelId="{045FDD50-E182-4B6D-B13A-33EC08AE0476}" type="presOf" srcId="{C481D213-C469-4772-BB8A-376639740FED}" destId="{427471A1-8A8D-42F7-93B6-AB8BC1F0B243}" srcOrd="0" destOrd="0" presId="urn:microsoft.com/office/officeart/2005/8/layout/vList5"/>
    <dgm:cxn modelId="{C60FFADA-E18D-4409-9109-896C3C9B36B5}" type="presOf" srcId="{9D98BD73-5A99-47E7-8075-C0B38AEE4A28}" destId="{1BB081A0-BEB9-467A-A134-B1A89BD8791F}" srcOrd="0" destOrd="1" presId="urn:microsoft.com/office/officeart/2005/8/layout/vList5"/>
    <dgm:cxn modelId="{3D8F27D0-C293-40C4-978F-567DB06536C2}" srcId="{C481D213-C469-4772-BB8A-376639740FED}" destId="{C7D2BC95-50BD-47EB-8E8B-0C4E1E9CA66A}" srcOrd="0" destOrd="0" parTransId="{8B6D225C-7D28-4A75-916F-4D3B186F31B7}" sibTransId="{138312CF-48D7-4003-8AF9-15E69BCF4845}"/>
    <dgm:cxn modelId="{F63879FC-DB04-40E6-95E4-2A0DFEA5DC96}" type="presOf" srcId="{AB67B9A8-6B50-44EA-B2D3-0E7685FA3E9F}" destId="{9076FB4A-0C24-4B40-BD2A-873D484B40CA}" srcOrd="0" destOrd="0" presId="urn:microsoft.com/office/officeart/2005/8/layout/vList5"/>
    <dgm:cxn modelId="{316EE45C-225A-43EE-AA2B-71DAA4D6E51A}" srcId="{7227DF80-05F0-40A9-B2D3-F81B426788FB}" destId="{C481D213-C469-4772-BB8A-376639740FED}" srcOrd="1" destOrd="0" parTransId="{F180E5D2-D8AA-4F08-B88F-B03810C21F19}" sibTransId="{8603CD2C-8F60-4993-8F62-CECAB38A7A3B}"/>
    <dgm:cxn modelId="{B3CA6155-8F54-4D19-86CB-76E89F96EAD9}" type="presOf" srcId="{1BBCFACF-A296-4601-A930-5D5F165EC8A6}" destId="{D3A12DCB-BE39-4DF8-A6AA-F69F1AF9BAB0}" srcOrd="0" destOrd="1" presId="urn:microsoft.com/office/officeart/2005/8/layout/vList5"/>
    <dgm:cxn modelId="{7842A2F5-0CD5-48F6-B7AC-7D47BB64427A}" type="presOf" srcId="{738EAEC1-18F3-4C2A-BFE4-BA1DBB1312A5}" destId="{B9128840-E21F-47EE-ACBF-F1354ED37419}" srcOrd="0" destOrd="0" presId="urn:microsoft.com/office/officeart/2005/8/layout/vList5"/>
    <dgm:cxn modelId="{404AC8D2-ABE9-4451-A097-723C13862325}" srcId="{7227DF80-05F0-40A9-B2D3-F81B426788FB}" destId="{738EAEC1-18F3-4C2A-BFE4-BA1DBB1312A5}" srcOrd="2" destOrd="0" parTransId="{FEFF552B-7275-41BC-A519-AB987457623B}" sibTransId="{22FF28F6-8CF1-4959-A1B7-FF01D8201C7B}"/>
    <dgm:cxn modelId="{080D5A93-8F97-4C37-A2DF-84D4D714B87A}" srcId="{AB67B9A8-6B50-44EA-B2D3-0E7685FA3E9F}" destId="{8C789797-4434-4C57-98BD-A421D13B704E}" srcOrd="0" destOrd="0" parTransId="{FB59A43D-4A6D-4A8F-AF0D-4264DFEEDFFC}" sibTransId="{70DA97AE-8D99-4B72-ABB8-932859B97D0D}"/>
    <dgm:cxn modelId="{BAC5076D-1B6B-49AC-A092-E391D61F6BDC}" type="presOf" srcId="{8C789797-4434-4C57-98BD-A421D13B704E}" destId="{D3A12DCB-BE39-4DF8-A6AA-F69F1AF9BAB0}" srcOrd="0" destOrd="0" presId="urn:microsoft.com/office/officeart/2005/8/layout/vList5"/>
    <dgm:cxn modelId="{17F27E41-451E-4DE4-9727-4ADE335B54EF}" srcId="{7227DF80-05F0-40A9-B2D3-F81B426788FB}" destId="{AB67B9A8-6B50-44EA-B2D3-0E7685FA3E9F}" srcOrd="0" destOrd="0" parTransId="{7F87D1D8-252F-4EE3-ADCB-A2E8E9AEBC59}" sibTransId="{208DD7D8-9F77-4605-A8B6-7D1E58B02D0E}"/>
    <dgm:cxn modelId="{3C659BCD-4972-4301-940A-F550F77C370B}" type="presOf" srcId="{7227DF80-05F0-40A9-B2D3-F81B426788FB}" destId="{94C1E76B-FBD6-4F1D-87CF-BD49CAED4C26}" srcOrd="0" destOrd="0" presId="urn:microsoft.com/office/officeart/2005/8/layout/vList5"/>
    <dgm:cxn modelId="{68046E8C-2D5A-4E3D-92B6-0706FD49E137}" type="presOf" srcId="{C7D2BC95-50BD-47EB-8E8B-0C4E1E9CA66A}" destId="{1BB081A0-BEB9-467A-A134-B1A89BD8791F}" srcOrd="0" destOrd="0" presId="urn:microsoft.com/office/officeart/2005/8/layout/vList5"/>
    <dgm:cxn modelId="{E0AE898C-8738-4489-A648-687111745621}" type="presOf" srcId="{3A20F247-273E-45A6-B804-736543445385}" destId="{10CF57E2-DF28-4F56-B632-900B446100B6}" srcOrd="0" destOrd="0" presId="urn:microsoft.com/office/officeart/2005/8/layout/vList5"/>
    <dgm:cxn modelId="{BFAE1BD2-63E8-4A64-A2F3-8279901BE9AF}" type="presOf" srcId="{2670C4B8-842A-49FC-B978-AD0B456E0783}" destId="{D3A12DCB-BE39-4DF8-A6AA-F69F1AF9BAB0}" srcOrd="0" destOrd="2" presId="urn:microsoft.com/office/officeart/2005/8/layout/vList5"/>
    <dgm:cxn modelId="{A89A8EC6-371F-438D-BB3D-5CFB38AACDEF}" type="presOf" srcId="{69F4C3C9-28F7-477C-BCFF-608AC1ADDCAF}" destId="{10CF57E2-DF28-4F56-B632-900B446100B6}" srcOrd="0" destOrd="2" presId="urn:microsoft.com/office/officeart/2005/8/layout/vList5"/>
    <dgm:cxn modelId="{48426AC3-2965-4FC3-89E4-2F7C9D9544E5}" type="presOf" srcId="{978B58A2-89DF-4002-B19B-99601CB830D4}" destId="{10CF57E2-DF28-4F56-B632-900B446100B6}" srcOrd="0" destOrd="1" presId="urn:microsoft.com/office/officeart/2005/8/layout/vList5"/>
    <dgm:cxn modelId="{F2304A2F-6FD8-41CC-9F1C-DC10CC6F324B}" srcId="{738EAEC1-18F3-4C2A-BFE4-BA1DBB1312A5}" destId="{3A20F247-273E-45A6-B804-736543445385}" srcOrd="0" destOrd="0" parTransId="{AF2FA2FB-29B1-49AB-A0E6-80BA6766E853}" sibTransId="{A77EF775-1896-4CB6-A8F8-7D232D011EBE}"/>
    <dgm:cxn modelId="{0D8317BC-472D-4888-A60A-006D02C2FA7F}" srcId="{738EAEC1-18F3-4C2A-BFE4-BA1DBB1312A5}" destId="{978B58A2-89DF-4002-B19B-99601CB830D4}" srcOrd="1" destOrd="0" parTransId="{FC365FFA-4DDD-455B-B4D2-D30A25B13E63}" sibTransId="{B64AC1E3-A767-4BE7-B393-F73A290227D2}"/>
    <dgm:cxn modelId="{C825C754-C42E-4CDA-BDF8-2DAAC693415A}" srcId="{AB67B9A8-6B50-44EA-B2D3-0E7685FA3E9F}" destId="{1BBCFACF-A296-4601-A930-5D5F165EC8A6}" srcOrd="1" destOrd="0" parTransId="{6B21A7CE-68E3-4803-9F8B-3CEBF7FCE319}" sibTransId="{010DAD32-02C3-4F1C-8A31-A7B417DD7290}"/>
    <dgm:cxn modelId="{549AF303-3C5C-4E23-9C53-63B723386CEB}" type="presParOf" srcId="{94C1E76B-FBD6-4F1D-87CF-BD49CAED4C26}" destId="{91735E8E-0589-42CB-958C-905B41ED04B4}" srcOrd="0" destOrd="0" presId="urn:microsoft.com/office/officeart/2005/8/layout/vList5"/>
    <dgm:cxn modelId="{12E0E80B-C11E-4AD6-9BA6-848C65A65CB4}" type="presParOf" srcId="{91735E8E-0589-42CB-958C-905B41ED04B4}" destId="{9076FB4A-0C24-4B40-BD2A-873D484B40CA}" srcOrd="0" destOrd="0" presId="urn:microsoft.com/office/officeart/2005/8/layout/vList5"/>
    <dgm:cxn modelId="{415DAC27-1BDE-4EE2-96C2-70F3F6291AA4}" type="presParOf" srcId="{91735E8E-0589-42CB-958C-905B41ED04B4}" destId="{D3A12DCB-BE39-4DF8-A6AA-F69F1AF9BAB0}" srcOrd="1" destOrd="0" presId="urn:microsoft.com/office/officeart/2005/8/layout/vList5"/>
    <dgm:cxn modelId="{DA00E21F-BFA8-4785-905A-486674543BDC}" type="presParOf" srcId="{94C1E76B-FBD6-4F1D-87CF-BD49CAED4C26}" destId="{D5B7B531-F829-4562-9F26-E7CF0324DCB6}" srcOrd="1" destOrd="0" presId="urn:microsoft.com/office/officeart/2005/8/layout/vList5"/>
    <dgm:cxn modelId="{844DFAD1-9708-4EF5-A174-33EE2B5405F1}" type="presParOf" srcId="{94C1E76B-FBD6-4F1D-87CF-BD49CAED4C26}" destId="{E0003457-F898-4F91-AD6B-44D0A424D080}" srcOrd="2" destOrd="0" presId="urn:microsoft.com/office/officeart/2005/8/layout/vList5"/>
    <dgm:cxn modelId="{2614786E-2D94-47AA-B582-F41E198DC2F0}" type="presParOf" srcId="{E0003457-F898-4F91-AD6B-44D0A424D080}" destId="{427471A1-8A8D-42F7-93B6-AB8BC1F0B243}" srcOrd="0" destOrd="0" presId="urn:microsoft.com/office/officeart/2005/8/layout/vList5"/>
    <dgm:cxn modelId="{F3F4B4D1-C162-4357-B5FE-C068E497126A}" type="presParOf" srcId="{E0003457-F898-4F91-AD6B-44D0A424D080}" destId="{1BB081A0-BEB9-467A-A134-B1A89BD8791F}" srcOrd="1" destOrd="0" presId="urn:microsoft.com/office/officeart/2005/8/layout/vList5"/>
    <dgm:cxn modelId="{A9DACB89-A2A5-4AF9-9F60-34AB6DD6685A}" type="presParOf" srcId="{94C1E76B-FBD6-4F1D-87CF-BD49CAED4C26}" destId="{76EAFBAE-76D2-49A3-9F0B-871F72FB40C7}" srcOrd="3" destOrd="0" presId="urn:microsoft.com/office/officeart/2005/8/layout/vList5"/>
    <dgm:cxn modelId="{8FEB6D41-A109-43C5-8357-A2363ABB19A2}" type="presParOf" srcId="{94C1E76B-FBD6-4F1D-87CF-BD49CAED4C26}" destId="{02DB3D98-0417-45EE-BF1C-E97E207D09EA}" srcOrd="4" destOrd="0" presId="urn:microsoft.com/office/officeart/2005/8/layout/vList5"/>
    <dgm:cxn modelId="{5B2EF4AD-F2D6-4F0D-8A57-9CAC24A7ECFD}" type="presParOf" srcId="{02DB3D98-0417-45EE-BF1C-E97E207D09EA}" destId="{B9128840-E21F-47EE-ACBF-F1354ED37419}" srcOrd="0" destOrd="0" presId="urn:microsoft.com/office/officeart/2005/8/layout/vList5"/>
    <dgm:cxn modelId="{26038152-9B73-4025-B243-D99F56CF2415}" type="presParOf" srcId="{02DB3D98-0417-45EE-BF1C-E97E207D09EA}" destId="{10CF57E2-DF28-4F56-B632-900B446100B6}"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8B486D8-1887-4A06-A6CB-483E75488885}" type="datetimeFigureOut">
              <a:rPr lang="zh-CN" altLang="en-US" smtClean="0"/>
              <a:pPr/>
              <a:t>2022/4/26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5F1797-ABEC-4C51-9E54-2230554CF11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pPr/>
              <a:t>2022/4/26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97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2022/4/26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2022/4/26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2022/4/26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4/26/2022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4/26/2022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4/26/2022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4/26/2022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4/26/2022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4/26/2022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4/26/2022</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2022/4/26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4/26/2022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4/26/2022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4/26/2022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4/26/2022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rotWithShape="0">
          <a:blip r:embed="rId2" cstate="print"/>
          <a:stretch>
            <a:fillRect/>
          </a:stretch>
        </a:blipFill>
        <a:effectLst/>
      </p:bgPr>
    </p:bg>
    <p:spTree>
      <p:nvGrpSpPr>
        <p:cNvPr id="1" name=""/>
        <p:cNvGrpSpPr/>
        <p:nvPr/>
      </p:nvGrpSpPr>
      <p:grpSpPr>
        <a:xfrm>
          <a:off x="0" y="0"/>
          <a:ext cx="0" cy="0"/>
          <a:chOff x="0" y="0"/>
          <a:chExt cx="0" cy="0"/>
        </a:xfrm>
      </p:grpSpPr>
    </p:spTree>
  </p:cSld>
  <p:clrMapOvr>
    <a:masterClrMapping/>
  </p:clrMapOvr>
  <p:transition spd="med" advClick="0" advTm="0">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rotWithShape="0">
          <a:gsLst>
            <a:gs pos="0">
              <a:srgbClr val="D7D9E1">
                <a:alpha val="100000"/>
              </a:srgbClr>
            </a:gs>
            <a:gs pos="25999">
              <a:srgbClr val="EBECF0">
                <a:alpha val="100000"/>
              </a:srgbClr>
            </a:gs>
            <a:gs pos="100000">
              <a:srgbClr val="FFFFFF">
                <a:alpha val="100000"/>
              </a:srgbClr>
            </a:gs>
          </a:gsLst>
          <a:lin ang="5400000" scaled="1"/>
          <a:tileRect/>
        </a:gradFill>
        <a:effectLst/>
      </p:bgPr>
    </p:bg>
    <p:spTree>
      <p:nvGrpSpPr>
        <p:cNvPr id="1" name=""/>
        <p:cNvGrpSpPr/>
        <p:nvPr/>
      </p:nvGrpSpPr>
      <p:grpSpPr>
        <a:xfrm>
          <a:off x="0" y="0"/>
          <a:ext cx="0" cy="0"/>
          <a:chOff x="0" y="0"/>
          <a:chExt cx="0" cy="0"/>
        </a:xfrm>
      </p:grpSpPr>
      <p:grpSp>
        <p:nvGrpSpPr>
          <p:cNvPr id="9219" name="Group 5"/>
          <p:cNvGrpSpPr/>
          <p:nvPr userDrawn="1"/>
        </p:nvGrpSpPr>
        <p:grpSpPr>
          <a:xfrm>
            <a:off x="463478" y="6310952"/>
            <a:ext cx="298403" cy="294270"/>
            <a:chOff x="4328868" y="5502988"/>
            <a:chExt cx="500307" cy="493774"/>
          </a:xfrm>
        </p:grpSpPr>
        <p:sp>
          <p:nvSpPr>
            <p:cNvPr id="4" name="Freeform 7">
              <a:hlinkClick r:id="" action="ppaction://hlinkshowjump?jump=previousslide"/>
            </p:cNvPr>
            <p:cNvSpPr/>
            <p:nvPr/>
          </p:nvSpPr>
          <p:spPr bwMode="auto">
            <a:xfrm>
              <a:off x="4520475" y="5648633"/>
              <a:ext cx="117092" cy="202484"/>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Freeform 8">
              <a:hlinkClick r:id="" action="ppaction://hlinkshowjump?jump=previousslide"/>
            </p:cNvPr>
            <p:cNvSpPr>
              <a:spLocks noEditPoints="1"/>
            </p:cNvSpPr>
            <p:nvPr/>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grpSp>
        <p:nvGrpSpPr>
          <p:cNvPr id="9222" name="Group 9"/>
          <p:cNvGrpSpPr/>
          <p:nvPr userDrawn="1"/>
        </p:nvGrpSpPr>
        <p:grpSpPr>
          <a:xfrm flipH="1">
            <a:off x="1244406" y="6310952"/>
            <a:ext cx="298404" cy="294270"/>
            <a:chOff x="4328868" y="5502988"/>
            <a:chExt cx="500307" cy="493774"/>
          </a:xfrm>
        </p:grpSpPr>
        <p:sp>
          <p:nvSpPr>
            <p:cNvPr id="7" name="Freeform 10">
              <a:hlinkClick r:id="" action="ppaction://hlinkshowjump?jump=nextslide"/>
            </p:cNvPr>
            <p:cNvSpPr/>
            <p:nvPr/>
          </p:nvSpPr>
          <p:spPr bwMode="auto">
            <a:xfrm>
              <a:off x="4520475" y="5648633"/>
              <a:ext cx="117094" cy="202484"/>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8" name="Freeform 11">
              <a:hlinkClick r:id="" action="ppaction://hlinkshowjump?jump=nextslide"/>
            </p:cNvPr>
            <p:cNvSpPr>
              <a:spLocks noEditPoints="1"/>
            </p:cNvSpPr>
            <p:nvPr/>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sz="24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grpSp>
      <p:cxnSp>
        <p:nvCxnSpPr>
          <p:cNvPr id="9" name="Straight Connector 3"/>
          <p:cNvCxnSpPr/>
          <p:nvPr/>
        </p:nvCxnSpPr>
        <p:spPr>
          <a:xfrm>
            <a:off x="736485" y="6461263"/>
            <a:ext cx="507921"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0" y="857409"/>
            <a:ext cx="12190095" cy="2118"/>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pic>
        <p:nvPicPr>
          <p:cNvPr id="9227" name="图片 1" descr="天健logo-02"/>
          <p:cNvPicPr>
            <a:picLocks noChangeAspect="1"/>
          </p:cNvPicPr>
          <p:nvPr userDrawn="1"/>
        </p:nvPicPr>
        <p:blipFill>
          <a:blip r:embed="rId2" cstate="print"/>
          <a:stretch>
            <a:fillRect/>
          </a:stretch>
        </p:blipFill>
        <p:spPr>
          <a:xfrm>
            <a:off x="9115060" y="6397751"/>
            <a:ext cx="3030593" cy="423412"/>
          </a:xfrm>
          <a:prstGeom prst="rect">
            <a:avLst/>
          </a:prstGeom>
          <a:noFill/>
          <a:ln w="9525">
            <a:noFill/>
          </a:ln>
        </p:spPr>
      </p:pic>
    </p:spTree>
  </p:cSld>
  <p:clrMapOvr>
    <a:masterClrMapping/>
  </p:clrMapOvr>
  <p:transition spd="med" advClick="0" advTm="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pPr/>
              <a:t>2022/4/26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pPr/>
              <a:t>2022/4/26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pPr/>
              <a:t>2022/4/26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pPr/>
              <a:t>‹#›</a:t>
            </a:fld>
            <a:endParaRPr lang="zh-CN" altLang="en-US"/>
          </a:p>
        </p:txBody>
      </p:sp>
      <p:sp>
        <p:nvSpPr>
          <p:cNvPr id="11" name="矩形 10"/>
          <p:cNvSpPr/>
          <p:nvPr userDrawn="1"/>
        </p:nvSpPr>
        <p:spPr>
          <a:xfrm>
            <a:off x="8725278" y="6450175"/>
            <a:ext cx="775136" cy="246221"/>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p>
          <a:p>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p>
          <a:p>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p>
          <a:p>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p>
          <a:p>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p>
          <a:p>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pPr/>
              <a:t>2022/4/26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pPr/>
              <a:t>2022/4/26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pPr/>
              <a:t>2022/4/26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pPr/>
              <a:t>2022/4/26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pPr/>
              <a:t>‹#›</a:t>
            </a:fld>
            <a:endParaRPr lang="zh-CN" alt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1.jpeg"/><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pPr/>
              <a:t>2022/4/26</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7"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4/26/2022</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ransition spd="slow"/>
  <p:hf hdr="0" ftr="0" dt="0"/>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19.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20.xml"/><Relationship Id="rId7" Type="http://schemas.openxmlformats.org/officeDocument/2006/relationships/slideLayout" Target="../slideLayouts/slideLayout19.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9"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8.png"/><Relationship Id="rId1" Type="http://schemas.openxmlformats.org/officeDocument/2006/relationships/slideLayout" Target="../slideLayouts/slideLayout1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slideLayout" Target="../slideLayouts/slideLayout19.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slideLayout" Target="../slideLayouts/slideLayout19.xml"/><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tags" Target="../tags/tag41.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image" Target="../media/image8.png"/><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slideLayout" Target="../slideLayouts/slideLayout19.xm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tags" Target="../tags/tag53.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5" Type="http://schemas.openxmlformats.org/officeDocument/2006/relationships/tags" Target="../tags/tag46.xml"/><Relationship Id="rId15" Type="http://schemas.openxmlformats.org/officeDocument/2006/relationships/image" Target="../media/image8.png"/><Relationship Id="rId10" Type="http://schemas.openxmlformats.org/officeDocument/2006/relationships/tags" Target="../tags/tag51.xml"/><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image" Target="../media/image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3" Type="http://schemas.openxmlformats.org/officeDocument/2006/relationships/oleObject" Target="../embeddings/Microsoft_Office_Word_97_-_2003___1.doc"/><Relationship Id="rId2" Type="http://schemas.openxmlformats.org/officeDocument/2006/relationships/slideLayout" Target="../slideLayouts/slideLayout19.xml"/><Relationship Id="rId1" Type="http://schemas.openxmlformats.org/officeDocument/2006/relationships/vmlDrawing" Target="../drawings/vmlDrawing1.vml"/><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7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9.xml"/></Relationships>
</file>

<file path=ppt/slides/_rels/slide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7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9.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_14"/>
          <p:cNvSpPr txBox="1">
            <a:spLocks noChangeArrowheads="1"/>
          </p:cNvSpPr>
          <p:nvPr/>
        </p:nvSpPr>
        <p:spPr bwMode="auto">
          <a:xfrm>
            <a:off x="1148318" y="894951"/>
            <a:ext cx="9880208" cy="330263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lnSpc>
                <a:spcPct val="150000"/>
              </a:lnSpc>
            </a:pPr>
            <a:r>
              <a:rPr sz="4000" b="1" dirty="0" err="1" smtClean="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加强衔接资金</a:t>
            </a:r>
            <a:r>
              <a:rPr lang="zh-CN" altLang="en-US" sz="4000" b="1" dirty="0" smtClean="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项目监督管理</a:t>
            </a:r>
            <a:r>
              <a:rPr sz="4000" b="1" dirty="0" smtClean="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和</a:t>
            </a:r>
            <a:r>
              <a:rPr lang="zh-CN" altLang="en-US" sz="4000" b="1" dirty="0" smtClean="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扶贫</a:t>
            </a:r>
            <a:endParaRPr lang="en-US" altLang="zh-CN" sz="4000" b="1" dirty="0" smtClean="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a:p>
            <a:pPr algn="ctr">
              <a:lnSpc>
                <a:spcPct val="150000"/>
              </a:lnSpc>
            </a:pPr>
            <a:r>
              <a:rPr lang="zh-CN" altLang="en-US" sz="4000" b="1" dirty="0" smtClean="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项目</a:t>
            </a:r>
            <a:r>
              <a:rPr sz="4000" b="1" dirty="0" err="1" smtClean="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资产</a:t>
            </a:r>
            <a:r>
              <a:rPr lang="zh-CN" altLang="en-US" sz="4000" b="1" dirty="0" smtClean="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后续</a:t>
            </a:r>
            <a:r>
              <a:rPr sz="4000" b="1" dirty="0" err="1" smtClean="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rPr>
              <a:t>管理</a:t>
            </a:r>
            <a:endParaRPr sz="4000" b="1" dirty="0">
              <a:solidFill>
                <a:schemeClr val="tx1"/>
              </a:solidFill>
              <a:effectLst>
                <a:outerShdw blurRad="38100" dist="19050" dir="2700000" algn="tl" rotWithShape="0">
                  <a:schemeClr val="dk1">
                    <a:alpha val="40000"/>
                  </a:schemeClr>
                </a:outerShdw>
              </a:effectLst>
              <a:latin typeface="华文中宋" panose="02010600040101010101" charset="-122"/>
              <a:ea typeface="华文中宋" panose="02010600040101010101" charset="-122"/>
              <a:cs typeface="华文中宋" panose="02010600040101010101" charset="-122"/>
            </a:endParaRPr>
          </a:p>
        </p:txBody>
      </p:sp>
      <p:grpSp>
        <p:nvGrpSpPr>
          <p:cNvPr id="3" name="Group 10"/>
          <p:cNvGrpSpPr/>
          <p:nvPr/>
        </p:nvGrpSpPr>
        <p:grpSpPr>
          <a:xfrm>
            <a:off x="8040584" y="5601532"/>
            <a:ext cx="3102338" cy="478600"/>
            <a:chOff x="4383584" y="10884560"/>
            <a:chExt cx="6126514" cy="1212098"/>
          </a:xfrm>
          <a:solidFill>
            <a:schemeClr val="accent5"/>
          </a:solidFill>
        </p:grpSpPr>
        <p:sp>
          <p:nvSpPr>
            <p:cNvPr id="18" name="Rectangle 11"/>
            <p:cNvSpPr/>
            <p:nvPr/>
          </p:nvSpPr>
          <p:spPr>
            <a:xfrm>
              <a:off x="4383584" y="10884560"/>
              <a:ext cx="6126514" cy="1212098"/>
            </a:xfrm>
            <a:prstGeom prst="rect">
              <a:avLst/>
            </a:prstGeom>
            <a:grp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bg1"/>
                </a:solidFill>
              </a:endParaRPr>
            </a:p>
          </p:txBody>
        </p:sp>
        <p:sp>
          <p:nvSpPr>
            <p:cNvPr id="19" name="TextBox 220"/>
            <p:cNvSpPr txBox="1"/>
            <p:nvPr/>
          </p:nvSpPr>
          <p:spPr>
            <a:xfrm>
              <a:off x="4872774" y="11016432"/>
              <a:ext cx="5635524" cy="1009947"/>
            </a:xfrm>
            <a:prstGeom prst="rect">
              <a:avLst/>
            </a:prstGeom>
            <a:grpFill/>
          </p:spPr>
          <p:txBody>
            <a:bodyPr wrap="square" rtlCol="0">
              <a:spAutoFit/>
            </a:bodyPr>
            <a:lstStyle/>
            <a:p>
              <a:pPr algn="ctr"/>
              <a:r>
                <a:rPr lang="en-US" altLang="zh-CN" sz="2000" b="1" spc="300" dirty="0" smtClean="0">
                  <a:solidFill>
                    <a:schemeClr val="bg1"/>
                  </a:solidFill>
                  <a:latin typeface="方正楷体_GBK" panose="03000509000000000000" charset="-122"/>
                  <a:ea typeface="方正楷体_GBK" panose="03000509000000000000" charset="-122"/>
                  <a:cs typeface="方正楷体_GBK" panose="03000509000000000000" charset="-122"/>
                </a:rPr>
                <a:t>2022</a:t>
              </a:r>
              <a:r>
                <a:rPr lang="zh-CN" altLang="en-US" sz="2000" b="1" spc="300" dirty="0" smtClean="0">
                  <a:solidFill>
                    <a:schemeClr val="bg1"/>
                  </a:solidFill>
                  <a:latin typeface="方正楷体_GBK" panose="03000509000000000000" charset="-122"/>
                  <a:ea typeface="方正楷体_GBK" panose="03000509000000000000" charset="-122"/>
                  <a:cs typeface="方正楷体_GBK" panose="03000509000000000000" charset="-122"/>
                </a:rPr>
                <a:t>年</a:t>
              </a:r>
              <a:r>
                <a:rPr lang="en-US" altLang="zh-CN" sz="2000" b="1" spc="300" dirty="0" smtClean="0">
                  <a:solidFill>
                    <a:schemeClr val="bg1"/>
                  </a:solidFill>
                  <a:latin typeface="方正楷体_GBK" panose="03000509000000000000" charset="-122"/>
                  <a:ea typeface="方正楷体_GBK" panose="03000509000000000000" charset="-122"/>
                  <a:cs typeface="方正楷体_GBK" panose="03000509000000000000" charset="-122"/>
                </a:rPr>
                <a:t>4</a:t>
              </a:r>
              <a:r>
                <a:rPr lang="zh-CN" altLang="en-US" sz="2000" b="1" spc="300" dirty="0" smtClean="0">
                  <a:solidFill>
                    <a:schemeClr val="bg1"/>
                  </a:solidFill>
                  <a:latin typeface="方正楷体_GBK" panose="03000509000000000000" charset="-122"/>
                  <a:ea typeface="方正楷体_GBK" panose="03000509000000000000" charset="-122"/>
                  <a:cs typeface="方正楷体_GBK" panose="03000509000000000000" charset="-122"/>
                </a:rPr>
                <a:t>月</a:t>
              </a:r>
              <a:endParaRPr lang="en-US" sz="2000" b="1" spc="300" dirty="0">
                <a:solidFill>
                  <a:schemeClr val="bg1"/>
                </a:solidFill>
                <a:latin typeface="方正楷体_GBK" panose="03000509000000000000" charset="-122"/>
                <a:ea typeface="方正楷体_GBK" panose="03000509000000000000" charset="-122"/>
                <a:cs typeface="方正楷体_GBK" panose="03000509000000000000" charset="-122"/>
              </a:endParaRPr>
            </a:p>
          </p:txBody>
        </p:sp>
      </p:grpSp>
      <p:sp>
        <p:nvSpPr>
          <p:cNvPr id="22" name="TextBox 223"/>
          <p:cNvSpPr txBox="1"/>
          <p:nvPr/>
        </p:nvSpPr>
        <p:spPr>
          <a:xfrm>
            <a:off x="8027583" y="4915530"/>
            <a:ext cx="3072808" cy="553998"/>
          </a:xfrm>
          <a:prstGeom prst="rect">
            <a:avLst/>
          </a:prstGeom>
          <a:solidFill>
            <a:schemeClr val="accent5"/>
          </a:solidFill>
        </p:spPr>
        <p:txBody>
          <a:bodyPr wrap="square" rtlCol="0">
            <a:spAutoFit/>
          </a:bodyPr>
          <a:lstStyle/>
          <a:p>
            <a:pPr algn="ctr">
              <a:lnSpc>
                <a:spcPct val="150000"/>
              </a:lnSpc>
            </a:pPr>
            <a:r>
              <a:rPr lang="zh-CN" altLang="en-US" sz="2000" b="1" spc="300" dirty="0" smtClean="0">
                <a:solidFill>
                  <a:schemeClr val="bg1"/>
                </a:solidFill>
                <a:latin typeface="方正楷体_GBK" panose="03000509000000000000" charset="-122"/>
                <a:ea typeface="方正楷体_GBK" panose="03000509000000000000" charset="-122"/>
                <a:cs typeface="方正楷体_GBK" panose="03000509000000000000" charset="-122"/>
              </a:rPr>
              <a:t>区乡村振兴局</a:t>
            </a:r>
            <a:r>
              <a:rPr lang="en-US" altLang="zh-CN" sz="2000" b="1" spc="300" dirty="0" smtClean="0">
                <a:solidFill>
                  <a:schemeClr val="bg1"/>
                </a:solidFill>
                <a:latin typeface="方正楷体_GBK" panose="03000509000000000000" charset="-122"/>
                <a:ea typeface="方正楷体_GBK" panose="03000509000000000000" charset="-122"/>
                <a:cs typeface="方正楷体_GBK" panose="03000509000000000000" charset="-122"/>
              </a:rPr>
              <a:t>:</a:t>
            </a:r>
            <a:r>
              <a:rPr lang="zh-CN" altLang="en-US" sz="2000" b="1" spc="300" dirty="0" smtClean="0">
                <a:solidFill>
                  <a:schemeClr val="bg1"/>
                </a:solidFill>
                <a:latin typeface="方正楷体_GBK" panose="03000509000000000000" charset="-122"/>
                <a:ea typeface="方正楷体_GBK" panose="03000509000000000000" charset="-122"/>
                <a:cs typeface="方正楷体_GBK" panose="03000509000000000000" charset="-122"/>
              </a:rPr>
              <a:t>刘  彩</a:t>
            </a:r>
          </a:p>
        </p:txBody>
      </p:sp>
      <p:grpSp>
        <p:nvGrpSpPr>
          <p:cNvPr id="4" name="Group 38"/>
          <p:cNvGrpSpPr/>
          <p:nvPr/>
        </p:nvGrpSpPr>
        <p:grpSpPr>
          <a:xfrm>
            <a:off x="10243765" y="6333327"/>
            <a:ext cx="1575060" cy="160804"/>
            <a:chOff x="5548426" y="3343939"/>
            <a:chExt cx="833173" cy="85061"/>
          </a:xfrm>
          <a:solidFill>
            <a:schemeClr val="accent5"/>
          </a:solidFill>
        </p:grpSpPr>
        <p:sp>
          <p:nvSpPr>
            <p:cNvPr id="24" name="Oval 31"/>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Oval 32"/>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Oval 33"/>
            <p:cNvSpPr/>
            <p:nvPr/>
          </p:nvSpPr>
          <p:spPr>
            <a:xfrm>
              <a:off x="5847671"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7" name="Oval 34"/>
            <p:cNvSpPr/>
            <p:nvPr/>
          </p:nvSpPr>
          <p:spPr>
            <a:xfrm>
              <a:off x="5997294" y="3343939"/>
              <a:ext cx="85061" cy="850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Oval 35"/>
            <p:cNvSpPr/>
            <p:nvPr/>
          </p:nvSpPr>
          <p:spPr>
            <a:xfrm>
              <a:off x="6146917" y="3343939"/>
              <a:ext cx="85061" cy="850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9" name="Oval 36"/>
            <p:cNvSpPr/>
            <p:nvPr/>
          </p:nvSpPr>
          <p:spPr>
            <a:xfrm>
              <a:off x="6296538" y="3343939"/>
              <a:ext cx="85061" cy="850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12" name="椭圆 11"/>
          <p:cNvSpPr/>
          <p:nvPr/>
        </p:nvSpPr>
        <p:spPr>
          <a:xfrm flipV="1">
            <a:off x="1369357" y="2806701"/>
            <a:ext cx="311624" cy="3116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椭圆 13"/>
          <p:cNvSpPr/>
          <p:nvPr/>
        </p:nvSpPr>
        <p:spPr>
          <a:xfrm flipV="1">
            <a:off x="11307291" y="-344891"/>
            <a:ext cx="1070042" cy="107004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椭圆 1"/>
          <p:cNvSpPr/>
          <p:nvPr/>
        </p:nvSpPr>
        <p:spPr>
          <a:xfrm flipV="1">
            <a:off x="5746085" y="3683983"/>
            <a:ext cx="227088" cy="22708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8" name="组合 2"/>
          <p:cNvGrpSpPr/>
          <p:nvPr/>
        </p:nvGrpSpPr>
        <p:grpSpPr>
          <a:xfrm>
            <a:off x="-2092335" y="3735388"/>
            <a:ext cx="3124200" cy="3124200"/>
            <a:chOff x="-1266371" y="4076700"/>
            <a:chExt cx="4165600" cy="4165600"/>
          </a:xfrm>
        </p:grpSpPr>
        <p:sp>
          <p:nvSpPr>
            <p:cNvPr id="5" name="椭圆 4"/>
            <p:cNvSpPr/>
            <p:nvPr/>
          </p:nvSpPr>
          <p:spPr>
            <a:xfrm>
              <a:off x="-1025071" y="4318000"/>
              <a:ext cx="3683000" cy="3683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3"/>
            <p:cNvGrpSpPr/>
            <p:nvPr/>
          </p:nvGrpSpPr>
          <p:grpSpPr>
            <a:xfrm>
              <a:off x="-1266371" y="4076700"/>
              <a:ext cx="4165600" cy="4165600"/>
              <a:chOff x="-1266371" y="4076700"/>
              <a:chExt cx="4165600" cy="4165600"/>
            </a:xfrm>
          </p:grpSpPr>
          <p:sp>
            <p:nvSpPr>
              <p:cNvPr id="6" name="椭圆 5"/>
              <p:cNvSpPr/>
              <p:nvPr/>
            </p:nvSpPr>
            <p:spPr>
              <a:xfrm>
                <a:off x="2697616" y="5348316"/>
                <a:ext cx="161925" cy="1619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266371" y="4076700"/>
                <a:ext cx="4165600" cy="4165600"/>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920228" y="7346082"/>
                <a:ext cx="161925" cy="1619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6" name="椭圆 35"/>
          <p:cNvSpPr/>
          <p:nvPr/>
        </p:nvSpPr>
        <p:spPr>
          <a:xfrm flipV="1">
            <a:off x="4515922" y="1333906"/>
            <a:ext cx="122126" cy="12212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1250"/>
                                  </p:stCondLst>
                                  <p:iterate type="lt">
                                    <p:tmPct val="10000"/>
                                  </p:iterate>
                                  <p:childTnLst>
                                    <p:set>
                                      <p:cBhvr>
                                        <p:cTn id="6" dur="1" fill="hold">
                                          <p:stCondLst>
                                            <p:cond delay="0"/>
                                          </p:stCondLst>
                                        </p:cTn>
                                        <p:tgtEl>
                                          <p:spTgt spid="16"/>
                                        </p:tgtEl>
                                        <p:attrNameLst>
                                          <p:attrName>style.visibility</p:attrName>
                                        </p:attrNameLst>
                                      </p:cBhvr>
                                      <p:to>
                                        <p:strVal val="visible"/>
                                      </p:to>
                                    </p:set>
                                    <p:anim by="(-#ppt_w*2)" calcmode="lin" valueType="num">
                                      <p:cBhvr rctx="PPT">
                                        <p:cTn id="7" dur="500" autoRev="1" fill="hold">
                                          <p:stCondLst>
                                            <p:cond delay="0"/>
                                          </p:stCondLst>
                                        </p:cTn>
                                        <p:tgtEl>
                                          <p:spTgt spid="16"/>
                                        </p:tgtEl>
                                        <p:attrNameLst>
                                          <p:attrName>ppt_w</p:attrName>
                                        </p:attrNameLst>
                                      </p:cBhvr>
                                    </p:anim>
                                    <p:anim by="(#ppt_w*0.50)" calcmode="lin" valueType="num">
                                      <p:cBhvr>
                                        <p:cTn id="8" dur="500" decel="50000" autoRev="1" fill="hold">
                                          <p:stCondLst>
                                            <p:cond delay="0"/>
                                          </p:stCondLst>
                                        </p:cTn>
                                        <p:tgtEl>
                                          <p:spTgt spid="16"/>
                                        </p:tgtEl>
                                        <p:attrNameLst>
                                          <p:attrName>ppt_x</p:attrName>
                                        </p:attrNameLst>
                                      </p:cBhvr>
                                    </p:anim>
                                    <p:anim from="(-#ppt_h/2)" to="(#ppt_y)" calcmode="lin" valueType="num">
                                      <p:cBhvr>
                                        <p:cTn id="9" dur="1000" fill="hold">
                                          <p:stCondLst>
                                            <p:cond delay="0"/>
                                          </p:stCondLst>
                                        </p:cTn>
                                        <p:tgtEl>
                                          <p:spTgt spid="16"/>
                                        </p:tgtEl>
                                        <p:attrNameLst>
                                          <p:attrName>ppt_y</p:attrName>
                                        </p:attrNameLst>
                                      </p:cBhvr>
                                    </p:anim>
                                    <p:animRot by="21600000">
                                      <p:cBhvr>
                                        <p:cTn id="10" dur="1000" fill="hold">
                                          <p:stCondLst>
                                            <p:cond delay="0"/>
                                          </p:stCondLst>
                                        </p:cTn>
                                        <p:tgtEl>
                                          <p:spTgt spid="16"/>
                                        </p:tgtEl>
                                        <p:attrNameLst>
                                          <p:attrName>r</p:attrName>
                                        </p:attrNameLst>
                                      </p:cBhvr>
                                    </p:animRot>
                                  </p:childTnLst>
                                </p:cTn>
                              </p:par>
                            </p:childTnLst>
                          </p:cTn>
                        </p:par>
                        <p:par>
                          <p:cTn id="11" fill="hold">
                            <p:stCondLst>
                              <p:cond delay="4450"/>
                            </p:stCondLst>
                            <p:childTnLst>
                              <p:par>
                                <p:cTn id="12" presetID="42"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anim calcmode="lin" valueType="num">
                                      <p:cBhvr>
                                        <p:cTn id="15" dur="500" fill="hold"/>
                                        <p:tgtEl>
                                          <p:spTgt spid="3"/>
                                        </p:tgtEl>
                                        <p:attrNameLst>
                                          <p:attrName>ppt_x</p:attrName>
                                        </p:attrNameLst>
                                      </p:cBhvr>
                                      <p:tavLst>
                                        <p:tav tm="0">
                                          <p:val>
                                            <p:strVal val="#ppt_x"/>
                                          </p:val>
                                        </p:tav>
                                        <p:tav tm="100000">
                                          <p:val>
                                            <p:strVal val="#ppt_x"/>
                                          </p:val>
                                        </p:tav>
                                      </p:tavLst>
                                    </p:anim>
                                    <p:anim calcmode="lin" valueType="num">
                                      <p:cBhvr>
                                        <p:cTn id="16" dur="500" fill="hold"/>
                                        <p:tgtEl>
                                          <p:spTgt spid="3"/>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750"/>
                                        <p:tgtEl>
                                          <p:spTgt spid="4"/>
                                        </p:tgtEl>
                                      </p:cBhvr>
                                    </p:animEffect>
                                    <p:anim calcmode="lin" valueType="num">
                                      <p:cBhvr>
                                        <p:cTn id="20" dur="750" fill="hold"/>
                                        <p:tgtEl>
                                          <p:spTgt spid="4"/>
                                        </p:tgtEl>
                                        <p:attrNameLst>
                                          <p:attrName>ppt_x</p:attrName>
                                        </p:attrNameLst>
                                      </p:cBhvr>
                                      <p:tavLst>
                                        <p:tav tm="0">
                                          <p:val>
                                            <p:strVal val="#ppt_x"/>
                                          </p:val>
                                        </p:tav>
                                        <p:tav tm="100000">
                                          <p:val>
                                            <p:strVal val="#ppt_x"/>
                                          </p:val>
                                        </p:tav>
                                      </p:tavLst>
                                    </p:anim>
                                    <p:anim calcmode="lin" valueType="num">
                                      <p:cBhvr>
                                        <p:cTn id="21" dur="750" fill="hold"/>
                                        <p:tgtEl>
                                          <p:spTgt spid="4"/>
                                        </p:tgtEl>
                                        <p:attrNameLst>
                                          <p:attrName>ppt_y</p:attrName>
                                        </p:attrNameLst>
                                      </p:cBhvr>
                                      <p:tavLst>
                                        <p:tav tm="0">
                                          <p:val>
                                            <p:strVal val="#ppt_y+.1"/>
                                          </p:val>
                                        </p:tav>
                                        <p:tav tm="100000">
                                          <p:val>
                                            <p:strVal val="#ppt_y"/>
                                          </p:val>
                                        </p:tav>
                                      </p:tavLst>
                                    </p:anim>
                                  </p:childTnLst>
                                </p:cTn>
                              </p:par>
                              <p:par>
                                <p:cTn id="22" presetID="8" presetClass="emph" presetSubtype="0" repeatCount="indefinite" fill="hold" nodeType="withEffect">
                                  <p:stCondLst>
                                    <p:cond delay="0"/>
                                  </p:stCondLst>
                                  <p:childTnLst>
                                    <p:animRot by="21600000">
                                      <p:cBhvr>
                                        <p:cTn id="23" dur="4000" fill="hold"/>
                                        <p:tgtEl>
                                          <p:spTgt spid="8"/>
                                        </p:tgtEl>
                                        <p:attrNameLst>
                                          <p:attrName>r</p:attrName>
                                        </p:attrNameLst>
                                      </p:cBhvr>
                                    </p:animRot>
                                  </p:childTnLst>
                                </p:cTn>
                              </p:par>
                              <p:par>
                                <p:cTn id="24" presetID="53" presetClass="entr" presetSubtype="16"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250" fill="hold"/>
                                        <p:tgtEl>
                                          <p:spTgt spid="12"/>
                                        </p:tgtEl>
                                        <p:attrNameLst>
                                          <p:attrName>ppt_w</p:attrName>
                                        </p:attrNameLst>
                                      </p:cBhvr>
                                      <p:tavLst>
                                        <p:tav tm="0">
                                          <p:val>
                                            <p:fltVal val="0"/>
                                          </p:val>
                                        </p:tav>
                                        <p:tav tm="100000">
                                          <p:val>
                                            <p:strVal val="#ppt_w"/>
                                          </p:val>
                                        </p:tav>
                                      </p:tavLst>
                                    </p:anim>
                                    <p:anim calcmode="lin" valueType="num">
                                      <p:cBhvr>
                                        <p:cTn id="27" dur="250" fill="hold"/>
                                        <p:tgtEl>
                                          <p:spTgt spid="12"/>
                                        </p:tgtEl>
                                        <p:attrNameLst>
                                          <p:attrName>ppt_h</p:attrName>
                                        </p:attrNameLst>
                                      </p:cBhvr>
                                      <p:tavLst>
                                        <p:tav tm="0">
                                          <p:val>
                                            <p:fltVal val="0"/>
                                          </p:val>
                                        </p:tav>
                                        <p:tav tm="100000">
                                          <p:val>
                                            <p:strVal val="#ppt_h"/>
                                          </p:val>
                                        </p:tav>
                                      </p:tavLst>
                                    </p:anim>
                                    <p:animEffect transition="in" filter="fade">
                                      <p:cBhvr>
                                        <p:cTn id="28" dur="250"/>
                                        <p:tgtEl>
                                          <p:spTgt spid="12"/>
                                        </p:tgtEl>
                                      </p:cBhvr>
                                    </p:animEffect>
                                  </p:childTnLst>
                                </p:cTn>
                              </p:par>
                              <p:par>
                                <p:cTn id="29" presetID="23" presetClass="entr" presetSubtype="16" fill="hold" grpId="0" nodeType="withEffect">
                                  <p:stCondLst>
                                    <p:cond delay="250"/>
                                  </p:stCondLst>
                                  <p:childTnLst>
                                    <p:set>
                                      <p:cBhvr>
                                        <p:cTn id="30" dur="1" fill="hold">
                                          <p:stCondLst>
                                            <p:cond delay="0"/>
                                          </p:stCondLst>
                                        </p:cTn>
                                        <p:tgtEl>
                                          <p:spTgt spid="2"/>
                                        </p:tgtEl>
                                        <p:attrNameLst>
                                          <p:attrName>style.visibility</p:attrName>
                                        </p:attrNameLst>
                                      </p:cBhvr>
                                      <p:to>
                                        <p:strVal val="visible"/>
                                      </p:to>
                                    </p:set>
                                    <p:anim calcmode="lin" valueType="num">
                                      <p:cBhvr>
                                        <p:cTn id="31" dur="250" fill="hold"/>
                                        <p:tgtEl>
                                          <p:spTgt spid="2"/>
                                        </p:tgtEl>
                                        <p:attrNameLst>
                                          <p:attrName>ppt_w</p:attrName>
                                        </p:attrNameLst>
                                      </p:cBhvr>
                                      <p:tavLst>
                                        <p:tav tm="0">
                                          <p:val>
                                            <p:fltVal val="0"/>
                                          </p:val>
                                        </p:tav>
                                        <p:tav tm="100000">
                                          <p:val>
                                            <p:strVal val="#ppt_w"/>
                                          </p:val>
                                        </p:tav>
                                      </p:tavLst>
                                    </p:anim>
                                    <p:anim calcmode="lin" valueType="num">
                                      <p:cBhvr>
                                        <p:cTn id="32" dur="250" fill="hold"/>
                                        <p:tgtEl>
                                          <p:spTgt spid="2"/>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250" fill="hold"/>
                                        <p:tgtEl>
                                          <p:spTgt spid="36"/>
                                        </p:tgtEl>
                                        <p:attrNameLst>
                                          <p:attrName>ppt_w</p:attrName>
                                        </p:attrNameLst>
                                      </p:cBhvr>
                                      <p:tavLst>
                                        <p:tav tm="0">
                                          <p:val>
                                            <p:fltVal val="0"/>
                                          </p:val>
                                        </p:tav>
                                        <p:tav tm="100000">
                                          <p:val>
                                            <p:strVal val="#ppt_w"/>
                                          </p:val>
                                        </p:tav>
                                      </p:tavLst>
                                    </p:anim>
                                    <p:anim calcmode="lin" valueType="num">
                                      <p:cBhvr>
                                        <p:cTn id="36" dur="250" fill="hold"/>
                                        <p:tgtEl>
                                          <p:spTgt spid="36"/>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500"/>
                                  </p:stCondLst>
                                  <p:childTnLst>
                                    <p:set>
                                      <p:cBhvr>
                                        <p:cTn id="38" dur="1" fill="hold">
                                          <p:stCondLst>
                                            <p:cond delay="0"/>
                                          </p:stCondLst>
                                        </p:cTn>
                                        <p:tgtEl>
                                          <p:spTgt spid="14"/>
                                        </p:tgtEl>
                                        <p:attrNameLst>
                                          <p:attrName>style.visibility</p:attrName>
                                        </p:attrNameLst>
                                      </p:cBhvr>
                                      <p:to>
                                        <p:strVal val="visible"/>
                                      </p:to>
                                    </p:set>
                                    <p:anim calcmode="lin" valueType="num">
                                      <p:cBhvr>
                                        <p:cTn id="39" dur="250" fill="hold"/>
                                        <p:tgtEl>
                                          <p:spTgt spid="14"/>
                                        </p:tgtEl>
                                        <p:attrNameLst>
                                          <p:attrName>ppt_w</p:attrName>
                                        </p:attrNameLst>
                                      </p:cBhvr>
                                      <p:tavLst>
                                        <p:tav tm="0">
                                          <p:val>
                                            <p:fltVal val="0"/>
                                          </p:val>
                                        </p:tav>
                                        <p:tav tm="100000">
                                          <p:val>
                                            <p:strVal val="#ppt_w"/>
                                          </p:val>
                                        </p:tav>
                                      </p:tavLst>
                                    </p:anim>
                                    <p:anim calcmode="lin" valueType="num">
                                      <p:cBhvr>
                                        <p:cTn id="40" dur="25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2" grpId="0" bldLvl="0" animBg="1"/>
      <p:bldP spid="14" grpId="0" bldLvl="0" animBg="1"/>
      <p:bldP spid="2" grpId="0" bldLvl="0" animBg="1"/>
      <p:bldP spid="3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20800" y="1645588"/>
            <a:ext cx="9588500" cy="3323987"/>
          </a:xfrm>
          <a:prstGeom prst="rect">
            <a:avLst/>
          </a:prstGeom>
        </p:spPr>
        <p:txBody>
          <a:bodyPr wrap="square">
            <a:spAutoFit/>
          </a:bodyPr>
          <a:lstStyle/>
          <a:p>
            <a:pPr marL="457200" indent="-457200">
              <a:lnSpc>
                <a:spcPct val="150000"/>
              </a:lnSpc>
              <a:buFont typeface="Wingdings" panose="05000000000000000000" charset="0"/>
              <a:buChar char="Ø"/>
            </a:pPr>
            <a:r>
              <a:rPr lang="en-US" altLang="zh-CN" sz="2800" dirty="0" smtClean="0">
                <a:sym typeface="+mn-ea"/>
              </a:rPr>
              <a:t>2.</a:t>
            </a:r>
            <a:r>
              <a:rPr lang="zh-CN" altLang="en-US" sz="2800" b="1" dirty="0" smtClean="0">
                <a:sym typeface="+mn-ea"/>
              </a:rPr>
              <a:t>纳入项目库的项目应当</a:t>
            </a:r>
            <a:r>
              <a:rPr lang="zh-CN" altLang="en-US" sz="2800" b="1" dirty="0" smtClean="0">
                <a:solidFill>
                  <a:srgbClr val="FF0000"/>
                </a:solidFill>
                <a:sym typeface="+mn-ea"/>
              </a:rPr>
              <a:t>具备以下基本内容</a:t>
            </a:r>
            <a:r>
              <a:rPr lang="zh-CN" altLang="en-US" sz="2800" dirty="0" smtClean="0">
                <a:sym typeface="+mn-ea"/>
              </a:rPr>
              <a:t>：项目名称、项目类别、建设性质、实施地点、时间进度、责任单位、建设任务、资金规模和筹资方式、受益对象、绩效目标、利益联结机制等情况。</a:t>
            </a:r>
            <a:r>
              <a:rPr lang="zh-CN" altLang="en-US" sz="2800" b="1" dirty="0" smtClean="0">
                <a:sym typeface="+mn-ea"/>
              </a:rPr>
              <a:t>基本内容不完整、不明确的项目不得纳入项目库。</a:t>
            </a:r>
            <a:endParaRPr lang="zh-CN" altLang="en-US" sz="2800" b="1" dirty="0" smtClean="0"/>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84300" y="1358037"/>
            <a:ext cx="9550400" cy="3323987"/>
          </a:xfrm>
          <a:prstGeom prst="rect">
            <a:avLst/>
          </a:prstGeom>
        </p:spPr>
        <p:txBody>
          <a:bodyPr wrap="square">
            <a:spAutoFit/>
          </a:bodyPr>
          <a:lstStyle/>
          <a:p>
            <a:pPr>
              <a:lnSpc>
                <a:spcPct val="150000"/>
              </a:lnSpc>
              <a:buFont typeface="Wingdings" pitchFamily="2" charset="2"/>
              <a:buChar char="Ø"/>
            </a:pPr>
            <a:r>
              <a:rPr lang="en-US" altLang="zh-CN" sz="2800" b="1" dirty="0" smtClean="0">
                <a:solidFill>
                  <a:srgbClr val="FF0000"/>
                </a:solidFill>
                <a:sym typeface="+mn-ea"/>
              </a:rPr>
              <a:t>3.</a:t>
            </a:r>
            <a:r>
              <a:rPr lang="zh-CN" altLang="en-US" sz="2800" b="1" dirty="0" smtClean="0">
                <a:solidFill>
                  <a:srgbClr val="FF0000"/>
                </a:solidFill>
                <a:sym typeface="+mn-ea"/>
              </a:rPr>
              <a:t>负面清单管理。</a:t>
            </a:r>
            <a:r>
              <a:rPr lang="zh-CN" altLang="zh-CN" sz="2800" dirty="0" smtClean="0">
                <a:sym typeface="+mn-ea"/>
              </a:rPr>
              <a:t>项目库实行负面清单管理，与巩固拓展脱贫攻坚成果和衔接推进欠发达地区乡村振兴无关的项目，未明确绩效目标的项目，单位基本支出、交通工具及通讯设备、修建楼堂馆所、各种奖金津贴和福利补助、偿还债务和垫资等项目，简单发钱发物的项目，均不得纳入项目库</a:t>
            </a:r>
            <a:r>
              <a:rPr lang="zh-CN" altLang="en-US" sz="2800" dirty="0" smtClean="0">
                <a:sym typeface="+mn-ea"/>
              </a:rPr>
              <a:t>。</a:t>
            </a: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62100" y="1800136"/>
            <a:ext cx="9093200" cy="2677656"/>
          </a:xfrm>
          <a:prstGeom prst="rect">
            <a:avLst/>
          </a:prstGeom>
        </p:spPr>
        <p:txBody>
          <a:bodyPr wrap="square">
            <a:spAutoFit/>
          </a:bodyPr>
          <a:lstStyle/>
          <a:p>
            <a:pPr>
              <a:lnSpc>
                <a:spcPct val="150000"/>
              </a:lnSpc>
              <a:buFont typeface="Wingdings" pitchFamily="2" charset="2"/>
              <a:buChar char="Ø"/>
            </a:pPr>
            <a:r>
              <a:rPr lang="en-US" altLang="zh-CN" sz="2800" b="1" dirty="0" smtClean="0">
                <a:solidFill>
                  <a:srgbClr val="FF0000"/>
                </a:solidFill>
                <a:sym typeface="+mn-ea"/>
              </a:rPr>
              <a:t>4.</a:t>
            </a:r>
            <a:r>
              <a:rPr lang="zh-CN" altLang="en-US" sz="2800" b="1" dirty="0" smtClean="0">
                <a:solidFill>
                  <a:srgbClr val="FF0000"/>
                </a:solidFill>
                <a:sym typeface="+mn-ea"/>
              </a:rPr>
              <a:t>坚持群众参与</a:t>
            </a:r>
            <a:r>
              <a:rPr lang="zh-CN" altLang="en-US" sz="2800" dirty="0" smtClean="0">
                <a:solidFill>
                  <a:srgbClr val="FF0000"/>
                </a:solidFill>
                <a:sym typeface="+mn-ea"/>
              </a:rPr>
              <a:t>。</a:t>
            </a:r>
            <a:r>
              <a:rPr lang="zh-CN" altLang="zh-CN" sz="2800" dirty="0" smtClean="0">
                <a:sym typeface="+mn-ea"/>
              </a:rPr>
              <a:t>充分尊重贫困群众的主体地位，积极推广群众民主议事决策机制，组织群众参与入库项目选择、论证、项目实施监督和后续管理等，提高参与度，增强获得感。</a:t>
            </a:r>
            <a:endParaRPr lang="zh-CN" altLang="en-US" sz="2800" dirty="0" smtClean="0">
              <a:sym typeface="+mn-ea"/>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46200" y="1435438"/>
            <a:ext cx="9156700" cy="3323987"/>
          </a:xfrm>
          <a:prstGeom prst="rect">
            <a:avLst/>
          </a:prstGeom>
        </p:spPr>
        <p:txBody>
          <a:bodyPr wrap="square">
            <a:spAutoFit/>
          </a:bodyPr>
          <a:lstStyle/>
          <a:p>
            <a:pPr>
              <a:lnSpc>
                <a:spcPct val="150000"/>
              </a:lnSpc>
              <a:buFont typeface="Wingdings" pitchFamily="2" charset="2"/>
              <a:buChar char="Ø"/>
            </a:pPr>
            <a:r>
              <a:rPr lang="en-US" altLang="zh-CN" sz="2800" b="1" dirty="0" smtClean="0">
                <a:solidFill>
                  <a:srgbClr val="FF0000"/>
                </a:solidFill>
                <a:sym typeface="+mn-ea"/>
              </a:rPr>
              <a:t>5.</a:t>
            </a:r>
            <a:r>
              <a:rPr lang="zh-CN" altLang="zh-CN" sz="2800" b="1" dirty="0" smtClean="0">
                <a:solidFill>
                  <a:srgbClr val="FF0000"/>
                </a:solidFill>
                <a:sym typeface="+mn-ea"/>
              </a:rPr>
              <a:t>严格项目入库程序。</a:t>
            </a:r>
            <a:r>
              <a:rPr lang="zh-CN" altLang="zh-CN" sz="2800" dirty="0" smtClean="0">
                <a:sym typeface="+mn-ea"/>
              </a:rPr>
              <a:t>严格落实使用衔接资金项目必须先进入项目库要求，严格执行</a:t>
            </a:r>
            <a:r>
              <a:rPr lang="zh-CN" altLang="zh-CN" sz="2800" b="1" dirty="0" smtClean="0">
                <a:sym typeface="+mn-ea"/>
              </a:rPr>
              <a:t>村级申报、乡镇审核、区级审定、市级备案入库程序和逐级公示公告要求</a:t>
            </a:r>
            <a:r>
              <a:rPr lang="zh-CN" altLang="zh-CN" sz="2800" dirty="0" smtClean="0">
                <a:sym typeface="+mn-ea"/>
              </a:rPr>
              <a:t>，加强项目库动态管理，区</a:t>
            </a:r>
            <a:r>
              <a:rPr lang="zh-CN" altLang="en-US" sz="2800" dirty="0" smtClean="0">
                <a:sym typeface="+mn-ea"/>
              </a:rPr>
              <a:t>级乡村振兴部门</a:t>
            </a:r>
            <a:r>
              <a:rPr lang="zh-CN" altLang="zh-CN" sz="2800" dirty="0" smtClean="0">
                <a:sym typeface="+mn-ea"/>
              </a:rPr>
              <a:t>负责项目库建设管理，市</a:t>
            </a:r>
            <a:r>
              <a:rPr lang="zh-CN" altLang="en-US" sz="2800" dirty="0" smtClean="0">
                <a:sym typeface="+mn-ea"/>
              </a:rPr>
              <a:t>级</a:t>
            </a:r>
            <a:r>
              <a:rPr lang="zh-CN" altLang="zh-CN" sz="2800" dirty="0" smtClean="0">
                <a:sym typeface="+mn-ea"/>
              </a:rPr>
              <a:t>乡村振兴</a:t>
            </a:r>
            <a:r>
              <a:rPr lang="zh-CN" altLang="en-US" sz="2800" dirty="0" smtClean="0">
                <a:sym typeface="+mn-ea"/>
              </a:rPr>
              <a:t>部门</a:t>
            </a:r>
            <a:r>
              <a:rPr lang="zh-CN" altLang="zh-CN" sz="2800" dirty="0" smtClean="0">
                <a:sym typeface="+mn-ea"/>
              </a:rPr>
              <a:t>实行监督和审批</a:t>
            </a:r>
            <a:r>
              <a:rPr lang="zh-CN" altLang="en-US" sz="2800" dirty="0" smtClean="0">
                <a:sym typeface="+mn-ea"/>
              </a:rPr>
              <a:t>。</a:t>
            </a:r>
            <a:endParaRPr lang="zh-CN" altLang="en-US" sz="2800" dirty="0">
              <a:sym typeface="+mn-ea"/>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C:\Users\Administrator\Desktop\微立体创业计划\004.png"/>
          <p:cNvPicPr>
            <a:picLocks noChangeAspect="1" noChangeArrowheads="1"/>
          </p:cNvPicPr>
          <p:nvPr/>
        </p:nvPicPr>
        <p:blipFill>
          <a:blip r:embed="rId2" cstate="print"/>
          <a:srcRect/>
          <a:stretch>
            <a:fillRect/>
          </a:stretch>
        </p:blipFill>
        <p:spPr bwMode="auto">
          <a:xfrm>
            <a:off x="1362075" y="668338"/>
            <a:ext cx="609600" cy="609600"/>
          </a:xfrm>
          <a:prstGeom prst="rect">
            <a:avLst/>
          </a:prstGeom>
          <a:noFill/>
          <a:effectLst>
            <a:outerShdw blurRad="127000" dist="63500" dir="3000000" sx="104000" sy="104000" algn="tl" rotWithShape="0">
              <a:prstClr val="black">
                <a:alpha val="34000"/>
              </a:prstClr>
            </a:outerShdw>
          </a:effectLst>
        </p:spPr>
      </p:pic>
      <p:sp>
        <p:nvSpPr>
          <p:cNvPr id="7" name="标题 1"/>
          <p:cNvSpPr>
            <a:spLocks noGrp="1"/>
          </p:cNvSpPr>
          <p:nvPr/>
        </p:nvSpPr>
        <p:spPr>
          <a:xfrm>
            <a:off x="1971675" y="746125"/>
            <a:ext cx="4105936" cy="500141"/>
          </a:xfrm>
          <a:prstGeom prst="rect">
            <a:avLst/>
          </a:prstGeom>
          <a:noFill/>
          <a:ln w="9525">
            <a:noFill/>
          </a:ln>
        </p:spPr>
        <p:txBody>
          <a:bodyPr wrap="none" lIns="68582" tIns="34292" rIns="68582" bIns="34292" anchor="t" anchorCtr="0">
            <a:spAutoFit/>
          </a:bodyPr>
          <a:lstStyle/>
          <a:p>
            <a:pPr eaLnBrk="0" hangingPunct="0"/>
            <a:r>
              <a:rPr lang="zh-CN" altLang="en-US" sz="2800" b="1" dirty="0" smtClean="0">
                <a:latin typeface="Calibri" panose="020F0502020204030204" pitchFamily="34" charset="0"/>
                <a:ea typeface="宋体" panose="02010600030101010101" pitchFamily="2" charset="-122"/>
                <a:sym typeface="微软雅黑" panose="020B0503020204020204" pitchFamily="34" charset="-122"/>
              </a:rPr>
              <a:t>（三）严格项目</a:t>
            </a:r>
            <a:r>
              <a:rPr lang="zh-CN" altLang="en-US" sz="2800" b="1" dirty="0">
                <a:latin typeface="Calibri" panose="020F0502020204030204" pitchFamily="34" charset="0"/>
                <a:ea typeface="宋体" panose="02010600030101010101" pitchFamily="2" charset="-122"/>
                <a:sym typeface="微软雅黑" panose="020B0503020204020204" pitchFamily="34" charset="-122"/>
              </a:rPr>
              <a:t>入库程序</a:t>
            </a:r>
          </a:p>
        </p:txBody>
      </p:sp>
      <p:sp>
        <p:nvSpPr>
          <p:cNvPr id="9" name="文本框 1"/>
          <p:cNvSpPr txBox="1"/>
          <p:nvPr/>
        </p:nvSpPr>
        <p:spPr>
          <a:xfrm>
            <a:off x="1231900" y="1745615"/>
            <a:ext cx="9652000" cy="3130665"/>
          </a:xfrm>
          <a:prstGeom prst="rect">
            <a:avLst/>
          </a:prstGeom>
          <a:noFill/>
        </p:spPr>
        <p:txBody>
          <a:bodyPr wrap="square" lIns="0" tIns="0" rIns="0" bIns="0" rtlCol="0" anchor="t">
            <a:spAutoFit/>
          </a:bodyPr>
          <a:lstStyle/>
          <a:p>
            <a:pPr marL="457200" indent="-457200">
              <a:lnSpc>
                <a:spcPct val="150000"/>
              </a:lnSpc>
              <a:buFont typeface="Arial" panose="020B0604020202020204" pitchFamily="34" charset="0"/>
              <a:buChar char="•"/>
            </a:pPr>
            <a:r>
              <a:rPr lang="zh-CN" sz="2800" b="1" dirty="0">
                <a:solidFill>
                  <a:srgbClr val="FF0000"/>
                </a:solidFill>
                <a:effectLst>
                  <a:outerShdw blurRad="38100" dist="19050" dir="2700000" algn="tl" rotWithShape="0">
                    <a:schemeClr val="dk1">
                      <a:alpha val="40000"/>
                    </a:schemeClr>
                  </a:outerShdw>
                </a:effectLst>
                <a:sym typeface="+mn-ea"/>
              </a:rPr>
              <a:t>到村到户项目</a:t>
            </a:r>
            <a:r>
              <a:rPr lang="zh-CN" sz="2800" b="1" dirty="0">
                <a:solidFill>
                  <a:schemeClr val="tx1">
                    <a:lumMod val="85000"/>
                    <a:lumOff val="15000"/>
                  </a:schemeClr>
                </a:solidFill>
                <a:effectLst>
                  <a:outerShdw blurRad="38100" dist="19050" dir="2700000" algn="tl" rotWithShape="0">
                    <a:schemeClr val="dk1">
                      <a:alpha val="40000"/>
                    </a:schemeClr>
                  </a:outerShdw>
                </a:effectLst>
                <a:sym typeface="+mn-ea"/>
              </a:rPr>
              <a:t>坚持“村申报、乡审核、县审定”的程序。</a:t>
            </a:r>
          </a:p>
          <a:p>
            <a:pPr marL="457200" indent="-457200">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sym typeface="+mn-ea"/>
              </a:rPr>
              <a:t>对</a:t>
            </a:r>
            <a:r>
              <a:rPr lang="zh-CN" sz="2800" b="1" dirty="0">
                <a:solidFill>
                  <a:srgbClr val="FF0000"/>
                </a:solidFill>
                <a:effectLst>
                  <a:outerShdw blurRad="38100" dist="19050" dir="2700000" algn="tl" rotWithShape="0">
                    <a:schemeClr val="dk1">
                      <a:alpha val="40000"/>
                    </a:schemeClr>
                  </a:outerShdw>
                </a:effectLst>
                <a:sym typeface="+mn-ea"/>
              </a:rPr>
              <a:t>跨区域、规模化</a:t>
            </a:r>
            <a:r>
              <a:rPr lang="zh-CN" sz="2800" b="1" dirty="0">
                <a:solidFill>
                  <a:schemeClr val="tx1">
                    <a:lumMod val="85000"/>
                    <a:lumOff val="15000"/>
                  </a:schemeClr>
                </a:solidFill>
                <a:effectLst>
                  <a:outerShdw blurRad="38100" dist="19050" dir="2700000" algn="tl" rotWithShape="0">
                    <a:schemeClr val="dk1">
                      <a:alpha val="40000"/>
                    </a:schemeClr>
                  </a:outerShdw>
                </a:effectLst>
                <a:sym typeface="+mn-ea"/>
              </a:rPr>
              <a:t>的项目，也可由乡镇或行业部门提出，充分征求相关乡村意见并履行公告公示程序后入库。</a:t>
            </a:r>
          </a:p>
          <a:p>
            <a:pPr marL="457200" indent="-457200">
              <a:lnSpc>
                <a:spcPct val="150000"/>
              </a:lnSpc>
              <a:buFont typeface="Arial" panose="020B0604020202020204" pitchFamily="34" charset="0"/>
              <a:buChar char="•"/>
            </a:pPr>
            <a:r>
              <a:rPr lang="zh-CN" sz="2800" b="1" dirty="0">
                <a:solidFill>
                  <a:srgbClr val="FF0000"/>
                </a:solidFill>
                <a:effectLst>
                  <a:outerShdw blurRad="38100" dist="19050" dir="2700000" algn="tl" rotWithShape="0">
                    <a:schemeClr val="dk1">
                      <a:alpha val="40000"/>
                    </a:schemeClr>
                  </a:outerShdw>
                </a:effectLst>
                <a:sym typeface="+mn-ea"/>
              </a:rPr>
              <a:t>因疫情、灾情等突发事件影响急需实施的项目</a:t>
            </a:r>
            <a:r>
              <a:rPr lang="zh-CN" sz="2800" b="1" dirty="0">
                <a:solidFill>
                  <a:schemeClr val="tx1">
                    <a:lumMod val="85000"/>
                    <a:lumOff val="15000"/>
                  </a:schemeClr>
                </a:solidFill>
                <a:effectLst>
                  <a:outerShdw blurRad="38100" dist="19050" dir="2700000" algn="tl" rotWithShape="0">
                    <a:schemeClr val="dk1">
                      <a:alpha val="40000"/>
                    </a:schemeClr>
                  </a:outerShdw>
                </a:effectLst>
                <a:sym typeface="+mn-ea"/>
              </a:rPr>
              <a:t>，可根据实际情况，适当优化项目入库、公告公示流程</a:t>
            </a:r>
            <a:r>
              <a:rPr lang="zh-CN" altLang="en-US" sz="1600" dirty="0">
                <a:solidFill>
                  <a:srgbClr val="3D3D3D"/>
                </a:solidFill>
                <a:effectLst/>
                <a:latin typeface="宋体" panose="02010600030101010101" pitchFamily="2" charset="-122"/>
                <a:sym typeface="+mn-ea"/>
              </a:rPr>
              <a:t>。</a:t>
            </a:r>
            <a:endParaRPr lang="zh-CN" altLang="en-US" sz="1600" b="1" dirty="0" smtClean="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200" fill="hold"/>
                                        <p:tgtEl>
                                          <p:spTgt spid="6"/>
                                        </p:tgtEl>
                                        <p:attrNameLst>
                                          <p:attrName>ppt_x</p:attrName>
                                        </p:attrNameLst>
                                      </p:cBhvr>
                                      <p:tavLst>
                                        <p:tav tm="0">
                                          <p:val>
                                            <p:strVal val="#ppt_x"/>
                                          </p:val>
                                        </p:tav>
                                        <p:tav tm="100000">
                                          <p:val>
                                            <p:strVal val="#ppt_x"/>
                                          </p:val>
                                        </p:tav>
                                      </p:tavLst>
                                    </p:anim>
                                    <p:anim calcmode="lin" valueType="num">
                                      <p:cBhvr>
                                        <p:cTn id="8" dur="12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形状 20"/>
          <p:cNvSpPr/>
          <p:nvPr>
            <p:custDataLst>
              <p:tags r:id="rId1"/>
            </p:custDataLst>
          </p:nvPr>
        </p:nvSpPr>
        <p:spPr>
          <a:xfrm rot="-5400000">
            <a:off x="9459913" y="1795463"/>
            <a:ext cx="1130300" cy="2127250"/>
          </a:xfrm>
          <a:custGeom>
            <a:avLst/>
            <a:gdLst/>
            <a:ahLst/>
            <a:cxnLst>
              <a:cxn ang="0">
                <a:pos x="1130300" y="0"/>
              </a:cxn>
              <a:cxn ang="0">
                <a:pos x="1130300" y="2127250"/>
              </a:cxn>
              <a:cxn ang="0">
                <a:pos x="647879" y="2127250"/>
              </a:cxn>
              <a:cxn ang="0">
                <a:pos x="482421" y="2127250"/>
              </a:cxn>
              <a:cxn ang="0">
                <a:pos x="0" y="2127250"/>
              </a:cxn>
              <a:cxn ang="0">
                <a:pos x="0" y="0"/>
              </a:cxn>
              <a:cxn ang="0">
                <a:pos x="1130300" y="0"/>
              </a:cxn>
            </a:cxnLst>
            <a:rect l="0" t="0" r="0" b="0"/>
            <a:pathLst>
              <a:path w="2268" h="4265">
                <a:moveTo>
                  <a:pt x="2268" y="0"/>
                </a:moveTo>
                <a:lnTo>
                  <a:pt x="2268" y="4265"/>
                </a:lnTo>
                <a:lnTo>
                  <a:pt x="1300" y="4265"/>
                </a:lnTo>
                <a:lnTo>
                  <a:pt x="968" y="4265"/>
                </a:lnTo>
                <a:lnTo>
                  <a:pt x="0" y="4265"/>
                </a:lnTo>
                <a:lnTo>
                  <a:pt x="0" y="0"/>
                </a:lnTo>
                <a:lnTo>
                  <a:pt x="2268" y="0"/>
                </a:lnTo>
                <a:close/>
              </a:path>
            </a:pathLst>
          </a:custGeom>
          <a:solidFill>
            <a:srgbClr val="009587"/>
          </a:solidFill>
          <a:ln w="12700" cap="flat" cmpd="sng">
            <a:solidFill>
              <a:srgbClr val="FFFFFF"/>
            </a:solidFill>
            <a:prstDash val="solid"/>
            <a:miter/>
            <a:headEnd type="none" w="med" len="med"/>
            <a:tailEnd type="none" w="med" len="med"/>
          </a:ln>
        </p:spPr>
        <p:txBody>
          <a:bodyPr/>
          <a:lstStyle/>
          <a:p>
            <a:endParaRPr lang="zh-CN" altLang="en-US"/>
          </a:p>
        </p:txBody>
      </p:sp>
      <p:sp>
        <p:nvSpPr>
          <p:cNvPr id="19" name="文本框 37"/>
          <p:cNvSpPr txBox="1"/>
          <p:nvPr>
            <p:custDataLst>
              <p:tags r:id="rId2"/>
            </p:custDataLst>
          </p:nvPr>
        </p:nvSpPr>
        <p:spPr>
          <a:xfrm>
            <a:off x="9136063" y="2882900"/>
            <a:ext cx="1820863" cy="361950"/>
          </a:xfrm>
          <a:prstGeom prst="rect">
            <a:avLst/>
          </a:prstGeom>
          <a:noFill/>
        </p:spPr>
        <p:txBody>
          <a:bodyPr bIns="0" anchor="ctr"/>
          <a:lstStyle/>
          <a:p>
            <a:pPr marR="0" algn="ctr" defTabSz="457200" eaLnBrk="0" hangingPunct="0">
              <a:buClrTx/>
              <a:buSzTx/>
              <a:buFontTx/>
              <a:defRPr/>
            </a:pPr>
            <a:r>
              <a:rPr kumimoji="0" lang="zh-CN" altLang="en-US" sz="2400" b="1" kern="1200" cap="none" spc="300" normalizeH="0" baseline="0" noProof="1">
                <a:solidFill>
                  <a:srgbClr val="FFFFFF"/>
                </a:solidFill>
                <a:latin typeface="微软雅黑" panose="020B0503020204020204" pitchFamily="34" charset="-122"/>
                <a:ea typeface="微软雅黑" panose="020B0503020204020204" pitchFamily="34" charset="-122"/>
                <a:cs typeface="+mn-cs"/>
              </a:rPr>
              <a:t>市级备案</a:t>
            </a:r>
          </a:p>
        </p:txBody>
      </p:sp>
      <p:sp>
        <p:nvSpPr>
          <p:cNvPr id="20" name="文本框 38"/>
          <p:cNvSpPr txBox="1"/>
          <p:nvPr>
            <p:custDataLst>
              <p:tags r:id="rId3"/>
            </p:custDataLst>
          </p:nvPr>
        </p:nvSpPr>
        <p:spPr>
          <a:xfrm>
            <a:off x="9136063" y="2511425"/>
            <a:ext cx="1820863" cy="361950"/>
          </a:xfrm>
          <a:prstGeom prst="rect">
            <a:avLst/>
          </a:prstGeom>
          <a:noFill/>
        </p:spPr>
        <p:txBody>
          <a:bodyPr>
            <a:normAutofit fontScale="95000"/>
          </a:bodyPr>
          <a:lstStyle/>
          <a:p>
            <a:pPr marR="0" algn="ctr" defTabSz="457200" eaLnBrk="0" hangingPunct="0">
              <a:buClrTx/>
              <a:buSzTx/>
              <a:buFontTx/>
              <a:defRPr/>
            </a:pPr>
            <a:r>
              <a:rPr kumimoji="1" lang="en-US" altLang="zh-CN" kern="1200" cap="none" spc="0" normalizeH="0" baseline="0" noProof="1">
                <a:solidFill>
                  <a:srgbClr val="FFFFFF"/>
                </a:solidFill>
                <a:latin typeface="微软雅黑" panose="020B0503020204020204" pitchFamily="34" charset="-122"/>
                <a:ea typeface="微软雅黑" panose="020B0503020204020204" pitchFamily="34" charset="-122"/>
                <a:cs typeface="+mn-cs"/>
              </a:rPr>
              <a:t>04</a:t>
            </a:r>
            <a:endParaRPr kumimoji="1" lang="zh-CN" altLang="en-US" kern="1200" cap="none" spc="0" normalizeH="0" baseline="0" noProof="1">
              <a:solidFill>
                <a:srgbClr val="FFFFFF"/>
              </a:solidFill>
              <a:latin typeface="微软雅黑" panose="020B0503020204020204" pitchFamily="34" charset="-122"/>
              <a:ea typeface="微软雅黑" panose="020B0503020204020204" pitchFamily="34" charset="-122"/>
              <a:cs typeface="+mn-cs"/>
            </a:endParaRPr>
          </a:p>
        </p:txBody>
      </p:sp>
      <p:sp>
        <p:nvSpPr>
          <p:cNvPr id="21" name="任意形状 19"/>
          <p:cNvSpPr/>
          <p:nvPr>
            <p:custDataLst>
              <p:tags r:id="rId4"/>
            </p:custDataLst>
          </p:nvPr>
        </p:nvSpPr>
        <p:spPr>
          <a:xfrm rot="-5400000">
            <a:off x="6981825" y="1711325"/>
            <a:ext cx="1130300" cy="2298700"/>
          </a:xfrm>
          <a:custGeom>
            <a:avLst/>
            <a:gdLst/>
            <a:ahLst/>
            <a:cxnLst>
              <a:cxn ang="0">
                <a:pos x="1130300" y="0"/>
              </a:cxn>
              <a:cxn ang="0">
                <a:pos x="1130300" y="2125717"/>
              </a:cxn>
              <a:cxn ang="0">
                <a:pos x="647822" y="2125717"/>
              </a:cxn>
              <a:cxn ang="0">
                <a:pos x="565150" y="2298700"/>
              </a:cxn>
              <a:cxn ang="0">
                <a:pos x="482478" y="2125717"/>
              </a:cxn>
              <a:cxn ang="0">
                <a:pos x="0" y="2125717"/>
              </a:cxn>
              <a:cxn ang="0">
                <a:pos x="0" y="0"/>
              </a:cxn>
              <a:cxn ang="0">
                <a:pos x="1130300" y="0"/>
              </a:cxn>
            </a:cxnLst>
            <a:rect l="0" t="0" r="0" b="0"/>
            <a:pathLst>
              <a:path w="1440001" h="2239362">
                <a:moveTo>
                  <a:pt x="1440001" y="0"/>
                </a:moveTo>
                <a:lnTo>
                  <a:pt x="1440001" y="2070844"/>
                </a:lnTo>
                <a:lnTo>
                  <a:pt x="825324" y="2070844"/>
                </a:lnTo>
                <a:lnTo>
                  <a:pt x="720000" y="2239362"/>
                </a:lnTo>
                <a:lnTo>
                  <a:pt x="614677" y="2070844"/>
                </a:lnTo>
                <a:lnTo>
                  <a:pt x="0" y="2070844"/>
                </a:lnTo>
                <a:lnTo>
                  <a:pt x="0" y="0"/>
                </a:lnTo>
                <a:lnTo>
                  <a:pt x="1440001" y="0"/>
                </a:lnTo>
                <a:close/>
              </a:path>
            </a:pathLst>
          </a:custGeom>
          <a:solidFill>
            <a:srgbClr val="2196F3"/>
          </a:solidFill>
          <a:ln w="12700" cap="flat" cmpd="sng">
            <a:solidFill>
              <a:srgbClr val="FFFFFF"/>
            </a:solidFill>
            <a:prstDash val="solid"/>
            <a:miter/>
            <a:headEnd type="none" w="med" len="med"/>
            <a:tailEnd type="none" w="med" len="med"/>
          </a:ln>
        </p:spPr>
        <p:txBody>
          <a:bodyPr/>
          <a:lstStyle/>
          <a:p>
            <a:endParaRPr lang="zh-CN" altLang="en-US"/>
          </a:p>
        </p:txBody>
      </p:sp>
      <p:sp>
        <p:nvSpPr>
          <p:cNvPr id="22" name="文本框 33"/>
          <p:cNvSpPr txBox="1"/>
          <p:nvPr>
            <p:custDataLst>
              <p:tags r:id="rId5"/>
            </p:custDataLst>
          </p:nvPr>
        </p:nvSpPr>
        <p:spPr>
          <a:xfrm>
            <a:off x="6532741" y="2878864"/>
            <a:ext cx="1859729" cy="362280"/>
          </a:xfrm>
          <a:prstGeom prst="rect">
            <a:avLst/>
          </a:prstGeom>
          <a:noFill/>
        </p:spPr>
        <p:txBody>
          <a:bodyPr bIns="0" anchor="ctr"/>
          <a:lstStyle/>
          <a:p>
            <a:pPr marR="0" algn="ctr" defTabSz="457200" eaLnBrk="0" hangingPunct="0">
              <a:buClrTx/>
              <a:buSzTx/>
              <a:buFontTx/>
              <a:defRPr/>
            </a:pPr>
            <a:r>
              <a:rPr kumimoji="0" lang="zh-CN" altLang="en-US" sz="2400" b="1" kern="1200" cap="none" spc="300" normalizeH="0" baseline="0" noProof="1">
                <a:gradFill>
                  <a:gsLst>
                    <a:gs pos="0">
                      <a:srgbClr val="FE4444"/>
                    </a:gs>
                    <a:gs pos="100000">
                      <a:srgbClr val="832B2B"/>
                    </a:gs>
                  </a:gsLst>
                  <a:lin scaled="0"/>
                </a:gradFill>
                <a:latin typeface="微软雅黑" panose="020B0503020204020204" pitchFamily="34" charset="-122"/>
                <a:ea typeface="微软雅黑" panose="020B0503020204020204" pitchFamily="34" charset="-122"/>
                <a:cs typeface="+mn-cs"/>
              </a:rPr>
              <a:t>区县审定</a:t>
            </a:r>
          </a:p>
        </p:txBody>
      </p:sp>
      <p:sp>
        <p:nvSpPr>
          <p:cNvPr id="23" name="文本框 34"/>
          <p:cNvSpPr txBox="1"/>
          <p:nvPr>
            <p:custDataLst>
              <p:tags r:id="rId6"/>
            </p:custDataLst>
          </p:nvPr>
        </p:nvSpPr>
        <p:spPr>
          <a:xfrm>
            <a:off x="6532563" y="2514600"/>
            <a:ext cx="1857375" cy="361950"/>
          </a:xfrm>
          <a:prstGeom prst="rect">
            <a:avLst/>
          </a:prstGeom>
          <a:noFill/>
        </p:spPr>
        <p:txBody>
          <a:bodyPr>
            <a:normAutofit fontScale="95000"/>
          </a:bodyPr>
          <a:lstStyle/>
          <a:p>
            <a:pPr marR="0" algn="ctr" defTabSz="457200" eaLnBrk="0" hangingPunct="0">
              <a:buClrTx/>
              <a:buSzTx/>
              <a:buFontTx/>
              <a:defRPr/>
            </a:pPr>
            <a:r>
              <a:rPr kumimoji="1" lang="en-US" altLang="zh-CN" kern="1200" cap="none" spc="0" normalizeH="0" baseline="0" noProof="1">
                <a:solidFill>
                  <a:srgbClr val="FFFFFF"/>
                </a:solidFill>
                <a:latin typeface="微软雅黑" panose="020B0503020204020204" pitchFamily="34" charset="-122"/>
                <a:ea typeface="微软雅黑" panose="020B0503020204020204" pitchFamily="34" charset="-122"/>
                <a:cs typeface="+mn-cs"/>
              </a:rPr>
              <a:t>03</a:t>
            </a:r>
            <a:endParaRPr kumimoji="1" lang="zh-CN" altLang="en-US" kern="1200" cap="none" spc="0" normalizeH="0" baseline="0" noProof="1">
              <a:solidFill>
                <a:srgbClr val="FFFFFF"/>
              </a:solidFill>
              <a:latin typeface="微软雅黑" panose="020B0503020204020204" pitchFamily="34" charset="-122"/>
              <a:ea typeface="微软雅黑" panose="020B0503020204020204" pitchFamily="34" charset="-122"/>
              <a:cs typeface="+mn-cs"/>
            </a:endParaRPr>
          </a:p>
        </p:txBody>
      </p:sp>
      <p:sp>
        <p:nvSpPr>
          <p:cNvPr id="24" name="文本框 45"/>
          <p:cNvSpPr txBox="1"/>
          <p:nvPr>
            <p:custDataLst>
              <p:tags r:id="rId7"/>
            </p:custDataLst>
          </p:nvPr>
        </p:nvSpPr>
        <p:spPr>
          <a:xfrm>
            <a:off x="6392863" y="3600450"/>
            <a:ext cx="2135188" cy="1593850"/>
          </a:xfrm>
          <a:prstGeom prst="rect">
            <a:avLst/>
          </a:prstGeom>
          <a:noFill/>
        </p:spPr>
        <p:txBody>
          <a:bodyPr tIns="0">
            <a:normAutofit/>
          </a:bodyPr>
          <a:lstStyle/>
          <a:p>
            <a:pPr marR="0" defTabSz="457200" eaLnBrk="0" hangingPunct="0">
              <a:lnSpc>
                <a:spcPct val="120000"/>
              </a:lnSpc>
              <a:buClrTx/>
              <a:buSzTx/>
              <a:buFontTx/>
              <a:defRPr/>
            </a:pPr>
            <a:r>
              <a:rPr kumimoji="0" lang="zh-CN" altLang="en-US" sz="2200" b="1" kern="1200" cap="none" spc="150" normalizeH="0" baseline="0" noProof="1">
                <a:latin typeface="宋体" panose="02010600030101010101" pitchFamily="2" charset="-122"/>
                <a:ea typeface="宋体" panose="02010600030101010101" pitchFamily="2" charset="-122"/>
                <a:cs typeface="+mn-cs"/>
              </a:rPr>
              <a:t>项目入库资料</a:t>
            </a:r>
          </a:p>
        </p:txBody>
      </p:sp>
      <p:sp>
        <p:nvSpPr>
          <p:cNvPr id="25" name="任意形状 18"/>
          <p:cNvSpPr/>
          <p:nvPr>
            <p:custDataLst>
              <p:tags r:id="rId8"/>
            </p:custDataLst>
          </p:nvPr>
        </p:nvSpPr>
        <p:spPr>
          <a:xfrm rot="-5400000">
            <a:off x="4389438" y="1709738"/>
            <a:ext cx="1130300" cy="2298700"/>
          </a:xfrm>
          <a:custGeom>
            <a:avLst/>
            <a:gdLst/>
            <a:ahLst/>
            <a:cxnLst>
              <a:cxn ang="0">
                <a:pos x="1130300" y="0"/>
              </a:cxn>
              <a:cxn ang="0">
                <a:pos x="1130300" y="2125718"/>
              </a:cxn>
              <a:cxn ang="0">
                <a:pos x="647822" y="2125718"/>
              </a:cxn>
              <a:cxn ang="0">
                <a:pos x="565150" y="2298700"/>
              </a:cxn>
              <a:cxn ang="0">
                <a:pos x="482478" y="2125718"/>
              </a:cxn>
              <a:cxn ang="0">
                <a:pos x="0" y="2125718"/>
              </a:cxn>
              <a:cxn ang="0">
                <a:pos x="0" y="0"/>
              </a:cxn>
              <a:cxn ang="0">
                <a:pos x="1130300" y="0"/>
              </a:cxn>
            </a:cxnLst>
            <a:rect l="0" t="0" r="0" b="0"/>
            <a:pathLst>
              <a:path w="1440001" h="2239361">
                <a:moveTo>
                  <a:pt x="1440001" y="0"/>
                </a:moveTo>
                <a:lnTo>
                  <a:pt x="1440001" y="2070844"/>
                </a:lnTo>
                <a:lnTo>
                  <a:pt x="825324" y="2070844"/>
                </a:lnTo>
                <a:lnTo>
                  <a:pt x="720000" y="2239361"/>
                </a:lnTo>
                <a:lnTo>
                  <a:pt x="614677" y="2070844"/>
                </a:lnTo>
                <a:lnTo>
                  <a:pt x="0" y="2070844"/>
                </a:lnTo>
                <a:lnTo>
                  <a:pt x="0" y="0"/>
                </a:lnTo>
                <a:lnTo>
                  <a:pt x="1440001" y="0"/>
                </a:lnTo>
                <a:close/>
              </a:path>
            </a:pathLst>
          </a:custGeom>
          <a:solidFill>
            <a:srgbClr val="009587"/>
          </a:solidFill>
          <a:ln w="12700" cap="flat" cmpd="sng">
            <a:solidFill>
              <a:srgbClr val="FFFFFF"/>
            </a:solidFill>
            <a:prstDash val="solid"/>
            <a:miter/>
            <a:headEnd type="none" w="med" len="med"/>
            <a:tailEnd type="none" w="med" len="med"/>
          </a:ln>
        </p:spPr>
        <p:txBody>
          <a:bodyPr/>
          <a:lstStyle/>
          <a:p>
            <a:endParaRPr lang="zh-CN" altLang="en-US"/>
          </a:p>
        </p:txBody>
      </p:sp>
      <p:sp>
        <p:nvSpPr>
          <p:cNvPr id="26" name="文本框 27"/>
          <p:cNvSpPr txBox="1"/>
          <p:nvPr>
            <p:custDataLst>
              <p:tags r:id="rId9"/>
            </p:custDataLst>
          </p:nvPr>
        </p:nvSpPr>
        <p:spPr>
          <a:xfrm>
            <a:off x="3943204" y="2878864"/>
            <a:ext cx="1859724" cy="362280"/>
          </a:xfrm>
          <a:prstGeom prst="rect">
            <a:avLst/>
          </a:prstGeom>
          <a:noFill/>
        </p:spPr>
        <p:txBody>
          <a:bodyPr bIns="0" anchor="ctr"/>
          <a:lstStyle/>
          <a:p>
            <a:pPr marR="0" algn="ctr" defTabSz="457200" eaLnBrk="0" hangingPunct="0">
              <a:buClrTx/>
              <a:buSzTx/>
              <a:buFontTx/>
              <a:defRPr/>
            </a:pPr>
            <a:r>
              <a:rPr kumimoji="0" lang="zh-CN" altLang="en-US" sz="2400" b="1" kern="1200" cap="none" spc="300" normalizeH="0" baseline="0" noProof="1">
                <a:gradFill>
                  <a:gsLst>
                    <a:gs pos="0">
                      <a:srgbClr val="FE4444"/>
                    </a:gs>
                    <a:gs pos="100000">
                      <a:srgbClr val="832B2B"/>
                    </a:gs>
                  </a:gsLst>
                  <a:lin scaled="0"/>
                </a:gradFill>
                <a:latin typeface="微软雅黑" panose="020B0503020204020204" pitchFamily="34" charset="-122"/>
                <a:ea typeface="微软雅黑" panose="020B0503020204020204" pitchFamily="34" charset="-122"/>
                <a:cs typeface="+mn-cs"/>
              </a:rPr>
              <a:t>乡镇审核</a:t>
            </a:r>
          </a:p>
        </p:txBody>
      </p:sp>
      <p:sp>
        <p:nvSpPr>
          <p:cNvPr id="27" name="文本框 30"/>
          <p:cNvSpPr txBox="1"/>
          <p:nvPr>
            <p:custDataLst>
              <p:tags r:id="rId10"/>
            </p:custDataLst>
          </p:nvPr>
        </p:nvSpPr>
        <p:spPr>
          <a:xfrm>
            <a:off x="3946525" y="2514600"/>
            <a:ext cx="1854200" cy="361950"/>
          </a:xfrm>
          <a:prstGeom prst="rect">
            <a:avLst/>
          </a:prstGeom>
          <a:noFill/>
        </p:spPr>
        <p:txBody>
          <a:bodyPr>
            <a:normAutofit fontScale="95000"/>
          </a:bodyPr>
          <a:lstStyle/>
          <a:p>
            <a:pPr marR="0" algn="ctr" defTabSz="457200" eaLnBrk="0" hangingPunct="0">
              <a:buClrTx/>
              <a:buSzTx/>
              <a:buFontTx/>
              <a:defRPr/>
            </a:pPr>
            <a:r>
              <a:rPr kumimoji="1" lang="en-US" altLang="zh-CN" kern="1200" cap="none" spc="0" normalizeH="0" baseline="0" noProof="1">
                <a:solidFill>
                  <a:srgbClr val="FFFFFF"/>
                </a:solidFill>
                <a:latin typeface="微软雅黑" panose="020B0503020204020204" pitchFamily="34" charset="-122"/>
                <a:ea typeface="微软雅黑" panose="020B0503020204020204" pitchFamily="34" charset="-122"/>
                <a:cs typeface="+mn-cs"/>
              </a:rPr>
              <a:t>02</a:t>
            </a:r>
            <a:endParaRPr kumimoji="1" lang="zh-CN" altLang="en-US" kern="1200" cap="none" spc="0" normalizeH="0" baseline="0" noProof="1">
              <a:solidFill>
                <a:srgbClr val="FFFFFF"/>
              </a:solidFill>
              <a:latin typeface="微软雅黑" panose="020B0503020204020204" pitchFamily="34" charset="-122"/>
              <a:ea typeface="微软雅黑" panose="020B0503020204020204" pitchFamily="34" charset="-122"/>
              <a:cs typeface="+mn-cs"/>
            </a:endParaRPr>
          </a:p>
        </p:txBody>
      </p:sp>
      <p:sp>
        <p:nvSpPr>
          <p:cNvPr id="28" name="文本框 44"/>
          <p:cNvSpPr txBox="1"/>
          <p:nvPr>
            <p:custDataLst>
              <p:tags r:id="rId11"/>
            </p:custDataLst>
          </p:nvPr>
        </p:nvSpPr>
        <p:spPr>
          <a:xfrm>
            <a:off x="3849688" y="3587750"/>
            <a:ext cx="2335212" cy="1593850"/>
          </a:xfrm>
          <a:prstGeom prst="rect">
            <a:avLst/>
          </a:prstGeom>
          <a:noFill/>
        </p:spPr>
        <p:txBody>
          <a:bodyPr tIns="0"/>
          <a:lstStyle/>
          <a:p>
            <a:pPr marR="0" defTabSz="457200" eaLnBrk="0" hangingPunct="0">
              <a:lnSpc>
                <a:spcPct val="120000"/>
              </a:lnSpc>
              <a:buClrTx/>
              <a:buSzTx/>
              <a:buFontTx/>
              <a:defRPr/>
            </a:pPr>
            <a:r>
              <a:rPr kumimoji="0" lang="en-US" altLang="zh-CN" sz="2200" b="1" kern="1200" cap="none" spc="0" normalizeH="0" baseline="0" noProof="1">
                <a:latin typeface="宋体" panose="02010600030101010101" pitchFamily="2" charset="-122"/>
                <a:ea typeface="宋体" panose="02010600030101010101" pitchFamily="2" charset="-122"/>
                <a:cs typeface="宋体" panose="02010600030101010101" pitchFamily="2" charset="-122"/>
                <a:sym typeface="+mn-ea"/>
              </a:rPr>
              <a:t>1</a:t>
            </a:r>
            <a:r>
              <a:rPr kumimoji="0" lang="zh-CN" altLang="en-US" sz="2200" b="1" kern="1200" cap="none" spc="0" normalizeH="0" baseline="0" noProof="1">
                <a:latin typeface="宋体" panose="02010600030101010101" pitchFamily="2" charset="-122"/>
                <a:ea typeface="宋体" panose="02010600030101010101" pitchFamily="2" charset="-122"/>
                <a:cs typeface="宋体" panose="02010600030101010101" pitchFamily="2" charset="-122"/>
                <a:sym typeface="+mn-ea"/>
              </a:rPr>
              <a:t>、乡镇会议纪要</a:t>
            </a:r>
          </a:p>
          <a:p>
            <a:pPr marR="0" defTabSz="457200" eaLnBrk="0" hangingPunct="0">
              <a:lnSpc>
                <a:spcPct val="120000"/>
              </a:lnSpc>
              <a:buClrTx/>
              <a:buSzTx/>
              <a:buFontTx/>
              <a:defRPr/>
            </a:pPr>
            <a:r>
              <a:rPr kumimoji="0" lang="en-US" altLang="zh-CN" sz="2200" b="1" kern="1200" cap="none" spc="0" normalizeH="0" baseline="0" noProof="1">
                <a:latin typeface="宋体" panose="02010600030101010101" pitchFamily="2" charset="-122"/>
                <a:ea typeface="宋体" panose="02010600030101010101" pitchFamily="2" charset="-122"/>
                <a:cs typeface="宋体" panose="02010600030101010101" pitchFamily="2" charset="-122"/>
                <a:sym typeface="+mn-ea"/>
              </a:rPr>
              <a:t>2</a:t>
            </a:r>
            <a:r>
              <a:rPr kumimoji="0" lang="zh-CN" altLang="en-US" sz="2200" b="1" kern="1200" cap="none" spc="0" normalizeH="0" baseline="0" noProof="1">
                <a:latin typeface="宋体" panose="02010600030101010101" pitchFamily="2" charset="-122"/>
                <a:ea typeface="宋体" panose="02010600030101010101" pitchFamily="2" charset="-122"/>
                <a:cs typeface="宋体" panose="02010600030101010101" pitchFamily="2" charset="-122"/>
                <a:sym typeface="+mn-ea"/>
              </a:rPr>
              <a:t>、项目库公示</a:t>
            </a:r>
            <a:endParaRPr kumimoji="0" lang="zh-CN" altLang="en-US" sz="2200" b="1" kern="1200" cap="none" spc="150" normalizeH="0" baseline="0" noProof="1">
              <a:solidFill>
                <a:srgbClr val="222222">
                  <a:lumMod val="75000"/>
                  <a:lumOff val="25000"/>
                </a:srgbClr>
              </a:solidFill>
              <a:latin typeface="宋体" panose="02010600030101010101" pitchFamily="2" charset="-122"/>
              <a:ea typeface="微软雅黑" panose="020B0503020204020204" pitchFamily="34" charset="-122"/>
              <a:cs typeface="宋体" panose="02010600030101010101" pitchFamily="2" charset="-122"/>
              <a:sym typeface="+mn-ea"/>
            </a:endParaRPr>
          </a:p>
        </p:txBody>
      </p:sp>
      <p:sp>
        <p:nvSpPr>
          <p:cNvPr id="29" name="任意形状 17"/>
          <p:cNvSpPr/>
          <p:nvPr>
            <p:custDataLst>
              <p:tags r:id="rId12"/>
            </p:custDataLst>
          </p:nvPr>
        </p:nvSpPr>
        <p:spPr>
          <a:xfrm rot="-5400000">
            <a:off x="1849438" y="1714500"/>
            <a:ext cx="1130300" cy="2298700"/>
          </a:xfrm>
          <a:custGeom>
            <a:avLst/>
            <a:gdLst/>
            <a:ahLst/>
            <a:cxnLst>
              <a:cxn ang="0">
                <a:pos x="1130300" y="0"/>
              </a:cxn>
              <a:cxn ang="0">
                <a:pos x="1130300" y="2125717"/>
              </a:cxn>
              <a:cxn ang="0">
                <a:pos x="647822" y="2125717"/>
              </a:cxn>
              <a:cxn ang="0">
                <a:pos x="565150" y="2298700"/>
              </a:cxn>
              <a:cxn ang="0">
                <a:pos x="482478" y="2125717"/>
              </a:cxn>
              <a:cxn ang="0">
                <a:pos x="0" y="2125717"/>
              </a:cxn>
              <a:cxn ang="0">
                <a:pos x="0" y="0"/>
              </a:cxn>
              <a:cxn ang="0">
                <a:pos x="1130300" y="0"/>
              </a:cxn>
            </a:cxnLst>
            <a:rect l="0" t="0" r="0" b="0"/>
            <a:pathLst>
              <a:path w="1440001" h="2239362">
                <a:moveTo>
                  <a:pt x="1440001" y="0"/>
                </a:moveTo>
                <a:lnTo>
                  <a:pt x="1440001" y="2070844"/>
                </a:lnTo>
                <a:lnTo>
                  <a:pt x="825324" y="2070844"/>
                </a:lnTo>
                <a:lnTo>
                  <a:pt x="720000" y="2239362"/>
                </a:lnTo>
                <a:lnTo>
                  <a:pt x="614677" y="2070844"/>
                </a:lnTo>
                <a:lnTo>
                  <a:pt x="0" y="2070844"/>
                </a:lnTo>
                <a:lnTo>
                  <a:pt x="0" y="0"/>
                </a:lnTo>
                <a:lnTo>
                  <a:pt x="1440001" y="0"/>
                </a:lnTo>
                <a:close/>
              </a:path>
            </a:pathLst>
          </a:custGeom>
          <a:solidFill>
            <a:srgbClr val="2196F3"/>
          </a:solidFill>
          <a:ln w="12700" cap="flat" cmpd="sng">
            <a:solidFill>
              <a:srgbClr val="FFFFFF"/>
            </a:solidFill>
            <a:prstDash val="solid"/>
            <a:miter/>
            <a:headEnd type="none" w="med" len="med"/>
            <a:tailEnd type="none" w="med" len="med"/>
          </a:ln>
        </p:spPr>
        <p:txBody>
          <a:bodyPr/>
          <a:lstStyle/>
          <a:p>
            <a:endParaRPr lang="zh-CN" altLang="en-US"/>
          </a:p>
        </p:txBody>
      </p:sp>
      <p:sp>
        <p:nvSpPr>
          <p:cNvPr id="30" name="文本框 23"/>
          <p:cNvSpPr txBox="1"/>
          <p:nvPr>
            <p:custDataLst>
              <p:tags r:id="rId13"/>
            </p:custDataLst>
          </p:nvPr>
        </p:nvSpPr>
        <p:spPr>
          <a:xfrm>
            <a:off x="1438275" y="2882900"/>
            <a:ext cx="1827213" cy="361950"/>
          </a:xfrm>
          <a:prstGeom prst="rect">
            <a:avLst/>
          </a:prstGeom>
          <a:noFill/>
        </p:spPr>
        <p:txBody>
          <a:bodyPr bIns="0" anchor="ctr"/>
          <a:lstStyle/>
          <a:p>
            <a:pPr marR="0" algn="ctr" defTabSz="457200" eaLnBrk="0" hangingPunct="0">
              <a:buClrTx/>
              <a:buSzTx/>
              <a:buFontTx/>
              <a:defRPr/>
            </a:pPr>
            <a:r>
              <a:rPr kumimoji="0" lang="zh-CN" altLang="en-US" sz="2400" b="1" kern="1200" cap="none" spc="300" normalizeH="0" baseline="0" noProof="1">
                <a:solidFill>
                  <a:srgbClr val="FF0000"/>
                </a:solidFill>
                <a:latin typeface="微软雅黑" panose="020B0503020204020204" pitchFamily="34" charset="-122"/>
                <a:ea typeface="微软雅黑" panose="020B0503020204020204" pitchFamily="34" charset="-122"/>
                <a:cs typeface="+mn-cs"/>
              </a:rPr>
              <a:t>村级申报</a:t>
            </a:r>
          </a:p>
        </p:txBody>
      </p:sp>
      <p:sp>
        <p:nvSpPr>
          <p:cNvPr id="31" name="文本框 24"/>
          <p:cNvSpPr txBox="1"/>
          <p:nvPr>
            <p:custDataLst>
              <p:tags r:id="rId14"/>
            </p:custDataLst>
          </p:nvPr>
        </p:nvSpPr>
        <p:spPr>
          <a:xfrm>
            <a:off x="1438275" y="2519363"/>
            <a:ext cx="1820863" cy="361950"/>
          </a:xfrm>
          <a:prstGeom prst="rect">
            <a:avLst/>
          </a:prstGeom>
          <a:noFill/>
        </p:spPr>
        <p:txBody>
          <a:bodyPr>
            <a:normAutofit fontScale="95000"/>
          </a:bodyPr>
          <a:lstStyle/>
          <a:p>
            <a:pPr marR="0" algn="ctr" defTabSz="457200" eaLnBrk="0" hangingPunct="0">
              <a:buClrTx/>
              <a:buSzTx/>
              <a:buFontTx/>
              <a:defRPr/>
            </a:pPr>
            <a:r>
              <a:rPr kumimoji="1" lang="en-US" altLang="zh-CN" kern="1200" cap="none" spc="0" normalizeH="0" baseline="0" noProof="1">
                <a:solidFill>
                  <a:srgbClr val="FFFFFF"/>
                </a:solidFill>
                <a:latin typeface="微软雅黑" panose="020B0503020204020204" pitchFamily="34" charset="-122"/>
                <a:ea typeface="微软雅黑" panose="020B0503020204020204" pitchFamily="34" charset="-122"/>
                <a:cs typeface="+mn-cs"/>
              </a:rPr>
              <a:t>01</a:t>
            </a:r>
            <a:endParaRPr kumimoji="1" lang="zh-CN" altLang="en-US" kern="1200" cap="none" spc="0" normalizeH="0" baseline="0" noProof="1">
              <a:solidFill>
                <a:srgbClr val="FFFFFF"/>
              </a:solidFill>
              <a:latin typeface="微软雅黑" panose="020B0503020204020204" pitchFamily="34" charset="-122"/>
              <a:ea typeface="微软雅黑" panose="020B0503020204020204" pitchFamily="34" charset="-122"/>
              <a:cs typeface="+mn-cs"/>
            </a:endParaRPr>
          </a:p>
        </p:txBody>
      </p:sp>
      <p:sp>
        <p:nvSpPr>
          <p:cNvPr id="32" name="文本框 43"/>
          <p:cNvSpPr txBox="1"/>
          <p:nvPr>
            <p:custDataLst>
              <p:tags r:id="rId15"/>
            </p:custDataLst>
          </p:nvPr>
        </p:nvSpPr>
        <p:spPr>
          <a:xfrm>
            <a:off x="1328738" y="3600450"/>
            <a:ext cx="2136775" cy="1593850"/>
          </a:xfrm>
          <a:prstGeom prst="rect">
            <a:avLst/>
          </a:prstGeom>
          <a:noFill/>
          <a:ln w="9525">
            <a:noFill/>
          </a:ln>
        </p:spPr>
        <p:txBody>
          <a:bodyPr tIns="0" anchor="t" anchorCtr="0"/>
          <a:lstStyle/>
          <a:p>
            <a:pPr defTabSz="457200" eaLnBrk="0" hangingPunct="0">
              <a:lnSpc>
                <a:spcPct val="120000"/>
              </a:lnSpc>
            </a:pPr>
            <a:r>
              <a:rPr lang="en-US" altLang="zh-CN" sz="2200" b="1" dirty="0">
                <a:latin typeface="宋体" panose="02010600030101010101" pitchFamily="2" charset="-122"/>
                <a:ea typeface="宋体" panose="02010600030101010101" pitchFamily="2" charset="-122"/>
              </a:rPr>
              <a:t>1</a:t>
            </a:r>
            <a:r>
              <a:rPr lang="zh-CN" altLang="en-US" sz="2200" b="1" dirty="0">
                <a:latin typeface="宋体" panose="02010600030101010101" pitchFamily="2" charset="-122"/>
                <a:ea typeface="宋体" panose="02010600030101010101" pitchFamily="2" charset="-122"/>
              </a:rPr>
              <a:t>、村两委会或村民代表大会会议纪要</a:t>
            </a:r>
          </a:p>
          <a:p>
            <a:pPr defTabSz="457200" eaLnBrk="0" hangingPunct="0">
              <a:lnSpc>
                <a:spcPct val="120000"/>
              </a:lnSpc>
            </a:pPr>
            <a:r>
              <a:rPr lang="en-US" altLang="zh-CN" sz="2200" b="1" dirty="0">
                <a:latin typeface="宋体" panose="02010600030101010101" pitchFamily="2" charset="-122"/>
                <a:ea typeface="宋体" panose="02010600030101010101" pitchFamily="2" charset="-122"/>
              </a:rPr>
              <a:t>2</a:t>
            </a:r>
            <a:r>
              <a:rPr lang="zh-CN" altLang="en-US" sz="2200" b="1" dirty="0">
                <a:latin typeface="宋体" panose="02010600030101010101" pitchFamily="2" charset="-122"/>
                <a:ea typeface="宋体" panose="02010600030101010101" pitchFamily="2" charset="-122"/>
              </a:rPr>
              <a:t>、项目库公示</a:t>
            </a:r>
          </a:p>
        </p:txBody>
      </p:sp>
      <p:sp>
        <p:nvSpPr>
          <p:cNvPr id="34" name="文本框 45"/>
          <p:cNvSpPr txBox="1"/>
          <p:nvPr>
            <p:custDataLst>
              <p:tags r:id="rId16"/>
            </p:custDataLst>
          </p:nvPr>
        </p:nvSpPr>
        <p:spPr>
          <a:xfrm>
            <a:off x="8996363" y="3651250"/>
            <a:ext cx="2135188" cy="1593850"/>
          </a:xfrm>
          <a:prstGeom prst="rect">
            <a:avLst/>
          </a:prstGeom>
          <a:noFill/>
        </p:spPr>
        <p:txBody>
          <a:bodyPr tIns="0">
            <a:normAutofit/>
          </a:bodyPr>
          <a:lstStyle/>
          <a:p>
            <a:pPr marR="0" defTabSz="457200" eaLnBrk="0" hangingPunct="0">
              <a:lnSpc>
                <a:spcPct val="120000"/>
              </a:lnSpc>
              <a:buClrTx/>
              <a:buSzTx/>
              <a:buFontTx/>
              <a:defRPr/>
            </a:pPr>
            <a:r>
              <a:rPr lang="zh-CN" altLang="en-US" sz="2200" b="1" spc="150" noProof="1" smtClean="0">
                <a:latin typeface="宋体" panose="02010600030101010101" pitchFamily="2" charset="-122"/>
                <a:ea typeface="宋体" panose="02010600030101010101" pitchFamily="2" charset="-122"/>
              </a:rPr>
              <a:t>区县入库备案文件级项目入库情况表</a:t>
            </a:r>
            <a:endParaRPr kumimoji="0" lang="zh-CN" altLang="en-US" sz="2200" b="1" kern="1200" cap="none" spc="150" normalizeH="0" baseline="0" noProof="1">
              <a:latin typeface="宋体" panose="02010600030101010101" pitchFamily="2" charset="-122"/>
              <a:ea typeface="宋体" panose="02010600030101010101" pitchFamily="2" charset="-122"/>
              <a:cs typeface="+mn-cs"/>
            </a:endParaRPr>
          </a:p>
        </p:txBody>
      </p:sp>
      <p:sp>
        <p:nvSpPr>
          <p:cNvPr id="35" name="矩形 34"/>
          <p:cNvSpPr/>
          <p:nvPr/>
        </p:nvSpPr>
        <p:spPr>
          <a:xfrm>
            <a:off x="3836244" y="1027278"/>
            <a:ext cx="3775393" cy="523220"/>
          </a:xfrm>
          <a:prstGeom prst="rect">
            <a:avLst/>
          </a:prstGeom>
        </p:spPr>
        <p:txBody>
          <a:bodyPr wrap="none">
            <a:spAutoFit/>
          </a:bodyPr>
          <a:lstStyle/>
          <a:p>
            <a:pPr>
              <a:spcBef>
                <a:spcPct val="50000"/>
              </a:spcBef>
            </a:pPr>
            <a:r>
              <a:rPr lang="zh-CN" altLang="en-US" sz="2800" b="1" dirty="0" smtClean="0">
                <a:gradFill>
                  <a:gsLst>
                    <a:gs pos="0">
                      <a:srgbClr val="FE4444"/>
                    </a:gs>
                    <a:gs pos="100000">
                      <a:srgbClr val="832B2B"/>
                    </a:gs>
                  </a:gsLst>
                  <a:lin scaled="0"/>
                </a:gradFill>
                <a:latin typeface="微软雅黑" panose="020B0503020204020204" pitchFamily="34" charset="-122"/>
                <a:ea typeface="微软雅黑" panose="020B0503020204020204" pitchFamily="34" charset="-122"/>
              </a:rPr>
              <a:t>衔接资金项目入库程序</a:t>
            </a:r>
            <a:endParaRPr lang="zh-CN" altLang="en-US" sz="2800" b="1" dirty="0">
              <a:gradFill>
                <a:gsLst>
                  <a:gs pos="0">
                    <a:srgbClr val="FE4444"/>
                  </a:gs>
                  <a:gs pos="100000">
                    <a:srgbClr val="832B2B"/>
                  </a:gs>
                </a:gsLst>
                <a:lin scaled="0"/>
              </a:gra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8" cstate="print">
            <a:duotone>
              <a:schemeClr val="accent1">
                <a:shade val="45000"/>
                <a:satMod val="135000"/>
              </a:schemeClr>
              <a:prstClr val="white"/>
            </a:duotone>
          </a:blip>
          <a:srcRect/>
          <a:stretch>
            <a:fillRect/>
          </a:stretch>
        </p:blipFill>
        <p:spPr bwMode="auto">
          <a:xfrm>
            <a:off x="993739" y="266701"/>
            <a:ext cx="609602" cy="609601"/>
          </a:xfrm>
          <a:prstGeom prst="rect">
            <a:avLst/>
          </a:prstGeom>
          <a:noFill/>
          <a:effectLst>
            <a:outerShdw blurRad="127000" dist="63500" dir="3000000" sx="104000" sy="104000" algn="tl" rotWithShape="0">
              <a:prstClr val="black">
                <a:alpha val="34000"/>
              </a:prstClr>
            </a:outerShdw>
          </a:effectLst>
        </p:spPr>
      </p:pic>
      <p:pic>
        <p:nvPicPr>
          <p:cNvPr id="3" name="Picture 4" descr="C:\Users\Administrator\Desktop\微立体创业计划\004.png"/>
          <p:cNvPicPr>
            <a:picLocks noChangeAspect="1" noChangeArrowheads="1"/>
          </p:cNvPicPr>
          <p:nvPr/>
        </p:nvPicPr>
        <p:blipFill>
          <a:blip r:embed="rId9" cstate="print"/>
          <a:srcRect/>
          <a:stretch>
            <a:fillRect/>
          </a:stretch>
        </p:blipFill>
        <p:spPr bwMode="auto">
          <a:xfrm>
            <a:off x="1146175" y="274638"/>
            <a:ext cx="609600" cy="609600"/>
          </a:xfrm>
          <a:prstGeom prst="rect">
            <a:avLst/>
          </a:prstGeom>
          <a:noFill/>
          <a:effectLst>
            <a:outerShdw blurRad="127000" dist="63500" dir="3000000" sx="104000" sy="104000" algn="tl" rotWithShape="0">
              <a:prstClr val="black">
                <a:alpha val="34000"/>
              </a:prstClr>
            </a:outerShdw>
          </a:effectLst>
        </p:spPr>
      </p:pic>
      <p:sp>
        <p:nvSpPr>
          <p:cNvPr id="4" name="标题 1"/>
          <p:cNvSpPr>
            <a:spLocks noGrp="1"/>
          </p:cNvSpPr>
          <p:nvPr/>
        </p:nvSpPr>
        <p:spPr>
          <a:xfrm>
            <a:off x="1755775" y="352425"/>
            <a:ext cx="1361440" cy="437515"/>
          </a:xfrm>
          <a:prstGeom prst="rect">
            <a:avLst/>
          </a:prstGeom>
          <a:noFill/>
          <a:ln w="9525">
            <a:noFill/>
          </a:ln>
        </p:spPr>
        <p:txBody>
          <a:bodyPr wrap="none" lIns="68582" tIns="34292" rIns="68582" bIns="34292" anchor="t" anchorCtr="0">
            <a:spAutoFit/>
          </a:bodyPr>
          <a:lstStyle/>
          <a:p>
            <a:pPr eaLnBrk="0" hangingPunct="0"/>
            <a:r>
              <a:rPr lang="zh-CN" altLang="en-US" sz="2400" b="1">
                <a:latin typeface="Calibri" panose="020F0502020204030204" pitchFamily="34" charset="0"/>
                <a:ea typeface="宋体" panose="02010600030101010101" pitchFamily="2" charset="-122"/>
                <a:sym typeface="微软雅黑" panose="020B0503020204020204" pitchFamily="34" charset="-122"/>
              </a:rPr>
              <a:t>项目入库</a:t>
            </a:r>
          </a:p>
        </p:txBody>
      </p:sp>
      <p:sp>
        <p:nvSpPr>
          <p:cNvPr id="5" name="文本框 2"/>
          <p:cNvSpPr txBox="1"/>
          <p:nvPr/>
        </p:nvSpPr>
        <p:spPr>
          <a:xfrm>
            <a:off x="4295140" y="739775"/>
            <a:ext cx="3408680" cy="430530"/>
          </a:xfrm>
          <a:prstGeom prst="rect">
            <a:avLst/>
          </a:prstGeom>
          <a:noFill/>
        </p:spPr>
        <p:txBody>
          <a:bodyPr wrap="square" lIns="0" tIns="0" rIns="0" bIns="0" rtlCol="0">
            <a:spAutoFit/>
          </a:bodyPr>
          <a:lstStyle/>
          <a:p>
            <a:pPr algn="ctr"/>
            <a:r>
              <a:rPr lang="zh-CN" altLang="en-US" sz="2800" b="1" dirty="0">
                <a:gradFill>
                  <a:gsLst>
                    <a:gs pos="0">
                      <a:srgbClr val="FE4444"/>
                    </a:gs>
                    <a:gs pos="100000">
                      <a:srgbClr val="832B2B"/>
                    </a:gs>
                  </a:gsLst>
                  <a:lin scaled="0"/>
                </a:gradFill>
                <a:latin typeface="微软雅黑" panose="020B0503020204020204" pitchFamily="34" charset="-122"/>
                <a:ea typeface="微软雅黑" panose="020B0503020204020204" pitchFamily="34" charset="-122"/>
              </a:rPr>
              <a:t>入库关注要点</a:t>
            </a:r>
          </a:p>
        </p:txBody>
      </p:sp>
      <p:sp>
        <p:nvSpPr>
          <p:cNvPr id="6" name="文本框 29"/>
          <p:cNvSpPr txBox="1"/>
          <p:nvPr>
            <p:custDataLst>
              <p:tags r:id="rId1"/>
            </p:custDataLst>
          </p:nvPr>
        </p:nvSpPr>
        <p:spPr>
          <a:xfrm>
            <a:off x="1099820" y="4877435"/>
            <a:ext cx="2420620" cy="1059815"/>
          </a:xfrm>
          <a:prstGeom prst="rect">
            <a:avLst/>
          </a:prstGeom>
          <a:solidFill>
            <a:srgbClr val="12B2BA">
              <a:lumMod val="75000"/>
            </a:srgbClr>
          </a:solidFill>
          <a:ln>
            <a:noFill/>
          </a:ln>
        </p:spPr>
        <p:txBody>
          <a:bodyPr wrap="square" anchor="ctr" anchorCtr="0">
            <a:normAutofit/>
          </a:bodyPr>
          <a:lstStyle>
            <a:defPPr>
              <a:defRPr lang="zh-CN"/>
            </a:defPPr>
            <a:lvl1pPr eaLnBrk="1" hangingPunct="1">
              <a:lnSpc>
                <a:spcPct val="100000"/>
              </a:lnSpc>
              <a:buFontTx/>
              <a:buNone/>
              <a:defRPr sz="1800">
                <a:solidFill>
                  <a:srgbClr val="FFFFFF"/>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latin typeface="Calibri Light" panose="020F0302020204030204" charset="0"/>
              </a:defRPr>
            </a:lvl2pPr>
            <a:lvl3pPr marL="1143000" indent="-228600">
              <a:lnSpc>
                <a:spcPct val="90000"/>
              </a:lnSpc>
              <a:spcBef>
                <a:spcPts val="500"/>
              </a:spcBef>
              <a:buFont typeface="Arial" panose="020B0604020202020204" pitchFamily="34" charset="0"/>
              <a:buChar char="•"/>
              <a:defRPr sz="2000">
                <a:latin typeface="Calibri Light" panose="020F0302020204030204" charset="0"/>
              </a:defRPr>
            </a:lvl3pPr>
            <a:lvl4pPr marL="1600200" indent="-228600">
              <a:lnSpc>
                <a:spcPct val="90000"/>
              </a:lnSpc>
              <a:spcBef>
                <a:spcPts val="500"/>
              </a:spcBef>
              <a:buFont typeface="Arial" panose="020B0604020202020204" pitchFamily="34" charset="0"/>
              <a:buChar char="•"/>
              <a:defRPr>
                <a:latin typeface="Calibri Light" panose="020F0302020204030204" charset="0"/>
              </a:defRPr>
            </a:lvl4pPr>
            <a:lvl5pPr marL="2057400" indent="-228600">
              <a:lnSpc>
                <a:spcPct val="90000"/>
              </a:lnSpc>
              <a:spcBef>
                <a:spcPts val="500"/>
              </a:spcBef>
              <a:buFont typeface="Arial" panose="020B0604020202020204" pitchFamily="34" charset="0"/>
              <a:buChar char="•"/>
              <a:defRPr>
                <a:latin typeface="Calibri Light" panose="020F03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9pPr>
          </a:lstStyle>
          <a:p>
            <a:pPr algn="ctr"/>
            <a:r>
              <a:rPr lang="zh-CN" altLang="en-US" sz="2800" b="1" dirty="0">
                <a:latin typeface="Arial" panose="020B0604020202020204" pitchFamily="34" charset="0"/>
                <a:ea typeface="黑体" panose="02010609060101010101" pitchFamily="49" charset="-122"/>
                <a:cs typeface="+mn-ea"/>
              </a:rPr>
              <a:t>县级</a:t>
            </a:r>
          </a:p>
        </p:txBody>
      </p:sp>
      <p:sp>
        <p:nvSpPr>
          <p:cNvPr id="7" name="文本框 7"/>
          <p:cNvSpPr txBox="1"/>
          <p:nvPr>
            <p:custDataLst>
              <p:tags r:id="rId2"/>
            </p:custDataLst>
          </p:nvPr>
        </p:nvSpPr>
        <p:spPr>
          <a:xfrm>
            <a:off x="1150620" y="3055620"/>
            <a:ext cx="2421255" cy="1059815"/>
          </a:xfrm>
          <a:prstGeom prst="rect">
            <a:avLst/>
          </a:prstGeom>
          <a:solidFill>
            <a:srgbClr val="12B2BA"/>
          </a:solidFill>
          <a:ln>
            <a:noFill/>
          </a:ln>
        </p:spPr>
        <p:txBody>
          <a:bodyPr wrap="square" anchor="ctr" anchorCtr="0">
            <a:normAutofit/>
          </a:bodyPr>
          <a:lstStyle>
            <a:defPPr>
              <a:defRPr lang="zh-CN"/>
            </a:defPPr>
            <a:lvl1pPr eaLnBrk="1" hangingPunct="1">
              <a:lnSpc>
                <a:spcPct val="100000"/>
              </a:lnSpc>
              <a:buFontTx/>
              <a:buNone/>
              <a:defRPr sz="1800">
                <a:solidFill>
                  <a:srgbClr val="FFFFFF"/>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latin typeface="Calibri Light" panose="020F0302020204030204" charset="0"/>
              </a:defRPr>
            </a:lvl2pPr>
            <a:lvl3pPr marL="1143000" indent="-228600">
              <a:lnSpc>
                <a:spcPct val="90000"/>
              </a:lnSpc>
              <a:spcBef>
                <a:spcPts val="500"/>
              </a:spcBef>
              <a:buFont typeface="Arial" panose="020B0604020202020204" pitchFamily="34" charset="0"/>
              <a:buChar char="•"/>
              <a:defRPr sz="2000">
                <a:latin typeface="Calibri Light" panose="020F0302020204030204" charset="0"/>
              </a:defRPr>
            </a:lvl3pPr>
            <a:lvl4pPr marL="1600200" indent="-228600">
              <a:lnSpc>
                <a:spcPct val="90000"/>
              </a:lnSpc>
              <a:spcBef>
                <a:spcPts val="500"/>
              </a:spcBef>
              <a:buFont typeface="Arial" panose="020B0604020202020204" pitchFamily="34" charset="0"/>
              <a:buChar char="•"/>
              <a:defRPr>
                <a:latin typeface="Calibri Light" panose="020F0302020204030204" charset="0"/>
              </a:defRPr>
            </a:lvl4pPr>
            <a:lvl5pPr marL="2057400" indent="-228600">
              <a:lnSpc>
                <a:spcPct val="90000"/>
              </a:lnSpc>
              <a:spcBef>
                <a:spcPts val="500"/>
              </a:spcBef>
              <a:buFont typeface="Arial" panose="020B0604020202020204" pitchFamily="34" charset="0"/>
              <a:buChar char="•"/>
              <a:defRPr>
                <a:latin typeface="Calibri Light" panose="020F03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9pPr>
          </a:lstStyle>
          <a:p>
            <a:pPr algn="ctr"/>
            <a:r>
              <a:rPr lang="zh-CN" altLang="en-US" sz="2800" b="1" dirty="0">
                <a:latin typeface="Arial" panose="020B0604020202020204" pitchFamily="34" charset="0"/>
                <a:ea typeface="黑体" panose="02010609060101010101" pitchFamily="49" charset="-122"/>
                <a:cs typeface="+mn-ea"/>
              </a:rPr>
              <a:t>乡镇</a:t>
            </a:r>
          </a:p>
        </p:txBody>
      </p:sp>
      <p:sp>
        <p:nvSpPr>
          <p:cNvPr id="8" name="文本框 31"/>
          <p:cNvSpPr txBox="1"/>
          <p:nvPr>
            <p:custDataLst>
              <p:tags r:id="rId3"/>
            </p:custDataLst>
          </p:nvPr>
        </p:nvSpPr>
        <p:spPr>
          <a:xfrm>
            <a:off x="1150620" y="1500505"/>
            <a:ext cx="2421890" cy="1059815"/>
          </a:xfrm>
          <a:prstGeom prst="rect">
            <a:avLst/>
          </a:prstGeom>
          <a:solidFill>
            <a:srgbClr val="3CE5EC"/>
          </a:solidFill>
          <a:ln>
            <a:noFill/>
          </a:ln>
        </p:spPr>
        <p:txBody>
          <a:bodyPr wrap="square" anchor="ctr" anchorCtr="0">
            <a:normAutofit/>
          </a:bodyPr>
          <a:lstStyle>
            <a:defPPr>
              <a:defRPr lang="zh-CN"/>
            </a:defPPr>
            <a:lvl1pPr eaLnBrk="1" hangingPunct="1">
              <a:lnSpc>
                <a:spcPct val="100000"/>
              </a:lnSpc>
              <a:buFontTx/>
              <a:buNone/>
              <a:defRPr sz="1800">
                <a:solidFill>
                  <a:srgbClr val="FFFFFF"/>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latin typeface="Calibri Light" panose="020F0302020204030204" charset="0"/>
              </a:defRPr>
            </a:lvl2pPr>
            <a:lvl3pPr marL="1143000" indent="-228600">
              <a:lnSpc>
                <a:spcPct val="90000"/>
              </a:lnSpc>
              <a:spcBef>
                <a:spcPts val="500"/>
              </a:spcBef>
              <a:buFont typeface="Arial" panose="020B0604020202020204" pitchFamily="34" charset="0"/>
              <a:buChar char="•"/>
              <a:defRPr sz="2000">
                <a:latin typeface="Calibri Light" panose="020F0302020204030204" charset="0"/>
              </a:defRPr>
            </a:lvl3pPr>
            <a:lvl4pPr marL="1600200" indent="-228600">
              <a:lnSpc>
                <a:spcPct val="90000"/>
              </a:lnSpc>
              <a:spcBef>
                <a:spcPts val="500"/>
              </a:spcBef>
              <a:buFont typeface="Arial" panose="020B0604020202020204" pitchFamily="34" charset="0"/>
              <a:buChar char="•"/>
              <a:defRPr>
                <a:latin typeface="Calibri Light" panose="020F0302020204030204" charset="0"/>
              </a:defRPr>
            </a:lvl4pPr>
            <a:lvl5pPr marL="2057400" indent="-228600">
              <a:lnSpc>
                <a:spcPct val="90000"/>
              </a:lnSpc>
              <a:spcBef>
                <a:spcPts val="500"/>
              </a:spcBef>
              <a:buFont typeface="Arial" panose="020B0604020202020204" pitchFamily="34" charset="0"/>
              <a:buChar char="•"/>
              <a:defRPr>
                <a:latin typeface="Calibri Light" panose="020F03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9pPr>
          </a:lstStyle>
          <a:p>
            <a:pPr algn="ctr"/>
            <a:r>
              <a:rPr lang="zh-CN" altLang="en-US" sz="2800" b="1" dirty="0">
                <a:latin typeface="Arial" panose="020B0604020202020204" pitchFamily="34" charset="0"/>
                <a:ea typeface="黑体" panose="02010609060101010101" pitchFamily="49" charset="-122"/>
                <a:cs typeface="+mn-ea"/>
              </a:rPr>
              <a:t>村级</a:t>
            </a:r>
          </a:p>
        </p:txBody>
      </p:sp>
      <p:sp>
        <p:nvSpPr>
          <p:cNvPr id="9" name="文本框 32"/>
          <p:cNvSpPr txBox="1"/>
          <p:nvPr>
            <p:custDataLst>
              <p:tags r:id="rId4"/>
            </p:custDataLst>
          </p:nvPr>
        </p:nvSpPr>
        <p:spPr>
          <a:xfrm>
            <a:off x="3811270" y="1588135"/>
            <a:ext cx="7174230" cy="1069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nchorCtr="0">
            <a:normAutofit/>
          </a:bodyPr>
          <a:lstStyle>
            <a:defPPr>
              <a:defRPr lang="zh-CN"/>
            </a:defPPr>
            <a:lvl1pPr eaLnBrk="1" hangingPunct="1">
              <a:lnSpc>
                <a:spcPct val="100000"/>
              </a:lnSpc>
              <a:buFontTx/>
              <a:buNone/>
              <a:defRPr sz="1400"/>
            </a:lvl1pPr>
            <a:lvl2pPr marL="742950" indent="-285750">
              <a:lnSpc>
                <a:spcPct val="90000"/>
              </a:lnSpc>
              <a:spcBef>
                <a:spcPts val="500"/>
              </a:spcBef>
              <a:buFont typeface="Arial" panose="020B0604020202020204" pitchFamily="34" charset="0"/>
              <a:buChar char="•"/>
              <a:defRPr sz="2400">
                <a:latin typeface="Calibri Light" panose="020F0302020204030204" charset="0"/>
              </a:defRPr>
            </a:lvl2pPr>
            <a:lvl3pPr marL="1143000" indent="-228600">
              <a:lnSpc>
                <a:spcPct val="90000"/>
              </a:lnSpc>
              <a:spcBef>
                <a:spcPts val="500"/>
              </a:spcBef>
              <a:buFont typeface="Arial" panose="020B0604020202020204" pitchFamily="34" charset="0"/>
              <a:buChar char="•"/>
              <a:defRPr sz="2000">
                <a:latin typeface="Calibri Light" panose="020F0302020204030204" charset="0"/>
              </a:defRPr>
            </a:lvl3pPr>
            <a:lvl4pPr marL="1600200" indent="-228600">
              <a:lnSpc>
                <a:spcPct val="90000"/>
              </a:lnSpc>
              <a:spcBef>
                <a:spcPts val="500"/>
              </a:spcBef>
              <a:buFont typeface="Arial" panose="020B0604020202020204" pitchFamily="34" charset="0"/>
              <a:buChar char="•"/>
              <a:defRPr>
                <a:latin typeface="Calibri Light" panose="020F0302020204030204" charset="0"/>
              </a:defRPr>
            </a:lvl4pPr>
            <a:lvl5pPr marL="2057400" indent="-228600">
              <a:lnSpc>
                <a:spcPct val="90000"/>
              </a:lnSpc>
              <a:spcBef>
                <a:spcPts val="500"/>
              </a:spcBef>
              <a:buFont typeface="Arial" panose="020B0604020202020204" pitchFamily="34" charset="0"/>
              <a:buChar char="•"/>
              <a:defRPr>
                <a:latin typeface="Calibri Light" panose="020F03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9pPr>
          </a:lstStyle>
          <a:p>
            <a:pPr>
              <a:lnSpc>
                <a:spcPct val="150000"/>
              </a:lnSpc>
            </a:pPr>
            <a:r>
              <a:rPr lang="zh-CN" altLang="en-US" sz="1600" b="1" dirty="0"/>
              <a:t>认真分析当地资源、广泛征求群众</a:t>
            </a:r>
            <a:r>
              <a:rPr lang="zh-CN" altLang="en-US" sz="1600" b="1" dirty="0" smtClean="0"/>
              <a:t>意见，</a:t>
            </a:r>
            <a:r>
              <a:rPr lang="zh-CN" altLang="zh-CN" sz="1600" b="1" dirty="0" smtClean="0"/>
              <a:t>形成村级申报项目清单，经村务公开栏公示</a:t>
            </a:r>
            <a:r>
              <a:rPr lang="en-US" altLang="zh-CN" sz="1600" b="1" dirty="0" smtClean="0"/>
              <a:t>10</a:t>
            </a:r>
            <a:r>
              <a:rPr lang="zh-CN" altLang="zh-CN" sz="1600" b="1" dirty="0" smtClean="0"/>
              <a:t>天后，向所属乡镇提出入库申请。</a:t>
            </a:r>
            <a:endParaRPr lang="zh-CN" altLang="en-US" sz="1600" b="1" dirty="0" smtClean="0"/>
          </a:p>
          <a:p>
            <a:endParaRPr lang="zh-CN" altLang="en-US" sz="1600" b="1" dirty="0"/>
          </a:p>
        </p:txBody>
      </p:sp>
      <p:sp>
        <p:nvSpPr>
          <p:cNvPr id="10" name="文本框 8"/>
          <p:cNvSpPr txBox="1"/>
          <p:nvPr>
            <p:custDataLst>
              <p:tags r:id="rId5"/>
            </p:custDataLst>
          </p:nvPr>
        </p:nvSpPr>
        <p:spPr>
          <a:xfrm>
            <a:off x="3790315" y="2788920"/>
            <a:ext cx="7398385" cy="10706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nchorCtr="0">
            <a:noAutofit/>
          </a:bodyPr>
          <a:lstStyle>
            <a:defPPr>
              <a:defRPr lang="zh-CN"/>
            </a:defPPr>
            <a:lvl1pPr eaLnBrk="1" hangingPunct="1">
              <a:lnSpc>
                <a:spcPct val="100000"/>
              </a:lnSpc>
              <a:buFontTx/>
              <a:buNone/>
              <a:defRPr sz="1400"/>
            </a:lvl1pPr>
            <a:lvl2pPr marL="742950" indent="-285750">
              <a:lnSpc>
                <a:spcPct val="90000"/>
              </a:lnSpc>
              <a:spcBef>
                <a:spcPts val="500"/>
              </a:spcBef>
              <a:buFont typeface="Arial" panose="020B0604020202020204" pitchFamily="34" charset="0"/>
              <a:buChar char="•"/>
              <a:defRPr sz="2400">
                <a:latin typeface="Calibri Light" panose="020F0302020204030204" charset="0"/>
              </a:defRPr>
            </a:lvl2pPr>
            <a:lvl3pPr marL="1143000" indent="-228600">
              <a:lnSpc>
                <a:spcPct val="90000"/>
              </a:lnSpc>
              <a:spcBef>
                <a:spcPts val="500"/>
              </a:spcBef>
              <a:buFont typeface="Arial" panose="020B0604020202020204" pitchFamily="34" charset="0"/>
              <a:buChar char="•"/>
              <a:defRPr sz="2000">
                <a:latin typeface="Calibri Light" panose="020F0302020204030204" charset="0"/>
              </a:defRPr>
            </a:lvl3pPr>
            <a:lvl4pPr marL="1600200" indent="-228600">
              <a:lnSpc>
                <a:spcPct val="90000"/>
              </a:lnSpc>
              <a:spcBef>
                <a:spcPts val="500"/>
              </a:spcBef>
              <a:buFont typeface="Arial" panose="020B0604020202020204" pitchFamily="34" charset="0"/>
              <a:buChar char="•"/>
              <a:defRPr>
                <a:latin typeface="Calibri Light" panose="020F0302020204030204" charset="0"/>
              </a:defRPr>
            </a:lvl4pPr>
            <a:lvl5pPr marL="2057400" indent="-228600">
              <a:lnSpc>
                <a:spcPct val="90000"/>
              </a:lnSpc>
              <a:spcBef>
                <a:spcPts val="500"/>
              </a:spcBef>
              <a:buFont typeface="Arial" panose="020B0604020202020204" pitchFamily="34" charset="0"/>
              <a:buChar char="•"/>
              <a:defRPr>
                <a:latin typeface="Calibri Light" panose="020F03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9pPr>
          </a:lstStyle>
          <a:p>
            <a:pPr>
              <a:lnSpc>
                <a:spcPct val="150000"/>
              </a:lnSpc>
            </a:pPr>
            <a:r>
              <a:rPr lang="zh-CN" altLang="en-US" sz="1600" b="1" dirty="0" smtClean="0"/>
              <a:t>对真实性</a:t>
            </a:r>
            <a:r>
              <a:rPr lang="zh-CN" altLang="en-US" sz="1600" b="1" dirty="0"/>
              <a:t>、必要性、建设内容、资金概算、预期效益、群众参与情况和利益联结机制</a:t>
            </a:r>
            <a:r>
              <a:rPr lang="zh-CN" altLang="en-US" sz="1600" b="1" dirty="0" smtClean="0"/>
              <a:t>等审核，</a:t>
            </a:r>
            <a:r>
              <a:rPr lang="zh-CN" altLang="zh-CN" sz="1600" b="1" dirty="0" smtClean="0"/>
              <a:t>并根据巩固拓展脱贫攻坚成果需要做好项目综合排序</a:t>
            </a:r>
            <a:r>
              <a:rPr lang="zh-CN" altLang="en-US" sz="1600" b="1" dirty="0" smtClean="0"/>
              <a:t>，</a:t>
            </a:r>
            <a:r>
              <a:rPr lang="zh-CN" altLang="zh-CN" sz="1600" b="1" dirty="0" smtClean="0"/>
              <a:t>经政务公开栏公示</a:t>
            </a:r>
            <a:r>
              <a:rPr lang="en-US" altLang="zh-CN" sz="1600" b="1" dirty="0" smtClean="0"/>
              <a:t>10</a:t>
            </a:r>
            <a:r>
              <a:rPr lang="zh-CN" altLang="zh-CN" sz="1600" b="1" dirty="0" smtClean="0"/>
              <a:t>天后，报区级行业主管部门并抄送区乡村振兴局</a:t>
            </a:r>
            <a:endParaRPr lang="zh-CN" altLang="en-US" sz="1600" b="1" dirty="0"/>
          </a:p>
        </p:txBody>
      </p:sp>
      <p:sp>
        <p:nvSpPr>
          <p:cNvPr id="11" name="文本框 9"/>
          <p:cNvSpPr txBox="1"/>
          <p:nvPr>
            <p:custDataLst>
              <p:tags r:id="rId6"/>
            </p:custDataLst>
          </p:nvPr>
        </p:nvSpPr>
        <p:spPr>
          <a:xfrm>
            <a:off x="3914140" y="4472304"/>
            <a:ext cx="7452360" cy="15601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nchorCtr="0"/>
          <a:lstStyle>
            <a:defPPr>
              <a:defRPr lang="zh-CN"/>
            </a:defPPr>
            <a:lvl1pPr eaLnBrk="1" hangingPunct="1">
              <a:lnSpc>
                <a:spcPct val="100000"/>
              </a:lnSpc>
              <a:buFontTx/>
              <a:buNone/>
              <a:defRPr sz="1400"/>
            </a:lvl1pPr>
            <a:lvl2pPr marL="742950" indent="-285750">
              <a:lnSpc>
                <a:spcPct val="90000"/>
              </a:lnSpc>
              <a:spcBef>
                <a:spcPts val="500"/>
              </a:spcBef>
              <a:buFont typeface="Arial" panose="020B0604020202020204" pitchFamily="34" charset="0"/>
              <a:buChar char="•"/>
              <a:defRPr sz="2400">
                <a:latin typeface="Calibri Light" panose="020F0302020204030204" charset="0"/>
              </a:defRPr>
            </a:lvl2pPr>
            <a:lvl3pPr marL="1143000" indent="-228600">
              <a:lnSpc>
                <a:spcPct val="90000"/>
              </a:lnSpc>
              <a:spcBef>
                <a:spcPts val="500"/>
              </a:spcBef>
              <a:buFont typeface="Arial" panose="020B0604020202020204" pitchFamily="34" charset="0"/>
              <a:buChar char="•"/>
              <a:defRPr sz="2000">
                <a:latin typeface="Calibri Light" panose="020F0302020204030204" charset="0"/>
              </a:defRPr>
            </a:lvl3pPr>
            <a:lvl4pPr marL="1600200" indent="-228600">
              <a:lnSpc>
                <a:spcPct val="90000"/>
              </a:lnSpc>
              <a:spcBef>
                <a:spcPts val="500"/>
              </a:spcBef>
              <a:buFont typeface="Arial" panose="020B0604020202020204" pitchFamily="34" charset="0"/>
              <a:buChar char="•"/>
              <a:defRPr>
                <a:latin typeface="Calibri Light" panose="020F0302020204030204" charset="0"/>
              </a:defRPr>
            </a:lvl4pPr>
            <a:lvl5pPr marL="2057400" indent="-228600">
              <a:lnSpc>
                <a:spcPct val="90000"/>
              </a:lnSpc>
              <a:spcBef>
                <a:spcPts val="500"/>
              </a:spcBef>
              <a:buFont typeface="Arial" panose="020B0604020202020204" pitchFamily="34" charset="0"/>
              <a:buChar char="•"/>
              <a:defRPr>
                <a:latin typeface="Calibri Light" panose="020F03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Light" panose="020F0302020204030204" charset="0"/>
              </a:defRPr>
            </a:lvl9pPr>
          </a:lstStyle>
          <a:p>
            <a:pPr>
              <a:lnSpc>
                <a:spcPct val="150000"/>
              </a:lnSpc>
            </a:pPr>
            <a:r>
              <a:rPr lang="zh-CN" altLang="en-US" sz="1600" b="1" dirty="0">
                <a:solidFill>
                  <a:srgbClr val="FF0000"/>
                </a:solidFill>
              </a:rPr>
              <a:t>区县行业主管部门</a:t>
            </a:r>
            <a:r>
              <a:rPr lang="zh-CN" altLang="en-US" sz="1600" b="1" dirty="0"/>
              <a:t>：科学性、合规性、可行性，特别是市场风险、环保准入、经济效益、生态效益等。</a:t>
            </a:r>
          </a:p>
          <a:p>
            <a:pPr>
              <a:lnSpc>
                <a:spcPct val="150000"/>
              </a:lnSpc>
            </a:pPr>
            <a:r>
              <a:rPr lang="zh-CN" altLang="en-US" sz="1600" b="1" dirty="0">
                <a:solidFill>
                  <a:srgbClr val="FF0000"/>
                </a:solidFill>
              </a:rPr>
              <a:t>区县乡村振兴部门</a:t>
            </a:r>
            <a:r>
              <a:rPr lang="zh-CN" altLang="en-US" sz="1600" b="1" dirty="0"/>
              <a:t>：是否属于巩固拓展脱贫攻坚成果和衔接乡村振兴项目，重点关注与脱贫人口和监测帮扶对象等利益联结机制建立等情况</a:t>
            </a:r>
            <a:r>
              <a:rPr lang="zh-CN" altLang="en-US" sz="1600" b="1" dirty="0" smtClean="0"/>
              <a:t>。</a:t>
            </a:r>
            <a:endParaRPr lang="en-US" altLang="zh-CN" sz="1600" b="1" dirty="0" smtClean="0"/>
          </a:p>
          <a:p>
            <a:pPr>
              <a:lnSpc>
                <a:spcPct val="150000"/>
              </a:lnSpc>
            </a:pPr>
            <a:r>
              <a:rPr lang="zh-CN" altLang="zh-CN" sz="1600" b="1" dirty="0" smtClean="0"/>
              <a:t>区乡村振兴局</a:t>
            </a:r>
            <a:r>
              <a:rPr lang="zh-CN" altLang="en-US" sz="1600" b="1" dirty="0" smtClean="0"/>
              <a:t>会同财政部门</a:t>
            </a:r>
            <a:r>
              <a:rPr lang="zh-CN" altLang="zh-CN" sz="1600" b="1" dirty="0" smtClean="0"/>
              <a:t>提出初步建议意见，</a:t>
            </a:r>
            <a:r>
              <a:rPr lang="zh-CN" altLang="zh-CN" sz="1600" b="1" dirty="0" smtClean="0">
                <a:solidFill>
                  <a:srgbClr val="FF0000"/>
                </a:solidFill>
              </a:rPr>
              <a:t>提请区县政府分管领导召集相关部门会议审定后</a:t>
            </a:r>
            <a:r>
              <a:rPr lang="zh-CN" altLang="zh-CN" sz="1600" b="1" dirty="0" smtClean="0"/>
              <a:t>，将符合条件的项目纳入项目库，并在区政府门户网公告公示</a:t>
            </a:r>
            <a:endParaRPr lang="zh-CN" altLang="en-US" sz="1600" b="1"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00" fill="hold"/>
                                        <p:tgtEl>
                                          <p:spTgt spid="2"/>
                                        </p:tgtEl>
                                        <p:attrNameLst>
                                          <p:attrName>ppt_x</p:attrName>
                                        </p:attrNameLst>
                                      </p:cBhvr>
                                      <p:tavLst>
                                        <p:tav tm="0">
                                          <p:val>
                                            <p:strVal val="0-#ppt_w/2"/>
                                          </p:val>
                                        </p:tav>
                                        <p:tav tm="100000">
                                          <p:val>
                                            <p:strVal val="#ppt_x"/>
                                          </p:val>
                                        </p:tav>
                                      </p:tavLst>
                                    </p:anim>
                                    <p:anim calcmode="lin" valueType="num">
                                      <p:cBhvr>
                                        <p:cTn id="8" dur="12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200" fill="hold"/>
                                        <p:tgtEl>
                                          <p:spTgt spid="3"/>
                                        </p:tgtEl>
                                        <p:attrNameLst>
                                          <p:attrName>ppt_x</p:attrName>
                                        </p:attrNameLst>
                                      </p:cBhvr>
                                      <p:tavLst>
                                        <p:tav tm="0">
                                          <p:val>
                                            <p:strVal val="#ppt_x"/>
                                          </p:val>
                                        </p:tav>
                                        <p:tav tm="100000">
                                          <p:val>
                                            <p:strVal val="#ppt_x"/>
                                          </p:val>
                                        </p:tav>
                                      </p:tavLst>
                                    </p:anim>
                                    <p:anim calcmode="lin" valueType="num">
                                      <p:cBhvr>
                                        <p:cTn id="12"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p:cNvPicPr>
            <a:picLocks noChangeAspect="1" noChangeArrowheads="1"/>
          </p:cNvPicPr>
          <p:nvPr/>
        </p:nvPicPr>
        <p:blipFill>
          <a:blip r:embed="rId2" cstate="print"/>
          <a:srcRect/>
          <a:stretch>
            <a:fillRect/>
          </a:stretch>
        </p:blipFill>
        <p:spPr bwMode="auto">
          <a:xfrm>
            <a:off x="2731181" y="0"/>
            <a:ext cx="6031819" cy="756425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5700" y="1307247"/>
            <a:ext cx="9791700" cy="4401205"/>
          </a:xfrm>
          <a:prstGeom prst="rect">
            <a:avLst/>
          </a:prstGeom>
        </p:spPr>
        <p:txBody>
          <a:bodyPr wrap="square">
            <a:spAutoFit/>
          </a:bodyPr>
          <a:lstStyle/>
          <a:p>
            <a:pPr>
              <a:lnSpc>
                <a:spcPct val="200000"/>
              </a:lnSpc>
            </a:pPr>
            <a:r>
              <a:rPr lang="zh-CN" altLang="en-US" sz="2800" dirty="0" smtClean="0">
                <a:solidFill>
                  <a:srgbClr val="002060"/>
                </a:solidFill>
                <a:latin typeface="黑体" pitchFamily="49" charset="-122"/>
                <a:ea typeface="黑体" pitchFamily="49" charset="-122"/>
              </a:rPr>
              <a:t>（四）加强入库项目实施管理。</a:t>
            </a:r>
            <a:endParaRPr lang="en-US" altLang="zh-CN" sz="2800" dirty="0" smtClean="0">
              <a:solidFill>
                <a:srgbClr val="002060"/>
              </a:solidFill>
              <a:latin typeface="黑体" pitchFamily="49" charset="-122"/>
              <a:ea typeface="黑体" pitchFamily="49" charset="-122"/>
            </a:endParaRPr>
          </a:p>
          <a:p>
            <a:pPr>
              <a:lnSpc>
                <a:spcPct val="200000"/>
              </a:lnSpc>
              <a:buFont typeface="Wingdings" pitchFamily="2" charset="2"/>
              <a:buChar char="Ø"/>
            </a:pPr>
            <a:r>
              <a:rPr lang="zh-CN" altLang="en-US" sz="2800" b="1" dirty="0" smtClean="0">
                <a:sym typeface="+mn-ea"/>
              </a:rPr>
              <a:t>区级行业部门</a:t>
            </a:r>
            <a:r>
              <a:rPr lang="zh-CN" altLang="zh-CN" sz="2800" b="1" dirty="0" smtClean="0">
                <a:sym typeface="+mn-ea"/>
              </a:rPr>
              <a:t>加强对项目库建设的督促指导和跟踪监测，不断提高项目库建设质量。</a:t>
            </a:r>
            <a:endParaRPr lang="en-US" altLang="zh-CN" sz="2800" b="1" dirty="0" smtClean="0">
              <a:sym typeface="+mn-ea"/>
            </a:endParaRPr>
          </a:p>
          <a:p>
            <a:pPr>
              <a:lnSpc>
                <a:spcPct val="200000"/>
              </a:lnSpc>
              <a:buFont typeface="Wingdings" pitchFamily="2" charset="2"/>
              <a:buChar char="Ø"/>
            </a:pPr>
            <a:r>
              <a:rPr lang="zh-CN" altLang="en-US" sz="2800" b="1" dirty="0" smtClean="0">
                <a:sym typeface="+mn-ea"/>
              </a:rPr>
              <a:t>落实项目库动态管理要求</a:t>
            </a:r>
            <a:endParaRPr lang="en-US" altLang="zh-CN" sz="2800" b="1" dirty="0" smtClean="0">
              <a:sym typeface="+mn-ea"/>
            </a:endParaRPr>
          </a:p>
          <a:p>
            <a:pPr>
              <a:lnSpc>
                <a:spcPct val="200000"/>
              </a:lnSpc>
              <a:buFont typeface="Wingdings" pitchFamily="2" charset="2"/>
              <a:buChar char="Ø"/>
            </a:pPr>
            <a:r>
              <a:rPr lang="zh-CN" altLang="zh-CN" sz="2800" b="1" dirty="0" smtClean="0">
                <a:sym typeface="+mn-ea"/>
              </a:rPr>
              <a:t>定期将调整后的项目库向区乡村振兴局更新报备。</a:t>
            </a:r>
            <a:endParaRPr lang="zh-CN" altLang="en-US" sz="2800" b="1" dirty="0" smtClean="0">
              <a:sym typeface="+mn-ea"/>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2329" y="823690"/>
            <a:ext cx="10121900" cy="5262979"/>
          </a:xfrm>
          <a:prstGeom prst="rect">
            <a:avLst/>
          </a:prstGeom>
        </p:spPr>
        <p:txBody>
          <a:bodyPr wrap="square">
            <a:spAutoFit/>
          </a:bodyPr>
          <a:lstStyle/>
          <a:p>
            <a:pPr>
              <a:lnSpc>
                <a:spcPct val="150000"/>
              </a:lnSpc>
            </a:pPr>
            <a:r>
              <a:rPr lang="zh-CN" altLang="en-US" sz="2800" b="1" dirty="0" smtClean="0">
                <a:sym typeface="+mn-ea"/>
              </a:rPr>
              <a:t>项目库</a:t>
            </a:r>
            <a:r>
              <a:rPr lang="zh-CN" altLang="en-US" sz="2800" b="1" dirty="0" smtClean="0">
                <a:solidFill>
                  <a:srgbClr val="FF0000"/>
                </a:solidFill>
                <a:sym typeface="+mn-ea"/>
              </a:rPr>
              <a:t>动态管理</a:t>
            </a:r>
            <a:r>
              <a:rPr lang="zh-CN" altLang="en-US" sz="2800" b="1" dirty="0" smtClean="0">
                <a:sym typeface="+mn-ea"/>
              </a:rPr>
              <a:t>要求：</a:t>
            </a:r>
            <a:endParaRPr lang="en-US" altLang="zh-CN" sz="2800" b="1" dirty="0" smtClean="0">
              <a:sym typeface="+mn-ea"/>
            </a:endParaRPr>
          </a:p>
          <a:p>
            <a:pPr>
              <a:lnSpc>
                <a:spcPct val="150000"/>
              </a:lnSpc>
              <a:buFont typeface="Wingdings" pitchFamily="2" charset="2"/>
              <a:buChar char="Ø"/>
            </a:pPr>
            <a:r>
              <a:rPr lang="zh-CN" altLang="zh-CN" sz="2800" b="1" dirty="0" smtClean="0">
                <a:sym typeface="+mn-ea"/>
              </a:rPr>
              <a:t>对因政策调整或其它情况导致</a:t>
            </a:r>
            <a:r>
              <a:rPr lang="zh-CN" altLang="zh-CN" sz="2800" b="1" dirty="0" smtClean="0">
                <a:solidFill>
                  <a:srgbClr val="FF0000"/>
                </a:solidFill>
                <a:sym typeface="+mn-ea"/>
              </a:rPr>
              <a:t>难以实施的项目</a:t>
            </a:r>
            <a:r>
              <a:rPr lang="zh-CN" altLang="zh-CN" sz="2800" b="1" dirty="0" smtClean="0">
                <a:sym typeface="+mn-ea"/>
              </a:rPr>
              <a:t>，各乡镇（街道）按程序申请并经行业部门审批后报区乡村振兴局按规定及时从项目库中</a:t>
            </a:r>
            <a:r>
              <a:rPr lang="zh-CN" altLang="zh-CN" sz="2800" b="1" dirty="0" smtClean="0">
                <a:solidFill>
                  <a:srgbClr val="FF0000"/>
                </a:solidFill>
                <a:sym typeface="+mn-ea"/>
              </a:rPr>
              <a:t>清退</a:t>
            </a:r>
            <a:r>
              <a:rPr lang="zh-CN" altLang="zh-CN" sz="2800" b="1" dirty="0" smtClean="0">
                <a:sym typeface="+mn-ea"/>
              </a:rPr>
              <a:t>；</a:t>
            </a:r>
            <a:endParaRPr lang="en-US" altLang="zh-CN" sz="2800" b="1" dirty="0" smtClean="0">
              <a:sym typeface="+mn-ea"/>
            </a:endParaRPr>
          </a:p>
          <a:p>
            <a:pPr>
              <a:lnSpc>
                <a:spcPct val="150000"/>
              </a:lnSpc>
              <a:buFont typeface="Wingdings" pitchFamily="2" charset="2"/>
              <a:buChar char="Ø"/>
            </a:pPr>
            <a:r>
              <a:rPr lang="zh-CN" altLang="zh-CN" sz="2800" b="1" dirty="0" smtClean="0">
                <a:sym typeface="+mn-ea"/>
              </a:rPr>
              <a:t>对</a:t>
            </a:r>
            <a:r>
              <a:rPr lang="zh-CN" altLang="zh-CN" sz="2800" b="1" dirty="0" smtClean="0">
                <a:solidFill>
                  <a:srgbClr val="FF0000"/>
                </a:solidFill>
                <a:sym typeface="+mn-ea"/>
              </a:rPr>
              <a:t>调整建设内容或实施年度的项目</a:t>
            </a:r>
            <a:r>
              <a:rPr lang="zh-CN" altLang="zh-CN" sz="2800" b="1" dirty="0" smtClean="0">
                <a:sym typeface="+mn-ea"/>
              </a:rPr>
              <a:t>，在项目库中及时</a:t>
            </a:r>
            <a:r>
              <a:rPr lang="zh-CN" altLang="zh-CN" sz="2800" b="1" dirty="0" smtClean="0">
                <a:solidFill>
                  <a:srgbClr val="FF0000"/>
                </a:solidFill>
                <a:sym typeface="+mn-ea"/>
              </a:rPr>
              <a:t>变更</a:t>
            </a:r>
            <a:r>
              <a:rPr lang="zh-CN" altLang="zh-CN" sz="2800" b="1" dirty="0" smtClean="0">
                <a:sym typeface="+mn-ea"/>
              </a:rPr>
              <a:t>项目内容和时间进度安排；</a:t>
            </a:r>
            <a:endParaRPr lang="en-US" altLang="zh-CN" sz="2800" b="1" dirty="0" smtClean="0">
              <a:sym typeface="+mn-ea"/>
            </a:endParaRPr>
          </a:p>
          <a:p>
            <a:pPr>
              <a:lnSpc>
                <a:spcPct val="150000"/>
              </a:lnSpc>
              <a:buFont typeface="Wingdings" pitchFamily="2" charset="2"/>
              <a:buChar char="Ø"/>
            </a:pPr>
            <a:r>
              <a:rPr lang="zh-CN" altLang="zh-CN" sz="2800" b="1" dirty="0" smtClean="0">
                <a:sym typeface="+mn-ea"/>
              </a:rPr>
              <a:t>对</a:t>
            </a:r>
            <a:r>
              <a:rPr lang="zh-CN" altLang="zh-CN" sz="2800" b="1" dirty="0" smtClean="0">
                <a:solidFill>
                  <a:srgbClr val="FF0000"/>
                </a:solidFill>
                <a:sym typeface="+mn-ea"/>
              </a:rPr>
              <a:t>新识别的项目</a:t>
            </a:r>
            <a:r>
              <a:rPr lang="zh-CN" altLang="zh-CN" sz="2800" b="1" dirty="0" smtClean="0">
                <a:sym typeface="+mn-ea"/>
              </a:rPr>
              <a:t>，经审批后</a:t>
            </a:r>
            <a:r>
              <a:rPr lang="zh-CN" altLang="zh-CN" sz="2800" b="1" dirty="0" smtClean="0">
                <a:solidFill>
                  <a:srgbClr val="FF0000"/>
                </a:solidFill>
                <a:sym typeface="+mn-ea"/>
              </a:rPr>
              <a:t>新增</a:t>
            </a:r>
            <a:r>
              <a:rPr lang="zh-CN" altLang="zh-CN" sz="2800" b="1" dirty="0" smtClean="0">
                <a:sym typeface="+mn-ea"/>
              </a:rPr>
              <a:t>入库，做到程序完备、进出有据、适时更新。</a:t>
            </a:r>
            <a:endParaRPr lang="en-US" altLang="zh-CN" sz="2800" b="1" dirty="0" smtClean="0">
              <a:sym typeface="+mn-ea"/>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2377441" y="1614724"/>
            <a:ext cx="7434344" cy="2977738"/>
          </a:xfrm>
          <a:prstGeom prst="rect">
            <a:avLst/>
          </a:prstGeom>
          <a:noFill/>
          <a:ln w="9525">
            <a:noFill/>
          </a:ln>
        </p:spPr>
        <p:txBody>
          <a:bodyPr wrap="square" lIns="0" tIns="0" rIns="0" bIns="0" anchor="t" anchorCtr="0">
            <a:spAutoFit/>
          </a:bodyPr>
          <a:lstStyle/>
          <a:p>
            <a:pPr>
              <a:lnSpc>
                <a:spcPct val="150000"/>
              </a:lnSpc>
              <a:buFont typeface="Arial" panose="020B0604020202020204" pitchFamily="34" charset="0"/>
            </a:pPr>
            <a:r>
              <a:rPr lang="zh-CN" altLang="en-US" sz="4300" b="1" dirty="0">
                <a:solidFill>
                  <a:srgbClr val="C00000"/>
                </a:solidFill>
                <a:latin typeface="华文新魏" pitchFamily="2" charset="-122"/>
                <a:ea typeface="华文新魏" pitchFamily="2" charset="-122"/>
              </a:rPr>
              <a:t>一</a:t>
            </a:r>
            <a:r>
              <a:rPr lang="zh-CN" altLang="en-US" sz="4300" b="1" dirty="0" smtClean="0">
                <a:solidFill>
                  <a:srgbClr val="C00000"/>
                </a:solidFill>
                <a:latin typeface="华文新魏" pitchFamily="2" charset="-122"/>
                <a:ea typeface="华文新魏" pitchFamily="2" charset="-122"/>
              </a:rPr>
              <a:t>、项目库建设管理</a:t>
            </a:r>
            <a:endParaRPr lang="zh-CN" altLang="en-US" sz="4300" b="1" dirty="0">
              <a:solidFill>
                <a:srgbClr val="C00000"/>
              </a:solidFill>
              <a:latin typeface="华文新魏" pitchFamily="2" charset="-122"/>
              <a:ea typeface="华文新魏" pitchFamily="2" charset="-122"/>
            </a:endParaRPr>
          </a:p>
          <a:p>
            <a:pPr>
              <a:lnSpc>
                <a:spcPct val="150000"/>
              </a:lnSpc>
              <a:buFont typeface="Arial" panose="020B0604020202020204" pitchFamily="34" charset="0"/>
            </a:pPr>
            <a:r>
              <a:rPr lang="zh-CN" altLang="en-US" sz="4300" b="1" dirty="0">
                <a:solidFill>
                  <a:srgbClr val="C00000"/>
                </a:solidFill>
                <a:latin typeface="华文新魏" pitchFamily="2" charset="-122"/>
                <a:ea typeface="华文新魏" pitchFamily="2" charset="-122"/>
              </a:rPr>
              <a:t>二</a:t>
            </a:r>
            <a:r>
              <a:rPr lang="zh-CN" altLang="en-US" sz="4300" b="1" dirty="0" smtClean="0">
                <a:solidFill>
                  <a:srgbClr val="C00000"/>
                </a:solidFill>
                <a:latin typeface="华文新魏" pitchFamily="2" charset="-122"/>
                <a:ea typeface="华文新魏" pitchFamily="2" charset="-122"/>
              </a:rPr>
              <a:t>、衔接资金项目监督管理</a:t>
            </a:r>
            <a:endParaRPr lang="zh-CN" altLang="en-US" sz="4300" b="1" dirty="0">
              <a:solidFill>
                <a:srgbClr val="C00000"/>
              </a:solidFill>
              <a:latin typeface="华文新魏" pitchFamily="2" charset="-122"/>
              <a:ea typeface="华文新魏" pitchFamily="2" charset="-122"/>
            </a:endParaRPr>
          </a:p>
          <a:p>
            <a:pPr>
              <a:lnSpc>
                <a:spcPct val="150000"/>
              </a:lnSpc>
              <a:buFont typeface="Arial" panose="020B0604020202020204" pitchFamily="34" charset="0"/>
            </a:pPr>
            <a:r>
              <a:rPr lang="zh-CN" altLang="en-US" sz="4300" b="1" dirty="0">
                <a:solidFill>
                  <a:srgbClr val="C00000"/>
                </a:solidFill>
                <a:latin typeface="华文新魏" pitchFamily="2" charset="-122"/>
                <a:ea typeface="华文新魏" pitchFamily="2" charset="-122"/>
              </a:rPr>
              <a:t>三</a:t>
            </a:r>
            <a:r>
              <a:rPr lang="zh-CN" altLang="en-US" sz="4300" b="1" dirty="0" smtClean="0">
                <a:solidFill>
                  <a:srgbClr val="C00000"/>
                </a:solidFill>
                <a:latin typeface="华文新魏" pitchFamily="2" charset="-122"/>
                <a:ea typeface="华文新魏" pitchFamily="2" charset="-122"/>
              </a:rPr>
              <a:t>、扶贫项目资产后续管理</a:t>
            </a:r>
            <a:endParaRPr lang="zh-CN" altLang="en-US" sz="4300" b="1" dirty="0">
              <a:solidFill>
                <a:srgbClr val="C00000"/>
              </a:solidFill>
              <a:latin typeface="华文新魏" pitchFamily="2" charset="-122"/>
              <a:ea typeface="华文新魏" pitchFamily="2" charset="-122"/>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noChangeArrowheads="1"/>
          </p:cNvSpPr>
          <p:nvPr/>
        </p:nvSpPr>
        <p:spPr bwMode="auto">
          <a:xfrm>
            <a:off x="1295399" y="489259"/>
            <a:ext cx="9503229"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06400" algn="l" defTabSz="914400" rtl="0" eaLnBrk="1" fontAlgn="base" latinLnBrk="0" hangingPunct="1">
              <a:lnSpc>
                <a:spcPct val="150000"/>
              </a:lnSpc>
              <a:spcBef>
                <a:spcPct val="0"/>
              </a:spcBef>
              <a:spcAft>
                <a:spcPct val="0"/>
              </a:spcAft>
              <a:buClrTx/>
              <a:buSzTx/>
              <a:buFontTx/>
              <a:buNone/>
              <a:tabLst/>
            </a:pPr>
            <a:r>
              <a:rPr lang="en-US" altLang="zh-CN" sz="2800" b="1" dirty="0" smtClean="0">
                <a:sym typeface="+mn-ea"/>
              </a:rPr>
              <a:t>      </a:t>
            </a:r>
          </a:p>
          <a:p>
            <a:pPr marL="0" marR="0" lvl="0" indent="406400" algn="l" defTabSz="914400" rtl="0" eaLnBrk="1" fontAlgn="base" latinLnBrk="0" hangingPunct="1">
              <a:lnSpc>
                <a:spcPct val="150000"/>
              </a:lnSpc>
              <a:spcBef>
                <a:spcPct val="0"/>
              </a:spcBef>
              <a:spcAft>
                <a:spcPct val="0"/>
              </a:spcAft>
              <a:buClrTx/>
              <a:buSzTx/>
              <a:buFontTx/>
              <a:buNone/>
              <a:tabLst/>
            </a:pPr>
            <a:r>
              <a:rPr lang="zh-CN" altLang="en-US" sz="2800" b="1" dirty="0" smtClean="0">
                <a:solidFill>
                  <a:srgbClr val="FF0000"/>
                </a:solidFill>
                <a:sym typeface="+mn-ea"/>
              </a:rPr>
              <a:t>   我区项目库建设情况：</a:t>
            </a:r>
            <a:r>
              <a:rPr lang="zh-CN" altLang="zh-CN" sz="2800" b="1" dirty="0" smtClean="0">
                <a:sym typeface="+mn-ea"/>
              </a:rPr>
              <a:t>认真落实重庆市《关于进一步加强县级巩固拓展脱贫攻坚成果和乡村振兴项目库建设管理的通知》工作要求，严格执行村级申报、乡镇审核、区级审定、市级备案入库程序，严格落实负面清单管理和逐级公示公告要求，加强项目储备、实行动态管理，高质量</a:t>
            </a:r>
            <a:r>
              <a:rPr lang="zh-CN" altLang="en-US" sz="2800" b="1" dirty="0" smtClean="0">
                <a:sym typeface="+mn-ea"/>
              </a:rPr>
              <a:t>做好</a:t>
            </a:r>
            <a:r>
              <a:rPr lang="zh-CN" altLang="zh-CN" sz="2800" b="1" dirty="0" smtClean="0">
                <a:sym typeface="+mn-ea"/>
              </a:rPr>
              <a:t>年度项目入库工作，</a:t>
            </a:r>
            <a:r>
              <a:rPr lang="en-US" altLang="zh-CN" sz="2800" b="1" dirty="0" smtClean="0">
                <a:solidFill>
                  <a:srgbClr val="FF0000"/>
                </a:solidFill>
                <a:sym typeface="+mn-ea"/>
              </a:rPr>
              <a:t>2022</a:t>
            </a:r>
            <a:r>
              <a:rPr lang="zh-CN" altLang="en-US" sz="2800" b="1" dirty="0" smtClean="0">
                <a:solidFill>
                  <a:srgbClr val="FF0000"/>
                </a:solidFill>
                <a:sym typeface="+mn-ea"/>
              </a:rPr>
              <a:t>年</a:t>
            </a:r>
            <a:r>
              <a:rPr lang="zh-CN" altLang="zh-CN" sz="2800" b="1" dirty="0" smtClean="0">
                <a:solidFill>
                  <a:srgbClr val="FF0000"/>
                </a:solidFill>
                <a:sym typeface="+mn-ea"/>
              </a:rPr>
              <a:t>，全区共入库衔接项目</a:t>
            </a:r>
            <a:r>
              <a:rPr lang="en-US" altLang="zh-CN" sz="2800" b="1" dirty="0" smtClean="0">
                <a:solidFill>
                  <a:srgbClr val="FF0000"/>
                </a:solidFill>
                <a:sym typeface="+mn-ea"/>
              </a:rPr>
              <a:t>155</a:t>
            </a:r>
            <a:r>
              <a:rPr lang="zh-CN" altLang="en-US" sz="2800" b="1" dirty="0" smtClean="0">
                <a:solidFill>
                  <a:srgbClr val="FF0000"/>
                </a:solidFill>
                <a:sym typeface="+mn-ea"/>
              </a:rPr>
              <a:t>个、涉及资金</a:t>
            </a:r>
            <a:r>
              <a:rPr lang="en-US" altLang="zh-CN" sz="2800" b="1" dirty="0" smtClean="0">
                <a:solidFill>
                  <a:srgbClr val="FF0000"/>
                </a:solidFill>
                <a:sym typeface="+mn-ea"/>
              </a:rPr>
              <a:t>16967</a:t>
            </a:r>
            <a:r>
              <a:rPr lang="zh-CN" altLang="en-US" sz="2800" b="1" dirty="0" smtClean="0">
                <a:solidFill>
                  <a:srgbClr val="FF0000"/>
                </a:solidFill>
                <a:sym typeface="+mn-ea"/>
              </a:rPr>
              <a:t>万元。</a:t>
            </a: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2886075" y="847725"/>
            <a:ext cx="3022306" cy="561696"/>
          </a:xfrm>
          <a:prstGeom prst="rect">
            <a:avLst/>
          </a:prstGeom>
          <a:noFill/>
          <a:ln w="9525">
            <a:noFill/>
          </a:ln>
        </p:spPr>
        <p:txBody>
          <a:bodyPr wrap="none" lIns="68582" tIns="34292" rIns="68582" bIns="34292" anchor="t" anchorCtr="0">
            <a:spAutoFit/>
          </a:bodyPr>
          <a:lstStyle/>
          <a:p>
            <a:pPr eaLnBrk="0" hangingPunct="0"/>
            <a:r>
              <a:rPr lang="zh-CN" altLang="en-US" sz="3200" b="1" dirty="0" smtClean="0">
                <a:latin typeface="Calibri" panose="020F0502020204030204" pitchFamily="34" charset="0"/>
                <a:ea typeface="宋体" panose="02010600030101010101" pitchFamily="2" charset="-122"/>
                <a:sym typeface="微软雅黑" panose="020B0503020204020204" pitchFamily="34" charset="-122"/>
              </a:rPr>
              <a:t>项目库建设管理</a:t>
            </a:r>
            <a:endParaRPr lang="zh-CN" altLang="en-US" sz="3200" b="1" dirty="0">
              <a:latin typeface="Calibri" panose="020F0502020204030204" pitchFamily="34" charset="0"/>
              <a:ea typeface="宋体" panose="02010600030101010101" pitchFamily="2" charset="-122"/>
              <a:sym typeface="微软雅黑" panose="020B0503020204020204" pitchFamily="34" charset="-122"/>
            </a:endParaRPr>
          </a:p>
        </p:txBody>
      </p:sp>
      <p:sp>
        <p:nvSpPr>
          <p:cNvPr id="3" name="文本框 5"/>
          <p:cNvSpPr txBox="1"/>
          <p:nvPr/>
        </p:nvSpPr>
        <p:spPr>
          <a:xfrm>
            <a:off x="2420938" y="1725386"/>
            <a:ext cx="7874000" cy="3536950"/>
          </a:xfrm>
          <a:prstGeom prst="rect">
            <a:avLst/>
          </a:prstGeom>
          <a:noFill/>
        </p:spPr>
        <p:txBody>
          <a:bodyPr>
            <a:spAutoFit/>
          </a:bodyPr>
          <a:lstStyle/>
          <a:p>
            <a:pPr marR="0" defTabSz="914400" eaLnBrk="0" hangingPunct="0">
              <a:buClrTx/>
              <a:buSzTx/>
              <a:buFontTx/>
              <a:defRPr/>
            </a:pPr>
            <a:r>
              <a:rPr kumimoji="0" lang="zh-CN" altLang="en-US" sz="3200" b="1" kern="1200" cap="none" spc="0" normalizeH="0" baseline="0" noProof="1">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评价方式：</a:t>
            </a:r>
          </a:p>
          <a:p>
            <a:pPr marR="0" defTabSz="914400" eaLnBrk="0" hangingPunct="0">
              <a:buClrTx/>
              <a:buSzTx/>
              <a:buFontTx/>
              <a:defRPr/>
            </a:pPr>
            <a:endParaRPr kumimoji="0" lang="zh-CN" altLang="en-US" sz="3200" b="1" kern="1200" cap="none" spc="0" normalizeH="0" baseline="0" noProof="1">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endParaRPr>
          </a:p>
          <a:p>
            <a:pPr marL="285750" marR="0" indent="-285750" defTabSz="914400" eaLnBrk="0" hangingPunct="0">
              <a:buClrTx/>
              <a:buSzTx/>
              <a:buFont typeface="Arial" panose="020B0604020202020204" pitchFamily="34" charset="0"/>
              <a:buChar char="•"/>
              <a:defRPr/>
            </a:pPr>
            <a:r>
              <a:rPr kumimoji="0" lang="zh-CN" altLang="en-US" sz="3200" b="1" kern="1200" cap="none" spc="0" normalizeH="0" baseline="0" noProof="1">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资料是否</a:t>
            </a:r>
            <a:r>
              <a:rPr kumimoji="0" lang="zh-CN" altLang="en-US" sz="3200" b="1" kern="1200" cap="none" spc="0" normalizeH="0" baseline="0" noProof="1">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完整</a:t>
            </a:r>
            <a:r>
              <a:rPr kumimoji="0" lang="zh-CN" altLang="en-US" sz="3200" b="1" kern="1200" cap="none" spc="0" normalizeH="0" baseline="0" noProof="1">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a:t>
            </a:r>
          </a:p>
          <a:p>
            <a:pPr marL="285750" marR="0" indent="-285750" defTabSz="914400" eaLnBrk="0" hangingPunct="0">
              <a:buClrTx/>
              <a:buSzTx/>
              <a:buFont typeface="Arial" panose="020B0604020202020204" pitchFamily="34" charset="0"/>
              <a:buChar char="•"/>
              <a:defRPr/>
            </a:pPr>
            <a:endParaRPr kumimoji="0" lang="zh-CN" altLang="en-US" sz="3200" b="1" kern="1200" cap="none" spc="0" normalizeH="0" baseline="0" noProof="1">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endParaRPr>
          </a:p>
          <a:p>
            <a:pPr marL="285750" marR="0" indent="-285750" defTabSz="914400" eaLnBrk="0" hangingPunct="0">
              <a:buClrTx/>
              <a:buSzTx/>
              <a:buFont typeface="Arial" panose="020B0604020202020204" pitchFamily="34" charset="0"/>
              <a:buChar char="•"/>
              <a:defRPr/>
            </a:pPr>
            <a:r>
              <a:rPr kumimoji="0" lang="zh-CN" altLang="en-US" sz="3200" b="1" kern="1200" cap="none" spc="0" normalizeH="0" baseline="0" noProof="1">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资料是否</a:t>
            </a:r>
            <a:r>
              <a:rPr kumimoji="0" lang="zh-CN" altLang="en-US" sz="3200" b="1" kern="1200" cap="none" spc="0" normalizeH="0" baseline="0" noProof="1">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有效</a:t>
            </a:r>
            <a:r>
              <a:rPr kumimoji="0" lang="zh-CN" altLang="en-US" sz="3200" b="1" kern="1200" cap="none" spc="0" normalizeH="0" baseline="0" noProof="1">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a:t>
            </a:r>
          </a:p>
          <a:p>
            <a:pPr marL="285750" marR="0" indent="-285750" defTabSz="914400" eaLnBrk="0" hangingPunct="0">
              <a:buClrTx/>
              <a:buSzTx/>
              <a:buFont typeface="Arial" panose="020B0604020202020204" pitchFamily="34" charset="0"/>
              <a:buChar char="•"/>
              <a:defRPr/>
            </a:pPr>
            <a:endParaRPr kumimoji="0" lang="zh-CN" altLang="en-US" sz="3200" b="1" kern="1200" cap="none" spc="0" normalizeH="0" baseline="0" noProof="1">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endParaRPr>
          </a:p>
          <a:p>
            <a:pPr marL="285750" marR="0" indent="-285750" defTabSz="914400" eaLnBrk="0" hangingPunct="0">
              <a:buClrTx/>
              <a:buSzTx/>
              <a:buFont typeface="Arial" panose="020B0604020202020204" pitchFamily="34" charset="0"/>
              <a:buChar char="•"/>
              <a:defRPr/>
            </a:pPr>
            <a:r>
              <a:rPr kumimoji="0" lang="zh-CN" altLang="en-US" sz="3200" b="1" kern="1200" cap="none" spc="0" normalizeH="0" baseline="0" noProof="1">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程序是否</a:t>
            </a:r>
            <a:r>
              <a:rPr kumimoji="0" lang="zh-CN" altLang="en-US" sz="3200" b="1" kern="1200" cap="none" spc="0" normalizeH="0" baseline="0" noProof="1">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规范</a:t>
            </a:r>
            <a:r>
              <a:rPr kumimoji="0" lang="zh-CN" altLang="en-US" sz="3200" b="1" kern="1200" cap="none" spc="0" normalizeH="0" baseline="0" noProof="1">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a:t>
            </a:r>
          </a:p>
        </p:txBody>
      </p:sp>
      <p:pic>
        <p:nvPicPr>
          <p:cNvPr id="4"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1922660" y="745679"/>
            <a:ext cx="609602" cy="609601"/>
          </a:xfrm>
          <a:prstGeom prst="rect">
            <a:avLst/>
          </a:prstGeom>
          <a:noFill/>
          <a:effectLst>
            <a:outerShdw blurRad="127000" dist="63500" dir="3000000" sx="104000" sy="104000" algn="tl" rotWithShape="0">
              <a:prstClr val="black">
                <a:alpha val="34000"/>
              </a:prstClr>
            </a:outerShdw>
          </a:effectLst>
        </p:spPr>
      </p:pic>
      <p:pic>
        <p:nvPicPr>
          <p:cNvPr id="5" name="Picture 4" descr="C:\Users\Administrator\Desktop\微立体创业计划\004.png"/>
          <p:cNvPicPr>
            <a:picLocks noChangeAspect="1" noChangeArrowheads="1"/>
          </p:cNvPicPr>
          <p:nvPr/>
        </p:nvPicPr>
        <p:blipFill>
          <a:blip r:embed="rId3" cstate="print"/>
          <a:srcRect/>
          <a:stretch>
            <a:fillRect/>
          </a:stretch>
        </p:blipFill>
        <p:spPr bwMode="auto">
          <a:xfrm>
            <a:off x="2075096" y="753616"/>
            <a:ext cx="609600" cy="609600"/>
          </a:xfrm>
          <a:prstGeom prst="rect">
            <a:avLst/>
          </a:prstGeom>
          <a:noFill/>
          <a:effectLst>
            <a:outerShdw blurRad="127000" dist="63500" dir="3000000" sx="104000" sy="104000" algn="tl" rotWithShape="0">
              <a:prstClr val="black">
                <a:alpha val="34000"/>
              </a:prst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200" fill="hold"/>
                                        <p:tgtEl>
                                          <p:spTgt spid="4"/>
                                        </p:tgtEl>
                                        <p:attrNameLst>
                                          <p:attrName>ppt_x</p:attrName>
                                        </p:attrNameLst>
                                      </p:cBhvr>
                                      <p:tavLst>
                                        <p:tav tm="0">
                                          <p:val>
                                            <p:strVal val="0-#ppt_w/2"/>
                                          </p:val>
                                        </p:tav>
                                        <p:tav tm="100000">
                                          <p:val>
                                            <p:strVal val="#ppt_x"/>
                                          </p:val>
                                        </p:tav>
                                      </p:tavLst>
                                    </p:anim>
                                    <p:anim calcmode="lin" valueType="num">
                                      <p:cBhvr>
                                        <p:cTn id="8" dur="12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200" fill="hold"/>
                                        <p:tgtEl>
                                          <p:spTgt spid="5"/>
                                        </p:tgtEl>
                                        <p:attrNameLst>
                                          <p:attrName>ppt_x</p:attrName>
                                        </p:attrNameLst>
                                      </p:cBhvr>
                                      <p:tavLst>
                                        <p:tav tm="0">
                                          <p:val>
                                            <p:strVal val="#ppt_x"/>
                                          </p:val>
                                        </p:tav>
                                        <p:tav tm="100000">
                                          <p:val>
                                            <p:strVal val="#ppt_x"/>
                                          </p:val>
                                        </p:tav>
                                      </p:tavLst>
                                    </p:anim>
                                    <p:anim calcmode="lin" valueType="num">
                                      <p:cBhvr>
                                        <p:cTn id="12" dur="12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1247745" y="974279"/>
            <a:ext cx="609602" cy="609601"/>
          </a:xfrm>
          <a:prstGeom prst="rect">
            <a:avLst/>
          </a:prstGeom>
          <a:noFill/>
          <a:effectLst>
            <a:outerShdw blurRad="127000" dist="63500" dir="3000000" sx="104000" sy="104000" algn="tl" rotWithShape="0">
              <a:prstClr val="black">
                <a:alpha val="34000"/>
              </a:prstClr>
            </a:outerShdw>
          </a:effectLst>
        </p:spPr>
      </p:pic>
      <p:pic>
        <p:nvPicPr>
          <p:cNvPr id="5" name="Picture 4" descr="C:\Users\Administrator\Desktop\微立体创业计划\004.png"/>
          <p:cNvPicPr>
            <a:picLocks noChangeAspect="1" noChangeArrowheads="1"/>
          </p:cNvPicPr>
          <p:nvPr/>
        </p:nvPicPr>
        <p:blipFill>
          <a:blip r:embed="rId3" cstate="print"/>
          <a:srcRect/>
          <a:stretch>
            <a:fillRect/>
          </a:stretch>
        </p:blipFill>
        <p:spPr bwMode="auto">
          <a:xfrm>
            <a:off x="1400181" y="982216"/>
            <a:ext cx="609600" cy="609600"/>
          </a:xfrm>
          <a:prstGeom prst="rect">
            <a:avLst/>
          </a:prstGeom>
          <a:noFill/>
          <a:effectLst>
            <a:outerShdw blurRad="127000" dist="63500" dir="3000000" sx="104000" sy="104000" algn="tl" rotWithShape="0">
              <a:prstClr val="black">
                <a:alpha val="34000"/>
              </a:prstClr>
            </a:outerShdw>
          </a:effectLst>
        </p:spPr>
      </p:pic>
      <p:sp>
        <p:nvSpPr>
          <p:cNvPr id="6" name="文本框 99"/>
          <p:cNvSpPr txBox="1"/>
          <p:nvPr/>
        </p:nvSpPr>
        <p:spPr>
          <a:xfrm>
            <a:off x="1356360" y="1922780"/>
            <a:ext cx="8580755" cy="3046095"/>
          </a:xfrm>
          <a:prstGeom prst="rect">
            <a:avLst/>
          </a:prstGeom>
          <a:noFill/>
          <a:ln w="9525">
            <a:noFill/>
          </a:ln>
        </p:spPr>
        <p:txBody>
          <a:bodyPr wrap="square">
            <a:spAutoFit/>
          </a:bodyPr>
          <a:lstStyle/>
          <a:p>
            <a:pPr marL="457200" marR="0" indent="-457200" defTabSz="914400" eaLnBrk="0" hangingPunct="0">
              <a:lnSpc>
                <a:spcPct val="150000"/>
              </a:lnSpc>
              <a:buClrTx/>
              <a:buSzTx/>
              <a:buFont typeface="Arial" panose="020B0604020202020204" pitchFamily="34" charset="0"/>
              <a:buChar char="•"/>
              <a:defRPr/>
            </a:pPr>
            <a:r>
              <a:rPr kumimoji="0" lang="zh-CN" sz="3200" kern="1200" cap="none" spc="0" normalizeH="0" baseline="0" noProof="1">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村级、乡镇入库会议纪要缺失</a:t>
            </a:r>
          </a:p>
          <a:p>
            <a:pPr marL="457200" marR="0" indent="-457200" defTabSz="914400" eaLnBrk="0" hangingPunct="0">
              <a:lnSpc>
                <a:spcPct val="150000"/>
              </a:lnSpc>
              <a:buClrTx/>
              <a:buSzTx/>
              <a:buFont typeface="Arial" panose="020B0604020202020204" pitchFamily="34" charset="0"/>
              <a:buChar char="•"/>
              <a:defRPr/>
            </a:pPr>
            <a:r>
              <a:rPr kumimoji="0" lang="zh-CN" sz="3200" kern="1200" cap="none" spc="0" normalizeH="0" baseline="0" noProof="1">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村级、乡镇入库公示缺失</a:t>
            </a:r>
          </a:p>
          <a:p>
            <a:pPr marL="457200" marR="0" indent="-457200" defTabSz="914400" eaLnBrk="0" hangingPunct="0">
              <a:lnSpc>
                <a:spcPct val="150000"/>
              </a:lnSpc>
              <a:buClrTx/>
              <a:buSzTx/>
              <a:buFont typeface="Arial" panose="020B0604020202020204" pitchFamily="34" charset="0"/>
              <a:buChar char="•"/>
              <a:defRPr/>
            </a:pPr>
            <a:r>
              <a:rPr lang="zh-CN" sz="3200" noProof="1">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sym typeface="+mn-ea"/>
              </a:rPr>
              <a:t>村级、乡镇项目入库公示时间不足</a:t>
            </a:r>
          </a:p>
          <a:p>
            <a:pPr marL="457200" marR="0" indent="-457200" defTabSz="914400" eaLnBrk="0" hangingPunct="0">
              <a:lnSpc>
                <a:spcPct val="150000"/>
              </a:lnSpc>
              <a:buClrTx/>
              <a:buSzTx/>
              <a:buFont typeface="Arial" panose="020B0604020202020204" pitchFamily="34" charset="0"/>
              <a:buChar char="•"/>
              <a:defRPr/>
            </a:pPr>
            <a:r>
              <a:rPr kumimoji="0" lang="zh-CN" sz="3200" kern="1200" cap="none" spc="0" normalizeH="0" baseline="0" noProof="1">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rPr>
              <a:t>村级申报、乡镇审核项目入库程序存在倒置</a:t>
            </a:r>
          </a:p>
        </p:txBody>
      </p:sp>
      <p:sp>
        <p:nvSpPr>
          <p:cNvPr id="7" name="标题 1"/>
          <p:cNvSpPr>
            <a:spLocks noGrp="1"/>
          </p:cNvSpPr>
          <p:nvPr/>
        </p:nvSpPr>
        <p:spPr>
          <a:xfrm>
            <a:off x="2053324" y="1092654"/>
            <a:ext cx="4469817" cy="438586"/>
          </a:xfrm>
          <a:prstGeom prst="rect">
            <a:avLst/>
          </a:prstGeom>
          <a:noFill/>
          <a:ln w="9525">
            <a:noFill/>
          </a:ln>
        </p:spPr>
        <p:txBody>
          <a:bodyPr wrap="none" lIns="68582" tIns="34292" rIns="68582" bIns="34292" anchor="t" anchorCtr="0">
            <a:spAutoFit/>
          </a:bodyPr>
          <a:lstStyle/>
          <a:p>
            <a:pPr eaLnBrk="0" hangingPunct="0"/>
            <a:r>
              <a:rPr lang="zh-CN" altLang="en-US" sz="2400" b="1" dirty="0">
                <a:latin typeface="Calibri" panose="020F0502020204030204" pitchFamily="34" charset="0"/>
                <a:ea typeface="宋体" panose="02010600030101010101" pitchFamily="2" charset="-122"/>
                <a:sym typeface="微软雅黑" panose="020B0503020204020204" pitchFamily="34" charset="-122"/>
              </a:rPr>
              <a:t>项目入库程序不</a:t>
            </a:r>
            <a:r>
              <a:rPr lang="zh-CN" altLang="en-US" sz="2400" b="1" dirty="0" smtClean="0">
                <a:latin typeface="Calibri" panose="020F0502020204030204" pitchFamily="34" charset="0"/>
                <a:ea typeface="宋体" panose="02010600030101010101" pitchFamily="2" charset="-122"/>
                <a:sym typeface="微软雅黑" panose="020B0503020204020204" pitchFamily="34" charset="-122"/>
              </a:rPr>
              <a:t>规范具体表现：</a:t>
            </a:r>
            <a:endParaRPr lang="zh-CN" altLang="en-US" sz="2400" b="1" dirty="0">
              <a:latin typeface="Calibri" panose="020F0502020204030204" pitchFamily="34" charset="0"/>
              <a:ea typeface="宋体" panose="02010600030101010101" pitchFamily="2" charset="-122"/>
              <a:sym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200" fill="hold"/>
                                        <p:tgtEl>
                                          <p:spTgt spid="4"/>
                                        </p:tgtEl>
                                        <p:attrNameLst>
                                          <p:attrName>ppt_x</p:attrName>
                                        </p:attrNameLst>
                                      </p:cBhvr>
                                      <p:tavLst>
                                        <p:tav tm="0">
                                          <p:val>
                                            <p:strVal val="0-#ppt_w/2"/>
                                          </p:val>
                                        </p:tav>
                                        <p:tav tm="100000">
                                          <p:val>
                                            <p:strVal val="#ppt_x"/>
                                          </p:val>
                                        </p:tav>
                                      </p:tavLst>
                                    </p:anim>
                                    <p:anim calcmode="lin" valueType="num">
                                      <p:cBhvr>
                                        <p:cTn id="8" dur="12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200" fill="hold"/>
                                        <p:tgtEl>
                                          <p:spTgt spid="5"/>
                                        </p:tgtEl>
                                        <p:attrNameLst>
                                          <p:attrName>ppt_x</p:attrName>
                                        </p:attrNameLst>
                                      </p:cBhvr>
                                      <p:tavLst>
                                        <p:tav tm="0">
                                          <p:val>
                                            <p:strVal val="#ppt_x"/>
                                          </p:val>
                                        </p:tav>
                                        <p:tav tm="100000">
                                          <p:val>
                                            <p:strVal val="#ppt_x"/>
                                          </p:val>
                                        </p:tav>
                                      </p:tavLst>
                                    </p:anim>
                                    <p:anim calcmode="lin" valueType="num">
                                      <p:cBhvr>
                                        <p:cTn id="12" dur="12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68"/>
          <p:cNvSpPr>
            <a:spLocks noChangeArrowheads="1"/>
          </p:cNvSpPr>
          <p:nvPr/>
        </p:nvSpPr>
        <p:spPr bwMode="gray">
          <a:xfrm>
            <a:off x="3471183" y="1787295"/>
            <a:ext cx="4000500" cy="571500"/>
          </a:xfrm>
          <a:prstGeom prst="roundRect">
            <a:avLst>
              <a:gd name="adj" fmla="val 16667"/>
            </a:avLst>
          </a:prstGeom>
          <a:solidFill>
            <a:schemeClr val="accent1"/>
          </a:solidFill>
          <a:ln w="9525">
            <a:noFill/>
            <a:round/>
            <a:headEnd/>
            <a:tailEnd/>
          </a:ln>
        </p:spPr>
        <p:txBody>
          <a:bodyPr wrap="none" anchor="b"/>
          <a:lstStyle/>
          <a:p>
            <a:pPr algn="ctr">
              <a:lnSpc>
                <a:spcPct val="150000"/>
              </a:lnSpc>
            </a:pPr>
            <a:r>
              <a:rPr lang="zh-CN" altLang="en-US" sz="2400" b="1">
                <a:solidFill>
                  <a:schemeClr val="bg1"/>
                </a:solidFill>
                <a:latin typeface="楷体_GB2312" charset="-122"/>
                <a:ea typeface="楷体_GB2312" charset="-122"/>
              </a:rPr>
              <a:t>入库项目选择不精准</a:t>
            </a:r>
            <a:endParaRPr lang="en-US" altLang="zh-CN" sz="2400" b="1">
              <a:solidFill>
                <a:schemeClr val="bg1"/>
              </a:solidFill>
              <a:latin typeface="楷体_GB2312" charset="-122"/>
              <a:ea typeface="楷体_GB2312" charset="-122"/>
            </a:endParaRPr>
          </a:p>
        </p:txBody>
      </p:sp>
      <p:sp>
        <p:nvSpPr>
          <p:cNvPr id="3" name="AutoShape 68"/>
          <p:cNvSpPr>
            <a:spLocks noChangeArrowheads="1"/>
          </p:cNvSpPr>
          <p:nvPr/>
        </p:nvSpPr>
        <p:spPr bwMode="gray">
          <a:xfrm>
            <a:off x="3439433" y="2508020"/>
            <a:ext cx="4040188" cy="571500"/>
          </a:xfrm>
          <a:prstGeom prst="roundRect">
            <a:avLst>
              <a:gd name="adj" fmla="val 16667"/>
            </a:avLst>
          </a:prstGeom>
          <a:solidFill>
            <a:schemeClr val="accent2">
              <a:lumMod val="75000"/>
            </a:schemeClr>
          </a:solidFill>
          <a:ln w="9525">
            <a:noFill/>
            <a:round/>
            <a:headEnd/>
            <a:tailEnd/>
          </a:ln>
        </p:spPr>
        <p:txBody>
          <a:bodyPr wrap="none" anchor="b"/>
          <a:lstStyle/>
          <a:p>
            <a:pPr algn="ctr" fontAlgn="auto">
              <a:lnSpc>
                <a:spcPct val="150000"/>
              </a:lnSpc>
              <a:spcBef>
                <a:spcPts val="0"/>
              </a:spcBef>
              <a:spcAft>
                <a:spcPts val="0"/>
              </a:spcAft>
              <a:defRPr/>
            </a:pPr>
            <a:r>
              <a:rPr lang="zh-CN" altLang="en-US" sz="2400" b="1" dirty="0">
                <a:solidFill>
                  <a:schemeClr val="bg1"/>
                </a:solidFill>
                <a:latin typeface="楷体_GB2312" pitchFamily="49" charset="-122"/>
                <a:ea typeface="楷体_GB2312" pitchFamily="49" charset="-122"/>
              </a:rPr>
              <a:t>公示公告走过场</a:t>
            </a:r>
            <a:endParaRPr lang="en-US" altLang="zh-CN" sz="2400" b="1" dirty="0">
              <a:solidFill>
                <a:schemeClr val="bg1"/>
              </a:solidFill>
              <a:latin typeface="楷体_GB2312" pitchFamily="49" charset="-122"/>
              <a:ea typeface="楷体_GB2312" pitchFamily="49" charset="-122"/>
            </a:endParaRPr>
          </a:p>
        </p:txBody>
      </p:sp>
      <p:sp>
        <p:nvSpPr>
          <p:cNvPr id="4" name="AutoShape 68"/>
          <p:cNvSpPr>
            <a:spLocks noChangeArrowheads="1"/>
          </p:cNvSpPr>
          <p:nvPr/>
        </p:nvSpPr>
        <p:spPr bwMode="gray">
          <a:xfrm>
            <a:off x="3471183" y="3231920"/>
            <a:ext cx="4000500" cy="571500"/>
          </a:xfrm>
          <a:prstGeom prst="roundRect">
            <a:avLst>
              <a:gd name="adj" fmla="val 16667"/>
            </a:avLst>
          </a:prstGeom>
          <a:solidFill>
            <a:schemeClr val="accent1"/>
          </a:solidFill>
          <a:ln w="9525">
            <a:noFill/>
            <a:round/>
            <a:headEnd/>
            <a:tailEnd/>
          </a:ln>
        </p:spPr>
        <p:txBody>
          <a:bodyPr wrap="none" anchor="b"/>
          <a:lstStyle/>
          <a:p>
            <a:pPr algn="ctr">
              <a:lnSpc>
                <a:spcPct val="150000"/>
              </a:lnSpc>
            </a:pPr>
            <a:r>
              <a:rPr lang="zh-CN" altLang="en-US" sz="2400" b="1">
                <a:solidFill>
                  <a:schemeClr val="bg1"/>
                </a:solidFill>
                <a:latin typeface="楷体_GB2312" charset="-122"/>
                <a:ea typeface="楷体_GB2312" charset="-122"/>
              </a:rPr>
              <a:t>群众参与度知晓度不高</a:t>
            </a:r>
            <a:endParaRPr lang="en-US" altLang="zh-CN" sz="2400" b="1">
              <a:solidFill>
                <a:schemeClr val="bg1"/>
              </a:solidFill>
              <a:latin typeface="楷体_GB2312" charset="-122"/>
              <a:ea typeface="楷体_GB2312" charset="-122"/>
            </a:endParaRPr>
          </a:p>
        </p:txBody>
      </p:sp>
      <p:sp>
        <p:nvSpPr>
          <p:cNvPr id="5" name="AutoShape 68"/>
          <p:cNvSpPr>
            <a:spLocks noChangeArrowheads="1"/>
          </p:cNvSpPr>
          <p:nvPr/>
        </p:nvSpPr>
        <p:spPr bwMode="gray">
          <a:xfrm>
            <a:off x="3439433" y="3876445"/>
            <a:ext cx="4040188" cy="571500"/>
          </a:xfrm>
          <a:prstGeom prst="roundRect">
            <a:avLst>
              <a:gd name="adj" fmla="val 16667"/>
            </a:avLst>
          </a:prstGeom>
          <a:solidFill>
            <a:schemeClr val="accent2">
              <a:lumMod val="75000"/>
            </a:schemeClr>
          </a:solidFill>
          <a:ln w="9525">
            <a:noFill/>
            <a:round/>
            <a:headEnd/>
            <a:tailEnd/>
          </a:ln>
        </p:spPr>
        <p:txBody>
          <a:bodyPr wrap="none" anchor="b"/>
          <a:lstStyle/>
          <a:p>
            <a:pPr algn="ctr" fontAlgn="auto">
              <a:lnSpc>
                <a:spcPct val="150000"/>
              </a:lnSpc>
              <a:spcBef>
                <a:spcPts val="0"/>
              </a:spcBef>
              <a:spcAft>
                <a:spcPts val="0"/>
              </a:spcAft>
              <a:defRPr/>
            </a:pPr>
            <a:r>
              <a:rPr lang="zh-CN" altLang="en-US" sz="2400" b="1" dirty="0">
                <a:solidFill>
                  <a:schemeClr val="bg1"/>
                </a:solidFill>
                <a:latin typeface="楷体_GB2312" pitchFamily="49" charset="-122"/>
                <a:ea typeface="楷体_GB2312" pitchFamily="49" charset="-122"/>
              </a:rPr>
              <a:t>项目库建设缓慢</a:t>
            </a:r>
            <a:endParaRPr lang="en-US" altLang="zh-CN" sz="2400" b="1" dirty="0">
              <a:solidFill>
                <a:schemeClr val="bg1"/>
              </a:solidFill>
              <a:latin typeface="楷体_GB2312" pitchFamily="49" charset="-122"/>
              <a:ea typeface="楷体_GB2312" pitchFamily="49" charset="-122"/>
            </a:endParaRPr>
          </a:p>
        </p:txBody>
      </p:sp>
      <p:sp>
        <p:nvSpPr>
          <p:cNvPr id="6" name="AutoShape 68"/>
          <p:cNvSpPr>
            <a:spLocks noChangeArrowheads="1"/>
          </p:cNvSpPr>
          <p:nvPr/>
        </p:nvSpPr>
        <p:spPr bwMode="gray">
          <a:xfrm>
            <a:off x="3471183" y="4597170"/>
            <a:ext cx="4000500" cy="571500"/>
          </a:xfrm>
          <a:prstGeom prst="roundRect">
            <a:avLst>
              <a:gd name="adj" fmla="val 16667"/>
            </a:avLst>
          </a:prstGeom>
          <a:solidFill>
            <a:schemeClr val="accent1"/>
          </a:solidFill>
          <a:ln w="9525">
            <a:noFill/>
            <a:round/>
            <a:headEnd/>
            <a:tailEnd/>
          </a:ln>
        </p:spPr>
        <p:txBody>
          <a:bodyPr wrap="none" anchor="b"/>
          <a:lstStyle/>
          <a:p>
            <a:pPr algn="ctr">
              <a:lnSpc>
                <a:spcPct val="150000"/>
              </a:lnSpc>
            </a:pPr>
            <a:r>
              <a:rPr lang="zh-CN" altLang="en-US" sz="2400" b="1">
                <a:solidFill>
                  <a:schemeClr val="bg1"/>
                </a:solidFill>
                <a:latin typeface="楷体_GB2312" charset="-122"/>
                <a:ea typeface="楷体_GB2312" charset="-122"/>
              </a:rPr>
              <a:t>编报程序不规范</a:t>
            </a:r>
            <a:endParaRPr lang="en-US" altLang="zh-CN" sz="2400" b="1">
              <a:solidFill>
                <a:schemeClr val="bg1"/>
              </a:solidFill>
              <a:latin typeface="楷体_GB2312" charset="-122"/>
              <a:ea typeface="楷体_GB2312" charset="-122"/>
            </a:endParaRPr>
          </a:p>
        </p:txBody>
      </p:sp>
      <p:sp>
        <p:nvSpPr>
          <p:cNvPr id="7" name="AutoShape 68"/>
          <p:cNvSpPr>
            <a:spLocks noChangeArrowheads="1"/>
          </p:cNvSpPr>
          <p:nvPr/>
        </p:nvSpPr>
        <p:spPr bwMode="gray">
          <a:xfrm>
            <a:off x="3439433" y="5316307"/>
            <a:ext cx="4040188" cy="571500"/>
          </a:xfrm>
          <a:prstGeom prst="roundRect">
            <a:avLst>
              <a:gd name="adj" fmla="val 16667"/>
            </a:avLst>
          </a:prstGeom>
          <a:solidFill>
            <a:schemeClr val="accent2">
              <a:lumMod val="75000"/>
            </a:schemeClr>
          </a:solidFill>
          <a:ln w="9525">
            <a:noFill/>
            <a:round/>
            <a:headEnd/>
            <a:tailEnd/>
          </a:ln>
        </p:spPr>
        <p:txBody>
          <a:bodyPr wrap="none" anchor="b"/>
          <a:lstStyle/>
          <a:p>
            <a:pPr algn="ctr" fontAlgn="auto">
              <a:lnSpc>
                <a:spcPct val="150000"/>
              </a:lnSpc>
              <a:spcBef>
                <a:spcPts val="0"/>
              </a:spcBef>
              <a:spcAft>
                <a:spcPts val="0"/>
              </a:spcAft>
              <a:defRPr/>
            </a:pPr>
            <a:r>
              <a:rPr lang="zh-CN" altLang="en-US" sz="2400" b="1" dirty="0">
                <a:solidFill>
                  <a:schemeClr val="bg1"/>
                </a:solidFill>
                <a:latin typeface="楷体_GB2312" pitchFamily="49" charset="-122"/>
                <a:ea typeface="楷体_GB2312" pitchFamily="49" charset="-122"/>
              </a:rPr>
              <a:t>缺少群众参与和带贫减贫机制</a:t>
            </a:r>
            <a:endParaRPr lang="en-US" altLang="zh-CN" sz="2400" b="1" dirty="0">
              <a:solidFill>
                <a:schemeClr val="bg1"/>
              </a:solidFill>
              <a:latin typeface="楷体_GB2312" pitchFamily="49" charset="-122"/>
              <a:ea typeface="楷体_GB2312" pitchFamily="49" charset="-122"/>
            </a:endParaRPr>
          </a:p>
        </p:txBody>
      </p:sp>
      <p:sp>
        <p:nvSpPr>
          <p:cNvPr id="8" name="标题 1"/>
          <p:cNvSpPr txBox="1">
            <a:spLocks/>
          </p:cNvSpPr>
          <p:nvPr/>
        </p:nvSpPr>
        <p:spPr>
          <a:xfrm>
            <a:off x="3398158" y="720495"/>
            <a:ext cx="4368799" cy="522287"/>
          </a:xfrm>
          <a:prstGeom prst="rect">
            <a:avLst/>
          </a:prstGeom>
        </p:spPr>
        <p:txBody>
          <a:bodyPr/>
          <a:lstStyle/>
          <a:p>
            <a:pPr marL="342900" marR="0" lvl="0" indent="-342900" algn="l" defTabSz="1219200" rtl="0" eaLnBrk="1" fontAlgn="auto" latinLnBrk="0" hangingPunct="1">
              <a:lnSpc>
                <a:spcPct val="150000"/>
              </a:lnSpc>
              <a:spcBef>
                <a:spcPct val="0"/>
              </a:spcBef>
              <a:spcAft>
                <a:spcPts val="0"/>
              </a:spcAft>
              <a:buClr>
                <a:schemeClr val="accent1"/>
              </a:buClr>
              <a:buSzPct val="50000"/>
              <a:buFontTx/>
              <a:buNone/>
              <a:tabLst/>
              <a:defRPr/>
            </a:pP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项目入库方面具体问题表现</a:t>
            </a:r>
            <a:endParaRPr kumimoji="0" lang="zh-CN" altLang="en-US" sz="24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0" y="2130794"/>
            <a:ext cx="12190413" cy="1817134"/>
          </a:xfrm>
          <a:prstGeom prst="rect">
            <a:avLst/>
          </a:prstGeom>
          <a:solidFill>
            <a:srgbClr val="1F4582">
              <a:alpha val="7686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50000"/>
              </a:lnSpc>
              <a:buNone/>
            </a:pPr>
            <a:r>
              <a:rPr lang="zh-CN" altLang="en-US" sz="4800" b="1" dirty="0" smtClean="0">
                <a:solidFill>
                  <a:schemeClr val="bg1">
                    <a:lumMod val="95000"/>
                  </a:schemeClr>
                </a:solidFill>
                <a:latin typeface="黑体" panose="02010609060101010101" pitchFamily="49" charset="-122"/>
                <a:ea typeface="黑体" panose="02010609060101010101" pitchFamily="49" charset="-122"/>
              </a:rPr>
              <a:t>         二、衔接资金使用管理</a:t>
            </a:r>
            <a:endParaRPr lang="zh-CN" altLang="en-US" sz="4800" b="1" dirty="0">
              <a:solidFill>
                <a:schemeClr val="bg1">
                  <a:lumMod val="95000"/>
                </a:schemeClr>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5"/>
          <p:cNvSpPr txBox="1"/>
          <p:nvPr/>
        </p:nvSpPr>
        <p:spPr>
          <a:xfrm>
            <a:off x="1686560" y="1176655"/>
            <a:ext cx="8460740" cy="4031873"/>
          </a:xfrm>
          <a:prstGeom prst="rect">
            <a:avLst/>
          </a:prstGeom>
          <a:noFill/>
        </p:spPr>
        <p:txBody>
          <a:bodyPr wrap="square">
            <a:spAutoFit/>
          </a:bodyPr>
          <a:lstStyle/>
          <a:p>
            <a:pPr marL="457200" marR="0" indent="-457200" algn="just" defTabSz="914400" eaLnBrk="0" hangingPunct="0">
              <a:lnSpc>
                <a:spcPct val="200000"/>
              </a:lnSpc>
              <a:buClrTx/>
              <a:buSzTx/>
              <a:defRPr/>
            </a:pPr>
            <a:r>
              <a:rPr lang="zh-CN" altLang="en-US" sz="3200" b="1" noProof="1" smtClean="0">
                <a:solidFill>
                  <a:schemeClr val="tx1">
                    <a:lumMod val="85000"/>
                    <a:lumOff val="15000"/>
                  </a:schemeClr>
                </a:solidFill>
                <a:latin typeface="微软雅黑" panose="020B0503020204020204" pitchFamily="34" charset="-122"/>
                <a:ea typeface="微软雅黑" panose="020B0503020204020204" pitchFamily="34" charset="-122"/>
                <a:sym typeface="+mn-ea"/>
              </a:rPr>
              <a:t>（一）衔接资金支持重点及使用管理要求</a:t>
            </a:r>
            <a:endParaRPr lang="en-US" altLang="zh-CN" sz="3200" b="1" noProof="1" smtClean="0">
              <a:solidFill>
                <a:schemeClr val="tx1">
                  <a:lumMod val="85000"/>
                  <a:lumOff val="15000"/>
                </a:schemeClr>
              </a:solidFill>
              <a:latin typeface="微软雅黑" panose="020B0503020204020204" pitchFamily="34" charset="-122"/>
              <a:ea typeface="微软雅黑" panose="020B0503020204020204" pitchFamily="34" charset="-122"/>
              <a:sym typeface="+mn-ea"/>
            </a:endParaRPr>
          </a:p>
          <a:p>
            <a:pPr marL="457200" indent="-457200" algn="just" eaLnBrk="0" hangingPunct="0">
              <a:lnSpc>
                <a:spcPct val="200000"/>
              </a:lnSpc>
              <a:defRPr/>
            </a:pPr>
            <a:r>
              <a:rPr lang="zh-CN" altLang="en-US" sz="3200" b="1" noProof="1" smtClean="0">
                <a:solidFill>
                  <a:schemeClr val="tx1">
                    <a:lumMod val="85000"/>
                    <a:lumOff val="15000"/>
                  </a:schemeClr>
                </a:solidFill>
                <a:latin typeface="微软雅黑" panose="020B0503020204020204" pitchFamily="34" charset="-122"/>
                <a:ea typeface="微软雅黑" panose="020B0503020204020204" pitchFamily="34" charset="-122"/>
                <a:sym typeface="+mn-ea"/>
              </a:rPr>
              <a:t>（二）衔接资金及项目实施公示公告要求</a:t>
            </a:r>
            <a:endParaRPr lang="zh-CN" altLang="en-US" sz="3200" b="1" noProof="1">
              <a:solidFill>
                <a:schemeClr val="tx1">
                  <a:lumMod val="85000"/>
                  <a:lumOff val="15000"/>
                </a:schemeClr>
              </a:solidFill>
              <a:latin typeface="微软雅黑" panose="020B0503020204020204" pitchFamily="34" charset="-122"/>
              <a:ea typeface="微软雅黑" panose="020B0503020204020204" pitchFamily="34" charset="-122"/>
              <a:sym typeface="+mn-ea"/>
            </a:endParaRPr>
          </a:p>
          <a:p>
            <a:pPr marL="457200" indent="-457200" algn="just" eaLnBrk="0" hangingPunct="0">
              <a:lnSpc>
                <a:spcPct val="200000"/>
              </a:lnSpc>
              <a:defRPr/>
            </a:pPr>
            <a:r>
              <a:rPr lang="zh-CN" altLang="en-US" sz="3200" b="1" noProof="1" smtClean="0">
                <a:solidFill>
                  <a:schemeClr val="tx1">
                    <a:lumMod val="85000"/>
                    <a:lumOff val="15000"/>
                  </a:schemeClr>
                </a:solidFill>
                <a:latin typeface="微软雅黑" panose="020B0503020204020204" pitchFamily="34" charset="-122"/>
                <a:ea typeface="微软雅黑" panose="020B0503020204020204" pitchFamily="34" charset="-122"/>
                <a:sym typeface="+mn-ea"/>
              </a:rPr>
              <a:t>（三）衔接资金项目实施有关要求</a:t>
            </a:r>
            <a:endParaRPr lang="en-US" altLang="zh-CN" sz="3200" b="1" noProof="1" smtClean="0">
              <a:solidFill>
                <a:schemeClr val="tx1">
                  <a:lumMod val="85000"/>
                  <a:lumOff val="15000"/>
                </a:schemeClr>
              </a:solidFill>
              <a:latin typeface="微软雅黑" panose="020B0503020204020204" pitchFamily="34" charset="-122"/>
              <a:ea typeface="微软雅黑" panose="020B0503020204020204" pitchFamily="34" charset="-122"/>
              <a:sym typeface="+mn-ea"/>
            </a:endParaRPr>
          </a:p>
          <a:p>
            <a:pPr marL="457200" indent="-457200" algn="just" eaLnBrk="0" hangingPunct="0">
              <a:lnSpc>
                <a:spcPct val="200000"/>
              </a:lnSpc>
              <a:defRPr/>
            </a:pPr>
            <a:r>
              <a:rPr lang="zh-CN" altLang="en-US" sz="3200" b="1" noProof="1" smtClean="0">
                <a:solidFill>
                  <a:schemeClr val="tx1">
                    <a:lumMod val="85000"/>
                    <a:lumOff val="15000"/>
                  </a:schemeClr>
                </a:solidFill>
                <a:latin typeface="微软雅黑" panose="020B0503020204020204" pitchFamily="34" charset="-122"/>
                <a:ea typeface="微软雅黑" panose="020B0503020204020204" pitchFamily="34" charset="-122"/>
                <a:sym typeface="+mn-ea"/>
              </a:rPr>
              <a:t>（四）衔接资金绩效管理要求</a:t>
            </a:r>
            <a:endParaRPr lang="zh-CN" altLang="en-US" sz="3200" b="1" noProof="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1016000" y="1128742"/>
            <a:ext cx="9893299"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06400" algn="l" defTabSz="914400" rtl="0" eaLnBrk="1" fontAlgn="base" latinLnBrk="0" hangingPunct="1">
              <a:lnSpc>
                <a:spcPct val="150000"/>
              </a:lnSpc>
              <a:spcBef>
                <a:spcPct val="0"/>
              </a:spcBef>
              <a:spcAft>
                <a:spcPct val="0"/>
              </a:spcAft>
              <a:buClrTx/>
              <a:buSzTx/>
              <a:buFontTx/>
              <a:buNone/>
              <a:tabLst/>
            </a:pPr>
            <a:r>
              <a:rPr kumimoji="0" lang="en-US" altLang="zh-CN" sz="2400" b="1" i="0" u="none" strike="noStrike" cap="none" normalizeH="0" baseline="0" dirty="0" smtClean="0">
                <a:ln>
                  <a:noFill/>
                </a:ln>
                <a:solidFill>
                  <a:schemeClr val="tx1"/>
                </a:solidFill>
                <a:effectLst/>
                <a:latin typeface="Calibri" pitchFamily="34" charset="0"/>
                <a:ea typeface="方正仿宋_GBK" pitchFamily="65" charset="-122"/>
                <a:cs typeface="Times New Roman" pitchFamily="18" charset="0"/>
              </a:rPr>
              <a:t>4</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方正仿宋_GBK" pitchFamily="65" charset="-122"/>
              </a:rPr>
              <a:t>月</a:t>
            </a:r>
            <a:r>
              <a:rPr kumimoji="0" lang="en-US" altLang="zh-CN" sz="2400" b="1" i="0" u="none" strike="noStrike" cap="none" normalizeH="0" baseline="0" dirty="0" smtClean="0">
                <a:ln>
                  <a:noFill/>
                </a:ln>
                <a:solidFill>
                  <a:schemeClr val="tx1"/>
                </a:solidFill>
                <a:effectLst/>
                <a:latin typeface="Calibri" pitchFamily="34" charset="0"/>
                <a:ea typeface="方正仿宋_GBK" pitchFamily="65" charset="-122"/>
                <a:cs typeface="Times New Roman" pitchFamily="18" charset="0"/>
              </a:rPr>
              <a:t>2</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方正仿宋_GBK" pitchFamily="65" charset="-122"/>
              </a:rPr>
              <a:t>日，刘焕鑫局长在全国加强衔接资金使用管理工作视频会上指出，</a:t>
            </a:r>
            <a:r>
              <a:rPr kumimoji="0" lang="zh-CN" altLang="en-US" sz="2400" b="1" i="0" u="none" strike="noStrike" cap="none" normalizeH="0" baseline="0" dirty="0" smtClean="0">
                <a:ln>
                  <a:noFill/>
                </a:ln>
                <a:solidFill>
                  <a:srgbClr val="FF0000"/>
                </a:solidFill>
                <a:effectLst/>
                <a:latin typeface="Calibri" pitchFamily="34" charset="0"/>
                <a:ea typeface="宋体" pitchFamily="2" charset="-122"/>
                <a:cs typeface="方正仿宋_GBK" pitchFamily="65" charset="-122"/>
              </a:rPr>
              <a:t>衔接资金要区别于一般的</a:t>
            </a:r>
            <a:r>
              <a:rPr kumimoji="0" lang="zh-CN" altLang="en-US" sz="2400" b="1" i="0" u="none" strike="noStrike" cap="none" normalizeH="0" baseline="0" dirty="0" smtClean="0">
                <a:ln>
                  <a:noFill/>
                </a:ln>
                <a:solidFill>
                  <a:srgbClr val="FF0000"/>
                </a:solidFill>
                <a:effectLst/>
                <a:latin typeface="方正仿宋_GBK"/>
                <a:ea typeface="宋体" pitchFamily="2" charset="-122"/>
                <a:cs typeface="方正仿宋_GBK" pitchFamily="65" charset="-122"/>
              </a:rPr>
              <a:t>“</a:t>
            </a:r>
            <a:r>
              <a:rPr kumimoji="0" lang="zh-CN" altLang="en-US" sz="2400" b="1" i="0" u="none" strike="noStrike" cap="none" normalizeH="0" baseline="0" dirty="0" smtClean="0">
                <a:ln>
                  <a:noFill/>
                </a:ln>
                <a:solidFill>
                  <a:srgbClr val="FF0000"/>
                </a:solidFill>
                <a:effectLst/>
                <a:latin typeface="Calibri" pitchFamily="34" charset="0"/>
                <a:ea typeface="宋体" pitchFamily="2" charset="-122"/>
                <a:cs typeface="方正仿宋_GBK" pitchFamily="65" charset="-122"/>
              </a:rPr>
              <a:t>三农</a:t>
            </a:r>
            <a:r>
              <a:rPr kumimoji="0" lang="zh-CN" altLang="en-US" sz="2400" b="1" i="0" u="none" strike="noStrike" cap="none" normalizeH="0" baseline="0" dirty="0" smtClean="0">
                <a:ln>
                  <a:noFill/>
                </a:ln>
                <a:solidFill>
                  <a:srgbClr val="FF0000"/>
                </a:solidFill>
                <a:effectLst/>
                <a:latin typeface="方正仿宋_GBK"/>
                <a:ea typeface="宋体" pitchFamily="2" charset="-122"/>
                <a:cs typeface="方正仿宋_GBK" pitchFamily="65" charset="-122"/>
              </a:rPr>
              <a:t>”</a:t>
            </a:r>
            <a:r>
              <a:rPr kumimoji="0" lang="zh-CN" altLang="en-US" sz="2400" b="1" i="0" u="none" strike="noStrike" cap="none" normalizeH="0" baseline="0" dirty="0" smtClean="0">
                <a:ln>
                  <a:noFill/>
                </a:ln>
                <a:solidFill>
                  <a:srgbClr val="FF0000"/>
                </a:solidFill>
                <a:effectLst/>
                <a:latin typeface="Calibri" pitchFamily="34" charset="0"/>
                <a:ea typeface="宋体" pitchFamily="2" charset="-122"/>
                <a:cs typeface="方正仿宋_GBK" pitchFamily="65" charset="-122"/>
              </a:rPr>
              <a:t>资金</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方正仿宋_GBK" pitchFamily="65" charset="-122"/>
              </a:rPr>
              <a:t>。衔接资金支持的项目要</a:t>
            </a:r>
            <a:r>
              <a:rPr kumimoji="0" lang="zh-CN" altLang="en-US" sz="2400" b="1" i="0" u="none" strike="noStrike" cap="none" normalizeH="0" baseline="0" dirty="0" smtClean="0">
                <a:ln>
                  <a:noFill/>
                </a:ln>
                <a:solidFill>
                  <a:srgbClr val="FF0000"/>
                </a:solidFill>
                <a:effectLst/>
                <a:latin typeface="Calibri" pitchFamily="34" charset="0"/>
                <a:ea typeface="宋体" pitchFamily="2" charset="-122"/>
                <a:cs typeface="方正仿宋_GBK" pitchFamily="65" charset="-122"/>
              </a:rPr>
              <a:t>建立联农带农的利益联结机制</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方正仿宋_GBK" pitchFamily="65" charset="-122"/>
              </a:rPr>
              <a:t>，确保群众充分受益，并向监测对象、脱贫人口倾斜，突出三个重点。</a:t>
            </a:r>
            <a:endParaRPr lang="en-US" altLang="zh-CN" sz="2400" b="1" dirty="0" smtClean="0">
              <a:latin typeface="Calibri" pitchFamily="34" charset="0"/>
              <a:ea typeface="宋体" pitchFamily="2" charset="-122"/>
              <a:cs typeface="方正仿宋_GBK" pitchFamily="65" charset="-122"/>
            </a:endParaRPr>
          </a:p>
          <a:p>
            <a:pPr marL="0" marR="0" lvl="0" indent="406400" algn="l" defTabSz="914400" rtl="0" eaLnBrk="1" fontAlgn="base" latinLnBrk="0" hangingPunct="1">
              <a:lnSpc>
                <a:spcPct val="150000"/>
              </a:lnSpc>
              <a:spcBef>
                <a:spcPct val="0"/>
              </a:spcBef>
              <a:spcAft>
                <a:spcPct val="0"/>
              </a:spcAft>
              <a:buClrTx/>
              <a:buSzTx/>
              <a:buFontTx/>
              <a:buNone/>
              <a:tabLst/>
            </a:pPr>
            <a:r>
              <a:rPr kumimoji="0" lang="zh-CN" altLang="en-US" sz="2400" b="1" i="0" u="none" strike="noStrike" cap="none" normalizeH="0" baseline="0" dirty="0" smtClean="0">
                <a:ln>
                  <a:noFill/>
                </a:ln>
                <a:solidFill>
                  <a:srgbClr val="FF0000"/>
                </a:solidFill>
                <a:effectLst/>
                <a:latin typeface="Calibri" pitchFamily="34" charset="0"/>
                <a:ea typeface="宋体" pitchFamily="2" charset="-122"/>
                <a:cs typeface="方正仿宋_GBK" pitchFamily="65" charset="-122"/>
              </a:rPr>
              <a:t>一是突出重点群体</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方正仿宋_GBK" pitchFamily="65" charset="-122"/>
              </a:rPr>
              <a:t>，优先支持监测对象、脱贫户增收。</a:t>
            </a:r>
            <a:endParaRPr kumimoji="0" lang="en-US" altLang="zh-CN" sz="2400" b="1" i="0" u="none" strike="noStrike" cap="none" normalizeH="0" baseline="0" dirty="0" smtClean="0">
              <a:ln>
                <a:noFill/>
              </a:ln>
              <a:solidFill>
                <a:schemeClr val="tx1"/>
              </a:solidFill>
              <a:effectLst/>
              <a:latin typeface="Calibri" pitchFamily="34" charset="0"/>
              <a:ea typeface="宋体" pitchFamily="2" charset="-122"/>
              <a:cs typeface="方正仿宋_GBK" pitchFamily="65" charset="-122"/>
            </a:endParaRPr>
          </a:p>
          <a:p>
            <a:pPr marL="0" marR="0" lvl="0" indent="406400" algn="l" defTabSz="914400" rtl="0" eaLnBrk="1" fontAlgn="base" latinLnBrk="0" hangingPunct="1">
              <a:lnSpc>
                <a:spcPct val="150000"/>
              </a:lnSpc>
              <a:spcBef>
                <a:spcPct val="0"/>
              </a:spcBef>
              <a:spcAft>
                <a:spcPct val="0"/>
              </a:spcAft>
              <a:buClrTx/>
              <a:buSzTx/>
              <a:buFontTx/>
              <a:buNone/>
              <a:tabLst/>
            </a:pPr>
            <a:r>
              <a:rPr kumimoji="0" lang="zh-CN" altLang="en-US" sz="2400" b="1" i="0" u="none" strike="noStrike" cap="none" normalizeH="0" baseline="0" dirty="0" smtClean="0">
                <a:ln>
                  <a:noFill/>
                </a:ln>
                <a:solidFill>
                  <a:srgbClr val="FF0000"/>
                </a:solidFill>
                <a:effectLst/>
                <a:latin typeface="Calibri" pitchFamily="34" charset="0"/>
                <a:ea typeface="宋体" pitchFamily="2" charset="-122"/>
                <a:cs typeface="方正仿宋_GBK" pitchFamily="65" charset="-122"/>
              </a:rPr>
              <a:t>二是突出重点内容</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方正仿宋_GBK" pitchFamily="65" charset="-122"/>
              </a:rPr>
              <a:t>，推动帮扶产业提档升级、提质增效。</a:t>
            </a:r>
            <a:endParaRPr kumimoji="0" lang="en-US" altLang="zh-CN" sz="2400" b="1" i="0" u="none" strike="noStrike" cap="none" normalizeH="0" baseline="0" dirty="0" smtClean="0">
              <a:ln>
                <a:noFill/>
              </a:ln>
              <a:solidFill>
                <a:schemeClr val="tx1"/>
              </a:solidFill>
              <a:effectLst/>
              <a:latin typeface="Calibri" pitchFamily="34" charset="0"/>
              <a:ea typeface="宋体" pitchFamily="2" charset="-122"/>
              <a:cs typeface="方正仿宋_GBK" pitchFamily="65" charset="-122"/>
            </a:endParaRPr>
          </a:p>
          <a:p>
            <a:pPr marL="0" marR="0" lvl="0" indent="406400" algn="l" defTabSz="914400" rtl="0" eaLnBrk="1" fontAlgn="base" latinLnBrk="0" hangingPunct="1">
              <a:lnSpc>
                <a:spcPct val="150000"/>
              </a:lnSpc>
              <a:spcBef>
                <a:spcPct val="0"/>
              </a:spcBef>
              <a:spcAft>
                <a:spcPct val="0"/>
              </a:spcAft>
              <a:buClrTx/>
              <a:buSzTx/>
              <a:buFontTx/>
              <a:buNone/>
              <a:tabLst/>
            </a:pPr>
            <a:r>
              <a:rPr kumimoji="0" lang="zh-CN" altLang="en-US" sz="2400" b="1" i="0" u="none" strike="noStrike" cap="none" normalizeH="0" baseline="0" dirty="0" smtClean="0">
                <a:ln>
                  <a:noFill/>
                </a:ln>
                <a:solidFill>
                  <a:srgbClr val="FF0000"/>
                </a:solidFill>
                <a:effectLst/>
                <a:latin typeface="Calibri" pitchFamily="34" charset="0"/>
                <a:ea typeface="宋体" pitchFamily="2" charset="-122"/>
                <a:cs typeface="方正仿宋_GBK" pitchFamily="65" charset="-122"/>
              </a:rPr>
              <a:t>三是重点聚焦短板弱项</a:t>
            </a:r>
            <a:r>
              <a:rPr kumimoji="0" lang="zh-CN" altLang="en-US" sz="2400" b="1" i="0" u="none" strike="noStrike" cap="none" normalizeH="0" baseline="0" dirty="0" smtClean="0">
                <a:ln>
                  <a:noFill/>
                </a:ln>
                <a:solidFill>
                  <a:schemeClr val="tx1"/>
                </a:solidFill>
                <a:effectLst/>
                <a:latin typeface="Calibri" pitchFamily="34" charset="0"/>
                <a:ea typeface="宋体" pitchFamily="2" charset="-122"/>
                <a:cs typeface="方正仿宋_GBK" pitchFamily="65" charset="-122"/>
              </a:rPr>
              <a:t>，继续支持弥补农村供水等小型公益性基础设施建设短板和急需的农村人居环境整治设施项目。</a:t>
            </a:r>
            <a:endParaRPr kumimoji="0" lang="en-US" altLang="zh-CN" sz="24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6940324" y="0"/>
            <a:ext cx="4914219" cy="6665912"/>
          </a:xfrm>
          <a:prstGeom prst="rect">
            <a:avLst/>
          </a:prstGeom>
          <a:noFill/>
          <a:ln w="9525">
            <a:noFill/>
            <a:miter lim="800000"/>
            <a:headEnd/>
            <a:tailEnd/>
          </a:ln>
        </p:spPr>
      </p:pic>
      <p:pic>
        <p:nvPicPr>
          <p:cNvPr id="5123" name="Picture 3"/>
          <p:cNvPicPr>
            <a:picLocks noChangeAspect="1" noChangeArrowheads="1"/>
          </p:cNvPicPr>
          <p:nvPr/>
        </p:nvPicPr>
        <p:blipFill>
          <a:blip r:embed="rId3" cstate="print"/>
          <a:srcRect/>
          <a:stretch>
            <a:fillRect/>
          </a:stretch>
        </p:blipFill>
        <p:spPr bwMode="auto">
          <a:xfrm>
            <a:off x="477839" y="0"/>
            <a:ext cx="4705350" cy="6599238"/>
          </a:xfrm>
          <a:prstGeom prst="rect">
            <a:avLst/>
          </a:prstGeom>
          <a:noFill/>
          <a:ln w="9525">
            <a:noFill/>
            <a:miter lim="800000"/>
            <a:headEnd/>
            <a:tailEnd/>
          </a:ln>
        </p:spPr>
      </p:pic>
      <p:sp>
        <p:nvSpPr>
          <p:cNvPr id="4" name="TextBox 3"/>
          <p:cNvSpPr txBox="1"/>
          <p:nvPr/>
        </p:nvSpPr>
        <p:spPr>
          <a:xfrm>
            <a:off x="5192486" y="2634343"/>
            <a:ext cx="1763485" cy="1938992"/>
          </a:xfrm>
          <a:prstGeom prst="rect">
            <a:avLst/>
          </a:prstGeom>
          <a:noFill/>
        </p:spPr>
        <p:txBody>
          <a:bodyPr wrap="square" rtlCol="0">
            <a:spAutoFit/>
          </a:bodyPr>
          <a:lstStyle/>
          <a:p>
            <a:pPr>
              <a:lnSpc>
                <a:spcPct val="150000"/>
              </a:lnSpc>
            </a:pPr>
            <a:r>
              <a:rPr lang="zh-CN" altLang="en-US" sz="2000" b="1" dirty="0" smtClean="0"/>
              <a:t>中央衔接资金使用管理文件：</a:t>
            </a:r>
            <a:r>
              <a:rPr lang="zh-CN" altLang="en-US" sz="2000" b="1" dirty="0" smtClean="0">
                <a:solidFill>
                  <a:srgbClr val="FF0000"/>
                </a:solidFill>
              </a:rPr>
              <a:t>一个管理办法</a:t>
            </a:r>
            <a:endParaRPr lang="en-US" altLang="zh-CN" sz="2000" b="1" dirty="0" smtClean="0">
              <a:solidFill>
                <a:srgbClr val="FF0000"/>
              </a:solidFill>
            </a:endParaRPr>
          </a:p>
          <a:p>
            <a:pPr>
              <a:lnSpc>
                <a:spcPct val="150000"/>
              </a:lnSpc>
            </a:pPr>
            <a:r>
              <a:rPr lang="zh-CN" altLang="en-US" sz="2000" b="1" dirty="0" smtClean="0">
                <a:solidFill>
                  <a:srgbClr val="FF0000"/>
                </a:solidFill>
              </a:rPr>
              <a:t>一个指导意见</a:t>
            </a:r>
            <a:endParaRPr lang="zh-CN" altLang="en-US" sz="2000" b="1" dirty="0">
              <a:solidFill>
                <a:srgbClr val="FF0000"/>
              </a:solidFill>
            </a:endParaRP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360488" y="3026629"/>
            <a:ext cx="1954212" cy="1792803"/>
          </a:xfrm>
          <a:prstGeom prst="rect">
            <a:avLst/>
          </a:prstGeom>
        </p:spPr>
        <p:txBody>
          <a:bodyPr vert="horz" wrap="square" lIns="68582" tIns="34292" rIns="68582" bIns="34292" rtlCol="0" anchor="ctr">
            <a:spAutoFit/>
          </a:bodyPr>
          <a:lstStyle/>
          <a:p>
            <a:pPr marL="0" marR="0" lvl="0" indent="0" algn="l" defTabSz="914400" rtl="0" eaLnBrk="0" fontAlgn="base" latinLnBrk="0" hangingPunct="0">
              <a:lnSpc>
                <a:spcPct val="200000"/>
              </a:lnSpc>
              <a:spcBef>
                <a:spcPct val="0"/>
              </a:spcBef>
              <a:spcAft>
                <a:spcPct val="0"/>
              </a:spcAft>
              <a:buClrTx/>
              <a:buSzTx/>
              <a:buFontTx/>
              <a:buNone/>
              <a:tabLst/>
              <a:defRPr/>
            </a:pPr>
            <a:r>
              <a:rPr kumimoji="0" lang="zh-CN" sz="2800" b="1" i="0" u="none" strike="noStrike" kern="1200" cap="none" spc="0" normalizeH="0" baseline="0" noProof="0" dirty="0" smtClean="0">
                <a:ln>
                  <a:noFill/>
                </a:ln>
                <a:solidFill>
                  <a:schemeClr val="tx1">
                    <a:lumMod val="85000"/>
                    <a:lumOff val="15000"/>
                  </a:schemeClr>
                </a:solidFill>
                <a:effectLst/>
                <a:uLnTx/>
                <a:uFillTx/>
                <a:latin typeface="黑体" pitchFamily="49" charset="-122"/>
                <a:ea typeface="黑体" pitchFamily="49" charset="-122"/>
              </a:rPr>
              <a:t>资金安排</a:t>
            </a:r>
            <a:endParaRPr lang="en-US" altLang="zh-CN" sz="2800" b="1" dirty="0" smtClean="0">
              <a:solidFill>
                <a:schemeClr val="tx1">
                  <a:lumMod val="85000"/>
                  <a:lumOff val="15000"/>
                </a:schemeClr>
              </a:solidFill>
              <a:latin typeface="黑体" pitchFamily="49" charset="-122"/>
              <a:ea typeface="黑体" pitchFamily="49" charset="-122"/>
            </a:endParaRPr>
          </a:p>
          <a:p>
            <a:pPr marL="0" marR="0" lvl="0" indent="0" algn="l" defTabSz="914400" rtl="0" eaLnBrk="0" fontAlgn="base" latinLnBrk="0" hangingPunct="0">
              <a:lnSpc>
                <a:spcPct val="200000"/>
              </a:lnSpc>
              <a:spcBef>
                <a:spcPct val="0"/>
              </a:spcBef>
              <a:spcAft>
                <a:spcPct val="0"/>
              </a:spcAft>
              <a:buClrTx/>
              <a:buSzTx/>
              <a:buFontTx/>
              <a:buNone/>
              <a:tabLst/>
              <a:defRPr/>
            </a:pPr>
            <a:r>
              <a:rPr kumimoji="0" lang="zh-CN" altLang="en-US" sz="2800" b="1" i="0" u="none" strike="noStrike" kern="1200" cap="none" spc="0" normalizeH="0" baseline="0" noProof="0" dirty="0" smtClean="0">
                <a:ln>
                  <a:noFill/>
                </a:ln>
                <a:solidFill>
                  <a:schemeClr val="tx1">
                    <a:lumMod val="85000"/>
                    <a:lumOff val="15000"/>
                  </a:schemeClr>
                </a:solidFill>
                <a:effectLst/>
                <a:uLnTx/>
                <a:uFillTx/>
                <a:latin typeface="黑体" pitchFamily="49" charset="-122"/>
                <a:ea typeface="黑体" pitchFamily="49" charset="-122"/>
              </a:rPr>
              <a:t>资金用途</a:t>
            </a:r>
            <a:endParaRPr kumimoji="0" lang="zh-CN" altLang="en-US" sz="2800" b="1" i="0" u="none" strike="noStrike" kern="1200" cap="none" spc="0" normalizeH="0" baseline="0" noProof="0" dirty="0">
              <a:ln>
                <a:noFill/>
              </a:ln>
              <a:solidFill>
                <a:schemeClr val="tx1">
                  <a:lumMod val="85000"/>
                  <a:lumOff val="15000"/>
                </a:schemeClr>
              </a:solidFill>
              <a:effectLst/>
              <a:uLnTx/>
              <a:uFillTx/>
              <a:latin typeface="黑体" pitchFamily="49" charset="-122"/>
              <a:ea typeface="黑体" pitchFamily="49" charset="-122"/>
            </a:endParaRPr>
          </a:p>
        </p:txBody>
      </p:sp>
      <p:pic>
        <p:nvPicPr>
          <p:cNvPr id="3"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1938972" y="977901"/>
            <a:ext cx="609602" cy="609601"/>
          </a:xfrm>
          <a:prstGeom prst="rect">
            <a:avLst/>
          </a:prstGeom>
          <a:noFill/>
          <a:effectLst>
            <a:outerShdw blurRad="127000" dist="63500" dir="3000000" sx="104000" sy="104000" algn="tl" rotWithShape="0">
              <a:prstClr val="black">
                <a:alpha val="34000"/>
              </a:prstClr>
            </a:outerShdw>
          </a:effectLst>
        </p:spPr>
      </p:pic>
      <p:pic>
        <p:nvPicPr>
          <p:cNvPr id="4" name="Picture 4" descr="C:\Users\Administrator\Desktop\微立体创业计划\004.png"/>
          <p:cNvPicPr>
            <a:picLocks noChangeAspect="1" noChangeArrowheads="1"/>
          </p:cNvPicPr>
          <p:nvPr/>
        </p:nvPicPr>
        <p:blipFill>
          <a:blip r:embed="rId3" cstate="print"/>
          <a:srcRect/>
          <a:stretch>
            <a:fillRect/>
          </a:stretch>
        </p:blipFill>
        <p:spPr bwMode="auto">
          <a:xfrm>
            <a:off x="2091409" y="985838"/>
            <a:ext cx="609600" cy="609600"/>
          </a:xfrm>
          <a:prstGeom prst="rect">
            <a:avLst/>
          </a:prstGeom>
          <a:noFill/>
          <a:effectLst>
            <a:outerShdw blurRad="127000" dist="63500" dir="3000000" sx="104000" sy="104000" algn="tl" rotWithShape="0">
              <a:prstClr val="black">
                <a:alpha val="34000"/>
              </a:prstClr>
            </a:outerShdw>
          </a:effectLst>
        </p:spPr>
      </p:pic>
      <p:sp>
        <p:nvSpPr>
          <p:cNvPr id="5" name="流程图: 过程 4"/>
          <p:cNvSpPr/>
          <p:nvPr/>
        </p:nvSpPr>
        <p:spPr>
          <a:xfrm>
            <a:off x="3581400" y="3363595"/>
            <a:ext cx="1824990" cy="1501140"/>
          </a:xfrm>
          <a:prstGeom prst="flowChartProcess">
            <a:avLst/>
          </a:prstGeom>
          <a:solidFill>
            <a:schemeClr val="bg1"/>
          </a:solidFill>
          <a:ln>
            <a:solidFill>
              <a:srgbClr val="007FC1"/>
            </a:solidFill>
          </a:ln>
        </p:spPr>
        <p:txBody>
          <a:bodyPr rtlCol="0" anchor="ctr"/>
          <a:lstStyle/>
          <a:p>
            <a:pPr algn="ctr" eaLnBrk="1" hangingPunct="1">
              <a:spcBef>
                <a:spcPct val="0"/>
              </a:spcBef>
              <a:buFontTx/>
              <a:buNone/>
            </a:pPr>
            <a:r>
              <a:rPr lang="zh-CN" altLang="en-US" sz="2800" b="1" dirty="0" smtClean="0"/>
              <a:t>支持重点</a:t>
            </a:r>
            <a:endParaRPr lang="zh-CN" altLang="en-US" sz="2800" b="1" dirty="0"/>
          </a:p>
        </p:txBody>
      </p:sp>
      <p:sp>
        <p:nvSpPr>
          <p:cNvPr id="6" name="流程图: 过程 5"/>
          <p:cNvSpPr/>
          <p:nvPr/>
        </p:nvSpPr>
        <p:spPr>
          <a:xfrm>
            <a:off x="7738110" y="4497842"/>
            <a:ext cx="2167890" cy="1501140"/>
          </a:xfrm>
          <a:prstGeom prst="flowChartProcess">
            <a:avLst/>
          </a:prstGeom>
          <a:solidFill>
            <a:schemeClr val="bg1"/>
          </a:solidFill>
          <a:ln>
            <a:solidFill>
              <a:srgbClr val="007FC1"/>
            </a:solidFill>
          </a:ln>
        </p:spPr>
        <p:txBody>
          <a:bodyPr rtlCol="0" anchor="ctr"/>
          <a:lstStyle/>
          <a:p>
            <a:pPr algn="ctr" eaLnBrk="1" hangingPunct="1">
              <a:spcBef>
                <a:spcPct val="0"/>
              </a:spcBef>
              <a:buFontTx/>
              <a:buNone/>
            </a:pPr>
            <a:r>
              <a:rPr lang="zh-CN" altLang="en-US" sz="2800" b="1" dirty="0"/>
              <a:t>负面清单</a:t>
            </a:r>
          </a:p>
        </p:txBody>
      </p:sp>
      <p:sp>
        <p:nvSpPr>
          <p:cNvPr id="7" name="流程图: 过程 6"/>
          <p:cNvSpPr/>
          <p:nvPr/>
        </p:nvSpPr>
        <p:spPr>
          <a:xfrm>
            <a:off x="7687310" y="2192147"/>
            <a:ext cx="2180590" cy="1501140"/>
          </a:xfrm>
          <a:prstGeom prst="flowChartProcess">
            <a:avLst/>
          </a:prstGeom>
          <a:solidFill>
            <a:schemeClr val="bg1"/>
          </a:solidFill>
          <a:ln>
            <a:solidFill>
              <a:srgbClr val="007FC1"/>
            </a:solidFill>
          </a:ln>
        </p:spPr>
        <p:txBody>
          <a:bodyPr rtlCol="0" anchor="ctr"/>
          <a:lstStyle/>
          <a:p>
            <a:pPr algn="ctr" eaLnBrk="1" hangingPunct="1">
              <a:spcBef>
                <a:spcPct val="0"/>
              </a:spcBef>
              <a:buFontTx/>
              <a:buNone/>
            </a:pPr>
            <a:r>
              <a:rPr lang="zh-CN" altLang="en-US" sz="2800" b="1" dirty="0"/>
              <a:t>正面清单</a:t>
            </a:r>
          </a:p>
        </p:txBody>
      </p:sp>
      <p:sp>
        <p:nvSpPr>
          <p:cNvPr id="8" name="箭头: 燕尾形 8"/>
          <p:cNvSpPr/>
          <p:nvPr/>
        </p:nvSpPr>
        <p:spPr>
          <a:xfrm>
            <a:off x="6018530" y="3935095"/>
            <a:ext cx="1219200" cy="523220"/>
          </a:xfrm>
          <a:prstGeom prst="notchedRightArrow">
            <a:avLst/>
          </a:prstGeom>
          <a:solidFill>
            <a:srgbClr val="66CCFF"/>
          </a:solidFill>
          <a:ln>
            <a:noFill/>
          </a:ln>
        </p:spPr>
        <p:txBody>
          <a:bodyPr rtlCol="0" anchor="ctr"/>
          <a:lstStyle/>
          <a:p>
            <a:pPr algn="ctr" eaLnBrk="1" hangingPunct="1">
              <a:spcBef>
                <a:spcPct val="0"/>
              </a:spcBef>
              <a:buFontTx/>
              <a:buNone/>
            </a:pPr>
            <a:endParaRPr lang="zh-CN" altLang="en-US" sz="1800"/>
          </a:p>
        </p:txBody>
      </p:sp>
      <p:sp>
        <p:nvSpPr>
          <p:cNvPr id="9" name="加号 8"/>
          <p:cNvSpPr/>
          <p:nvPr/>
        </p:nvSpPr>
        <p:spPr>
          <a:xfrm>
            <a:off x="8599170" y="3959987"/>
            <a:ext cx="320040" cy="320040"/>
          </a:xfrm>
          <a:prstGeom prst="mathPlus">
            <a:avLst/>
          </a:prstGeom>
          <a:solidFill>
            <a:srgbClr val="66CCFF"/>
          </a:solidFill>
          <a:ln>
            <a:noFill/>
          </a:ln>
        </p:spPr>
        <p:txBody>
          <a:bodyPr rtlCol="0" anchor="ctr"/>
          <a:lstStyle/>
          <a:p>
            <a:pPr algn="ctr" eaLnBrk="1" hangingPunct="1">
              <a:spcBef>
                <a:spcPct val="0"/>
              </a:spcBef>
              <a:buFontTx/>
              <a:buNone/>
            </a:pPr>
            <a:endParaRPr lang="zh-CN" altLang="en-US" sz="1800"/>
          </a:p>
        </p:txBody>
      </p:sp>
      <p:sp>
        <p:nvSpPr>
          <p:cNvPr id="11" name="矩形 10"/>
          <p:cNvSpPr/>
          <p:nvPr/>
        </p:nvSpPr>
        <p:spPr>
          <a:xfrm>
            <a:off x="1989700" y="876385"/>
            <a:ext cx="6391493" cy="738664"/>
          </a:xfrm>
          <a:prstGeom prst="rect">
            <a:avLst/>
          </a:prstGeom>
        </p:spPr>
        <p:txBody>
          <a:bodyPr wrap="none">
            <a:spAutoFit/>
          </a:bodyPr>
          <a:lstStyle/>
          <a:p>
            <a:pPr marL="457200" indent="-457200" algn="just" eaLnBrk="0" hangingPunct="0">
              <a:lnSpc>
                <a:spcPct val="150000"/>
              </a:lnSpc>
              <a:buFont typeface="Arial" panose="020B0604020202020204" pitchFamily="34" charset="0"/>
              <a:buChar char="•"/>
              <a:defRPr/>
            </a:pPr>
            <a:r>
              <a:rPr lang="zh-CN" altLang="en-US" sz="2800" b="1" noProof="1" smtClean="0">
                <a:solidFill>
                  <a:schemeClr val="tx1">
                    <a:lumMod val="85000"/>
                    <a:lumOff val="15000"/>
                  </a:schemeClr>
                </a:solidFill>
                <a:latin typeface="微软雅黑" panose="020B0503020204020204" pitchFamily="34" charset="-122"/>
                <a:ea typeface="微软雅黑" panose="020B0503020204020204" pitchFamily="34" charset="-122"/>
                <a:sym typeface="+mn-ea"/>
              </a:rPr>
              <a:t>（一）衔接资金支持重点及使用要求</a:t>
            </a:r>
            <a:endParaRPr lang="en-US" altLang="zh-CN" sz="2800" b="1" noProof="1" smtClean="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00" fill="hold"/>
                                        <p:tgtEl>
                                          <p:spTgt spid="3"/>
                                        </p:tgtEl>
                                        <p:attrNameLst>
                                          <p:attrName>ppt_x</p:attrName>
                                        </p:attrNameLst>
                                      </p:cBhvr>
                                      <p:tavLst>
                                        <p:tav tm="0">
                                          <p:val>
                                            <p:strVal val="0-#ppt_w/2"/>
                                          </p:val>
                                        </p:tav>
                                        <p:tav tm="100000">
                                          <p:val>
                                            <p:strVal val="#ppt_x"/>
                                          </p:val>
                                        </p:tav>
                                      </p:tavLst>
                                    </p:anim>
                                    <p:anim calcmode="lin" valueType="num">
                                      <p:cBhvr additive="base">
                                        <p:cTn id="8" dur="12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00" fill="hold"/>
                                        <p:tgtEl>
                                          <p:spTgt spid="4"/>
                                        </p:tgtEl>
                                        <p:attrNameLst>
                                          <p:attrName>ppt_x</p:attrName>
                                        </p:attrNameLst>
                                      </p:cBhvr>
                                      <p:tavLst>
                                        <p:tav tm="0">
                                          <p:val>
                                            <p:strVal val="#ppt_x"/>
                                          </p:val>
                                        </p:tav>
                                        <p:tav tm="100000">
                                          <p:val>
                                            <p:strVal val="#ppt_x"/>
                                          </p:val>
                                        </p:tav>
                                      </p:tavLst>
                                    </p:anim>
                                    <p:anim calcmode="lin" valueType="num">
                                      <p:cBhvr additive="base">
                                        <p:cTn id="12" dur="12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639888" y="617637"/>
            <a:ext cx="2735368" cy="438586"/>
          </a:xfrm>
          <a:prstGeom prst="rect">
            <a:avLst/>
          </a:prstGeom>
        </p:spPr>
        <p:txBody>
          <a:bodyPr vert="horz" wrap="none" lIns="68582" tIns="34292" rIns="68582" bIns="34292" rtlCol="0" anchor="ct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sz="24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资金用途</a:t>
            </a:r>
            <a:r>
              <a:rPr kumimoji="0" lang="en-US" altLang="zh-CN" sz="24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正面清单</a:t>
            </a:r>
            <a:endParaRPr kumimoji="0" lang="zh-CN" altLang="en-US" sz="24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pic>
        <p:nvPicPr>
          <p:cNvPr id="3" name="Picture 4" descr="C:\Users\Administrator\Desktop\微立体创业计划\004.png"/>
          <p:cNvPicPr>
            <a:picLocks noChangeAspect="1" noChangeArrowheads="1"/>
          </p:cNvPicPr>
          <p:nvPr/>
        </p:nvPicPr>
        <p:blipFill>
          <a:blip r:embed="rId2" cstate="print"/>
          <a:srcRect/>
          <a:stretch>
            <a:fillRect/>
          </a:stretch>
        </p:blipFill>
        <p:spPr bwMode="auto">
          <a:xfrm>
            <a:off x="1006475" y="452438"/>
            <a:ext cx="609600" cy="609600"/>
          </a:xfrm>
          <a:prstGeom prst="rect">
            <a:avLst/>
          </a:prstGeom>
          <a:noFill/>
          <a:effectLst>
            <a:outerShdw blurRad="127000" dist="63500" dir="3000000" sx="104000" sy="104000" algn="tl" rotWithShape="0">
              <a:prstClr val="black">
                <a:alpha val="34000"/>
              </a:prstClr>
            </a:outerShdw>
          </a:effectLst>
        </p:spPr>
      </p:pic>
      <p:graphicFrame>
        <p:nvGraphicFramePr>
          <p:cNvPr id="5" name="图示 4"/>
          <p:cNvGraphicFramePr/>
          <p:nvPr/>
        </p:nvGraphicFramePr>
        <p:xfrm>
          <a:off x="700552" y="1469505"/>
          <a:ext cx="10718561" cy="49639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00" fill="hold"/>
                                        <p:tgtEl>
                                          <p:spTgt spid="3"/>
                                        </p:tgtEl>
                                        <p:attrNameLst>
                                          <p:attrName>ppt_x</p:attrName>
                                        </p:attrNameLst>
                                      </p:cBhvr>
                                      <p:tavLst>
                                        <p:tav tm="0">
                                          <p:val>
                                            <p:strVal val="#ppt_x"/>
                                          </p:val>
                                        </p:tav>
                                        <p:tav tm="100000">
                                          <p:val>
                                            <p:strVal val="#ppt_x"/>
                                          </p:val>
                                        </p:tav>
                                      </p:tavLst>
                                    </p:anim>
                                    <p:anim calcmode="lin" valueType="num">
                                      <p:cBhvr additive="base">
                                        <p:cTn id="8"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0" y="2130794"/>
            <a:ext cx="12190413" cy="1817134"/>
          </a:xfrm>
          <a:prstGeom prst="rect">
            <a:avLst/>
          </a:prstGeom>
          <a:solidFill>
            <a:srgbClr val="1F4582">
              <a:alpha val="76862"/>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50000"/>
              </a:lnSpc>
              <a:buNone/>
            </a:pPr>
            <a:r>
              <a:rPr lang="zh-CN" altLang="en-US" sz="4800" b="1" dirty="0" smtClean="0">
                <a:solidFill>
                  <a:schemeClr val="bg1">
                    <a:lumMod val="95000"/>
                  </a:schemeClr>
                </a:solidFill>
                <a:latin typeface="黑体" panose="02010609060101010101" pitchFamily="49" charset="-122"/>
                <a:ea typeface="黑体" panose="02010609060101010101" pitchFamily="49" charset="-122"/>
              </a:rPr>
              <a:t>         一、项目库建设管理</a:t>
            </a:r>
            <a:endParaRPr lang="zh-CN" altLang="en-US" sz="4800" b="1" dirty="0">
              <a:solidFill>
                <a:schemeClr val="bg1">
                  <a:lumMod val="95000"/>
                </a:schemeClr>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373188" y="630337"/>
            <a:ext cx="2735368" cy="438586"/>
          </a:xfrm>
          <a:prstGeom prst="rect">
            <a:avLst/>
          </a:prstGeom>
        </p:spPr>
        <p:txBody>
          <a:bodyPr vert="horz" wrap="none" lIns="68582" tIns="34292" rIns="68582" bIns="34292" rtlCol="0" anchor="ct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sz="24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资金用途</a:t>
            </a:r>
            <a:r>
              <a:rPr kumimoji="0" lang="en-US" altLang="zh-CN" sz="24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负面清单</a:t>
            </a:r>
            <a:endParaRPr kumimoji="0" lang="zh-CN" altLang="en-US" sz="24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KSO_Shape"/>
          <p:cNvSpPr/>
          <p:nvPr>
            <p:custDataLst>
              <p:tags r:id="rId1"/>
            </p:custDataLst>
          </p:nvPr>
        </p:nvSpPr>
        <p:spPr bwMode="auto">
          <a:xfrm>
            <a:off x="1377798" y="1563127"/>
            <a:ext cx="2505686" cy="939632"/>
          </a:xfrm>
          <a:custGeom>
            <a:avLst/>
            <a:gdLst>
              <a:gd name="T0" fmla="*/ 2147483646 w 30720"/>
              <a:gd name="T1" fmla="*/ 2147483646 h 11496"/>
              <a:gd name="T2" fmla="*/ 2147483646 w 30720"/>
              <a:gd name="T3" fmla="*/ 2147483646 h 11496"/>
              <a:gd name="T4" fmla="*/ 2147483646 w 30720"/>
              <a:gd name="T5" fmla="*/ 2147483646 h 11496"/>
              <a:gd name="T6" fmla="*/ 2147483646 w 30720"/>
              <a:gd name="T7" fmla="*/ 2147483646 h 11496"/>
              <a:gd name="T8" fmla="*/ 2147483646 w 30720"/>
              <a:gd name="T9" fmla="*/ 2147483646 h 11496"/>
              <a:gd name="T10" fmla="*/ 2147483646 w 30720"/>
              <a:gd name="T11" fmla="*/ 2147483646 h 11496"/>
              <a:gd name="T12" fmla="*/ 2147483646 w 30720"/>
              <a:gd name="T13" fmla="*/ 2147483646 h 11496"/>
              <a:gd name="T14" fmla="*/ 2147483646 w 30720"/>
              <a:gd name="T15" fmla="*/ 2147483646 h 11496"/>
              <a:gd name="T16" fmla="*/ 2147483646 w 30720"/>
              <a:gd name="T17" fmla="*/ 2147483646 h 11496"/>
              <a:gd name="T18" fmla="*/ 2147483646 w 30720"/>
              <a:gd name="T19" fmla="*/ 2147483646 h 11496"/>
              <a:gd name="T20" fmla="*/ 2147483646 w 30720"/>
              <a:gd name="T21" fmla="*/ 2147483646 h 11496"/>
              <a:gd name="T22" fmla="*/ 2147483646 w 30720"/>
              <a:gd name="T23" fmla="*/ 2147483646 h 11496"/>
              <a:gd name="T24" fmla="*/ 2147483646 w 30720"/>
              <a:gd name="T25" fmla="*/ 2147483646 h 11496"/>
              <a:gd name="T26" fmla="*/ 2147483646 w 30720"/>
              <a:gd name="T27" fmla="*/ 2147483646 h 11496"/>
              <a:gd name="T28" fmla="*/ 2147483646 w 30720"/>
              <a:gd name="T29" fmla="*/ 2147483646 h 11496"/>
              <a:gd name="T30" fmla="*/ 2147483646 w 30720"/>
              <a:gd name="T31" fmla="*/ 2147483646 h 11496"/>
              <a:gd name="T32" fmla="*/ 2147483646 w 30720"/>
              <a:gd name="T33" fmla="*/ 2147483646 h 11496"/>
              <a:gd name="T34" fmla="*/ 2147483646 w 30720"/>
              <a:gd name="T35" fmla="*/ 2147483646 h 11496"/>
              <a:gd name="T36" fmla="*/ 2147483646 w 30720"/>
              <a:gd name="T37" fmla="*/ 2147483646 h 11496"/>
              <a:gd name="T38" fmla="*/ 2147483646 w 30720"/>
              <a:gd name="T39" fmla="*/ 2147483646 h 11496"/>
              <a:gd name="T40" fmla="*/ 2147483646 w 30720"/>
              <a:gd name="T41" fmla="*/ 2147483646 h 11496"/>
              <a:gd name="T42" fmla="*/ 2147483646 w 30720"/>
              <a:gd name="T43" fmla="*/ 2147483646 h 11496"/>
              <a:gd name="T44" fmla="*/ 2147483646 w 30720"/>
              <a:gd name="T45" fmla="*/ 2147483646 h 11496"/>
              <a:gd name="T46" fmla="*/ 2147483646 w 30720"/>
              <a:gd name="T47" fmla="*/ 2147483646 h 11496"/>
              <a:gd name="T48" fmla="*/ 2147483646 w 30720"/>
              <a:gd name="T49" fmla="*/ 2147483646 h 11496"/>
              <a:gd name="T50" fmla="*/ 2147483646 w 30720"/>
              <a:gd name="T51" fmla="*/ 2147483646 h 11496"/>
              <a:gd name="T52" fmla="*/ 2147483646 w 30720"/>
              <a:gd name="T53" fmla="*/ 2147483646 h 11496"/>
              <a:gd name="T54" fmla="*/ 2147483646 w 30720"/>
              <a:gd name="T55" fmla="*/ 2147483646 h 11496"/>
              <a:gd name="T56" fmla="*/ 2147483646 w 30720"/>
              <a:gd name="T57" fmla="*/ 2147483646 h 11496"/>
              <a:gd name="T58" fmla="*/ 2147483646 w 30720"/>
              <a:gd name="T59" fmla="*/ 2147483646 h 11496"/>
              <a:gd name="T60" fmla="*/ 2147483646 w 30720"/>
              <a:gd name="T61" fmla="*/ 2147483646 h 11496"/>
              <a:gd name="T62" fmla="*/ 2147483646 w 30720"/>
              <a:gd name="T63" fmla="*/ 2147483646 h 11496"/>
              <a:gd name="T64" fmla="*/ 2147483646 w 30720"/>
              <a:gd name="T65" fmla="*/ 2147483646 h 11496"/>
              <a:gd name="T66" fmla="*/ 2147483646 w 30720"/>
              <a:gd name="T67" fmla="*/ 2147483646 h 11496"/>
              <a:gd name="T68" fmla="*/ 2147483646 w 30720"/>
              <a:gd name="T69" fmla="*/ 2147483646 h 11496"/>
              <a:gd name="T70" fmla="*/ 2147483646 w 30720"/>
              <a:gd name="T71" fmla="*/ 2147483646 h 11496"/>
              <a:gd name="T72" fmla="*/ 2147483646 w 30720"/>
              <a:gd name="T73" fmla="*/ 2147483646 h 11496"/>
              <a:gd name="T74" fmla="*/ 2147483646 w 30720"/>
              <a:gd name="T75" fmla="*/ 2147483646 h 11496"/>
              <a:gd name="T76" fmla="*/ 2147483646 w 30720"/>
              <a:gd name="T77" fmla="*/ 2147483646 h 11496"/>
              <a:gd name="T78" fmla="*/ 2147483646 w 30720"/>
              <a:gd name="T79" fmla="*/ 2147483646 h 11496"/>
              <a:gd name="T80" fmla="*/ 2147483646 w 30720"/>
              <a:gd name="T81" fmla="*/ 2147483646 h 11496"/>
              <a:gd name="T82" fmla="*/ 2147483646 w 30720"/>
              <a:gd name="T83" fmla="*/ 2147483646 h 11496"/>
              <a:gd name="T84" fmla="*/ 2147483646 w 30720"/>
              <a:gd name="T85" fmla="*/ 2147483646 h 11496"/>
              <a:gd name="T86" fmla="*/ 2147483646 w 30720"/>
              <a:gd name="T87" fmla="*/ 2147483646 h 11496"/>
              <a:gd name="T88" fmla="*/ 2147483646 w 30720"/>
              <a:gd name="T89" fmla="*/ 2147483646 h 11496"/>
              <a:gd name="T90" fmla="*/ 2147483646 w 30720"/>
              <a:gd name="T91" fmla="*/ 2147483646 h 11496"/>
              <a:gd name="T92" fmla="*/ 2147483646 w 30720"/>
              <a:gd name="T93" fmla="*/ 2147483646 h 11496"/>
              <a:gd name="T94" fmla="*/ 2147483646 w 30720"/>
              <a:gd name="T95" fmla="*/ 2147483646 h 11496"/>
              <a:gd name="T96" fmla="*/ 2147483646 w 30720"/>
              <a:gd name="T97" fmla="*/ 2147483646 h 11496"/>
              <a:gd name="T98" fmla="*/ 2147483646 w 30720"/>
              <a:gd name="T99" fmla="*/ 2147483646 h 11496"/>
              <a:gd name="T100" fmla="*/ 2147483646 w 30720"/>
              <a:gd name="T101" fmla="*/ 2147483646 h 11496"/>
              <a:gd name="T102" fmla="*/ 2147483646 w 30720"/>
              <a:gd name="T103" fmla="*/ 2147483646 h 11496"/>
              <a:gd name="T104" fmla="*/ 2147483646 w 30720"/>
              <a:gd name="T105" fmla="*/ 2147483646 h 11496"/>
              <a:gd name="T106" fmla="*/ 2147483646 w 30720"/>
              <a:gd name="T107" fmla="*/ 2147483646 h 11496"/>
              <a:gd name="T108" fmla="*/ 2147483646 w 30720"/>
              <a:gd name="T109" fmla="*/ 2147483646 h 11496"/>
              <a:gd name="T110" fmla="*/ 2147483646 w 30720"/>
              <a:gd name="T111" fmla="*/ 2147483646 h 11496"/>
              <a:gd name="T112" fmla="*/ 2147483646 w 30720"/>
              <a:gd name="T113" fmla="*/ 2147483646 h 11496"/>
              <a:gd name="T114" fmla="*/ 2147483646 w 30720"/>
              <a:gd name="T115" fmla="*/ 2147483646 h 11496"/>
              <a:gd name="T116" fmla="*/ 2147483646 w 30720"/>
              <a:gd name="T117" fmla="*/ 2147483646 h 11496"/>
              <a:gd name="T118" fmla="*/ 2147483646 w 30720"/>
              <a:gd name="T119" fmla="*/ 2147483646 h 11496"/>
              <a:gd name="T120" fmla="*/ 2147483646 w 30720"/>
              <a:gd name="T121" fmla="*/ 2147483646 h 11496"/>
              <a:gd name="T122" fmla="*/ 2147483646 w 30720"/>
              <a:gd name="T123" fmla="*/ 2147483646 h 11496"/>
              <a:gd name="T124" fmla="*/ 2147483646 w 30720"/>
              <a:gd name="T125" fmla="*/ 2147483646 h 114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720" h="11496">
                <a:moveTo>
                  <a:pt x="29285" y="7403"/>
                </a:moveTo>
                <a:lnTo>
                  <a:pt x="29285" y="7403"/>
                </a:lnTo>
                <a:lnTo>
                  <a:pt x="29232" y="7379"/>
                </a:lnTo>
                <a:lnTo>
                  <a:pt x="29180" y="7357"/>
                </a:lnTo>
                <a:lnTo>
                  <a:pt x="29127" y="7336"/>
                </a:lnTo>
                <a:lnTo>
                  <a:pt x="29073" y="7316"/>
                </a:lnTo>
                <a:lnTo>
                  <a:pt x="29020" y="7298"/>
                </a:lnTo>
                <a:lnTo>
                  <a:pt x="28966" y="7280"/>
                </a:lnTo>
                <a:lnTo>
                  <a:pt x="28913" y="7264"/>
                </a:lnTo>
                <a:lnTo>
                  <a:pt x="28859" y="7251"/>
                </a:lnTo>
                <a:lnTo>
                  <a:pt x="28804" y="7237"/>
                </a:lnTo>
                <a:lnTo>
                  <a:pt x="28750" y="7226"/>
                </a:lnTo>
                <a:lnTo>
                  <a:pt x="28697" y="7216"/>
                </a:lnTo>
                <a:lnTo>
                  <a:pt x="28643" y="7208"/>
                </a:lnTo>
                <a:lnTo>
                  <a:pt x="28589" y="7202"/>
                </a:lnTo>
                <a:lnTo>
                  <a:pt x="28535" y="7198"/>
                </a:lnTo>
                <a:lnTo>
                  <a:pt x="28482" y="7195"/>
                </a:lnTo>
                <a:lnTo>
                  <a:pt x="28429" y="7194"/>
                </a:lnTo>
                <a:lnTo>
                  <a:pt x="28376" y="7194"/>
                </a:lnTo>
                <a:lnTo>
                  <a:pt x="28322" y="7197"/>
                </a:lnTo>
                <a:lnTo>
                  <a:pt x="28269" y="7201"/>
                </a:lnTo>
                <a:lnTo>
                  <a:pt x="28217" y="7207"/>
                </a:lnTo>
                <a:lnTo>
                  <a:pt x="28165" y="7215"/>
                </a:lnTo>
                <a:lnTo>
                  <a:pt x="28113" y="7226"/>
                </a:lnTo>
                <a:lnTo>
                  <a:pt x="28062" y="7238"/>
                </a:lnTo>
                <a:lnTo>
                  <a:pt x="28011" y="7253"/>
                </a:lnTo>
                <a:lnTo>
                  <a:pt x="27960" y="7270"/>
                </a:lnTo>
                <a:lnTo>
                  <a:pt x="27910" y="7289"/>
                </a:lnTo>
                <a:lnTo>
                  <a:pt x="27861" y="7310"/>
                </a:lnTo>
                <a:lnTo>
                  <a:pt x="27812" y="7334"/>
                </a:lnTo>
                <a:lnTo>
                  <a:pt x="27763" y="7360"/>
                </a:lnTo>
                <a:lnTo>
                  <a:pt x="27717" y="7388"/>
                </a:lnTo>
                <a:lnTo>
                  <a:pt x="27670" y="7418"/>
                </a:lnTo>
                <a:lnTo>
                  <a:pt x="27623" y="7452"/>
                </a:lnTo>
                <a:lnTo>
                  <a:pt x="27600" y="7473"/>
                </a:lnTo>
                <a:lnTo>
                  <a:pt x="27578" y="7494"/>
                </a:lnTo>
                <a:lnTo>
                  <a:pt x="27556" y="7516"/>
                </a:lnTo>
                <a:lnTo>
                  <a:pt x="27535" y="7539"/>
                </a:lnTo>
                <a:lnTo>
                  <a:pt x="27515" y="7562"/>
                </a:lnTo>
                <a:lnTo>
                  <a:pt x="27495" y="7586"/>
                </a:lnTo>
                <a:lnTo>
                  <a:pt x="27476" y="7611"/>
                </a:lnTo>
                <a:lnTo>
                  <a:pt x="27457" y="7636"/>
                </a:lnTo>
                <a:lnTo>
                  <a:pt x="27440" y="7662"/>
                </a:lnTo>
                <a:lnTo>
                  <a:pt x="27422" y="7689"/>
                </a:lnTo>
                <a:lnTo>
                  <a:pt x="27405" y="7716"/>
                </a:lnTo>
                <a:lnTo>
                  <a:pt x="27390" y="7743"/>
                </a:lnTo>
                <a:lnTo>
                  <a:pt x="27374" y="7771"/>
                </a:lnTo>
                <a:lnTo>
                  <a:pt x="27360" y="7799"/>
                </a:lnTo>
                <a:lnTo>
                  <a:pt x="27345" y="7827"/>
                </a:lnTo>
                <a:lnTo>
                  <a:pt x="27332" y="7857"/>
                </a:lnTo>
                <a:lnTo>
                  <a:pt x="27319" y="7887"/>
                </a:lnTo>
                <a:lnTo>
                  <a:pt x="27307" y="7916"/>
                </a:lnTo>
                <a:lnTo>
                  <a:pt x="27296" y="7946"/>
                </a:lnTo>
                <a:lnTo>
                  <a:pt x="27286" y="7976"/>
                </a:lnTo>
                <a:lnTo>
                  <a:pt x="27276" y="8006"/>
                </a:lnTo>
                <a:lnTo>
                  <a:pt x="27268" y="8038"/>
                </a:lnTo>
                <a:lnTo>
                  <a:pt x="27260" y="8069"/>
                </a:lnTo>
                <a:lnTo>
                  <a:pt x="27252" y="8099"/>
                </a:lnTo>
                <a:lnTo>
                  <a:pt x="27246" y="8130"/>
                </a:lnTo>
                <a:lnTo>
                  <a:pt x="27241" y="8161"/>
                </a:lnTo>
                <a:lnTo>
                  <a:pt x="27236" y="8193"/>
                </a:lnTo>
                <a:lnTo>
                  <a:pt x="27231" y="8224"/>
                </a:lnTo>
                <a:lnTo>
                  <a:pt x="27228" y="8255"/>
                </a:lnTo>
                <a:lnTo>
                  <a:pt x="27226" y="8286"/>
                </a:lnTo>
                <a:lnTo>
                  <a:pt x="27225" y="8318"/>
                </a:lnTo>
                <a:lnTo>
                  <a:pt x="27224" y="8348"/>
                </a:lnTo>
                <a:lnTo>
                  <a:pt x="27225" y="8379"/>
                </a:lnTo>
                <a:lnTo>
                  <a:pt x="27226" y="8409"/>
                </a:lnTo>
                <a:lnTo>
                  <a:pt x="27228" y="8440"/>
                </a:lnTo>
                <a:lnTo>
                  <a:pt x="27231" y="8471"/>
                </a:lnTo>
                <a:lnTo>
                  <a:pt x="27236" y="8500"/>
                </a:lnTo>
                <a:lnTo>
                  <a:pt x="27241" y="8530"/>
                </a:lnTo>
                <a:lnTo>
                  <a:pt x="27247" y="8559"/>
                </a:lnTo>
                <a:lnTo>
                  <a:pt x="27254" y="8588"/>
                </a:lnTo>
                <a:lnTo>
                  <a:pt x="27263" y="8617"/>
                </a:lnTo>
                <a:lnTo>
                  <a:pt x="27271" y="8645"/>
                </a:lnTo>
                <a:lnTo>
                  <a:pt x="27281" y="8674"/>
                </a:lnTo>
                <a:lnTo>
                  <a:pt x="27293" y="8701"/>
                </a:lnTo>
                <a:lnTo>
                  <a:pt x="27304" y="8728"/>
                </a:lnTo>
                <a:lnTo>
                  <a:pt x="27318" y="8754"/>
                </a:lnTo>
                <a:lnTo>
                  <a:pt x="27331" y="8780"/>
                </a:lnTo>
                <a:lnTo>
                  <a:pt x="27347" y="8805"/>
                </a:lnTo>
                <a:lnTo>
                  <a:pt x="27364" y="8830"/>
                </a:lnTo>
                <a:lnTo>
                  <a:pt x="27381" y="8854"/>
                </a:lnTo>
                <a:lnTo>
                  <a:pt x="27399" y="8876"/>
                </a:lnTo>
                <a:lnTo>
                  <a:pt x="27419" y="8899"/>
                </a:lnTo>
                <a:lnTo>
                  <a:pt x="27440" y="8921"/>
                </a:lnTo>
                <a:lnTo>
                  <a:pt x="27462" y="8943"/>
                </a:lnTo>
                <a:lnTo>
                  <a:pt x="27484" y="8963"/>
                </a:lnTo>
                <a:lnTo>
                  <a:pt x="27509" y="8983"/>
                </a:lnTo>
                <a:lnTo>
                  <a:pt x="27534" y="9001"/>
                </a:lnTo>
                <a:lnTo>
                  <a:pt x="27560" y="9019"/>
                </a:lnTo>
                <a:lnTo>
                  <a:pt x="27589" y="9036"/>
                </a:lnTo>
                <a:lnTo>
                  <a:pt x="27618" y="9052"/>
                </a:lnTo>
                <a:lnTo>
                  <a:pt x="27648" y="9067"/>
                </a:lnTo>
                <a:lnTo>
                  <a:pt x="27679" y="9081"/>
                </a:lnTo>
                <a:lnTo>
                  <a:pt x="27711" y="9094"/>
                </a:lnTo>
                <a:lnTo>
                  <a:pt x="27746" y="9106"/>
                </a:lnTo>
                <a:lnTo>
                  <a:pt x="27734" y="9013"/>
                </a:lnTo>
                <a:lnTo>
                  <a:pt x="27730" y="8964"/>
                </a:lnTo>
                <a:lnTo>
                  <a:pt x="27727" y="8916"/>
                </a:lnTo>
                <a:lnTo>
                  <a:pt x="27724" y="8866"/>
                </a:lnTo>
                <a:lnTo>
                  <a:pt x="27722" y="8816"/>
                </a:lnTo>
                <a:lnTo>
                  <a:pt x="27721" y="8767"/>
                </a:lnTo>
                <a:lnTo>
                  <a:pt x="27721" y="8717"/>
                </a:lnTo>
                <a:lnTo>
                  <a:pt x="27722" y="8667"/>
                </a:lnTo>
                <a:lnTo>
                  <a:pt x="27725" y="8617"/>
                </a:lnTo>
                <a:lnTo>
                  <a:pt x="27729" y="8568"/>
                </a:lnTo>
                <a:lnTo>
                  <a:pt x="27734" y="8519"/>
                </a:lnTo>
                <a:lnTo>
                  <a:pt x="27743" y="8472"/>
                </a:lnTo>
                <a:lnTo>
                  <a:pt x="27752" y="8425"/>
                </a:lnTo>
                <a:lnTo>
                  <a:pt x="27763" y="8378"/>
                </a:lnTo>
                <a:lnTo>
                  <a:pt x="27776" y="8333"/>
                </a:lnTo>
                <a:lnTo>
                  <a:pt x="27783" y="8311"/>
                </a:lnTo>
                <a:lnTo>
                  <a:pt x="27792" y="8289"/>
                </a:lnTo>
                <a:lnTo>
                  <a:pt x="27800" y="8268"/>
                </a:lnTo>
                <a:lnTo>
                  <a:pt x="27809" y="8247"/>
                </a:lnTo>
                <a:lnTo>
                  <a:pt x="27820" y="8226"/>
                </a:lnTo>
                <a:lnTo>
                  <a:pt x="27829" y="8206"/>
                </a:lnTo>
                <a:lnTo>
                  <a:pt x="27840" y="8185"/>
                </a:lnTo>
                <a:lnTo>
                  <a:pt x="27852" y="8167"/>
                </a:lnTo>
                <a:lnTo>
                  <a:pt x="27864" y="8148"/>
                </a:lnTo>
                <a:lnTo>
                  <a:pt x="27877" y="8129"/>
                </a:lnTo>
                <a:lnTo>
                  <a:pt x="27890" y="8112"/>
                </a:lnTo>
                <a:lnTo>
                  <a:pt x="27905" y="8094"/>
                </a:lnTo>
                <a:lnTo>
                  <a:pt x="27921" y="8077"/>
                </a:lnTo>
                <a:lnTo>
                  <a:pt x="27936" y="8061"/>
                </a:lnTo>
                <a:lnTo>
                  <a:pt x="27953" y="8045"/>
                </a:lnTo>
                <a:lnTo>
                  <a:pt x="27970" y="8029"/>
                </a:lnTo>
                <a:lnTo>
                  <a:pt x="27987" y="8015"/>
                </a:lnTo>
                <a:lnTo>
                  <a:pt x="28006" y="8001"/>
                </a:lnTo>
                <a:lnTo>
                  <a:pt x="28026" y="7988"/>
                </a:lnTo>
                <a:lnTo>
                  <a:pt x="28047" y="7975"/>
                </a:lnTo>
                <a:lnTo>
                  <a:pt x="28067" y="7963"/>
                </a:lnTo>
                <a:lnTo>
                  <a:pt x="28089" y="7951"/>
                </a:lnTo>
                <a:lnTo>
                  <a:pt x="28112" y="7941"/>
                </a:lnTo>
                <a:lnTo>
                  <a:pt x="28136" y="7931"/>
                </a:lnTo>
                <a:lnTo>
                  <a:pt x="28160" y="7922"/>
                </a:lnTo>
                <a:lnTo>
                  <a:pt x="28186" y="7914"/>
                </a:lnTo>
                <a:lnTo>
                  <a:pt x="28212" y="7906"/>
                </a:lnTo>
                <a:lnTo>
                  <a:pt x="28240" y="7899"/>
                </a:lnTo>
                <a:lnTo>
                  <a:pt x="28268" y="7893"/>
                </a:lnTo>
                <a:lnTo>
                  <a:pt x="28298" y="7889"/>
                </a:lnTo>
                <a:lnTo>
                  <a:pt x="28328" y="7885"/>
                </a:lnTo>
                <a:lnTo>
                  <a:pt x="28358" y="7880"/>
                </a:lnTo>
                <a:lnTo>
                  <a:pt x="28384" y="7882"/>
                </a:lnTo>
                <a:lnTo>
                  <a:pt x="28410" y="7883"/>
                </a:lnTo>
                <a:lnTo>
                  <a:pt x="28435" y="7884"/>
                </a:lnTo>
                <a:lnTo>
                  <a:pt x="28460" y="7887"/>
                </a:lnTo>
                <a:lnTo>
                  <a:pt x="28485" y="7890"/>
                </a:lnTo>
                <a:lnTo>
                  <a:pt x="28510" y="7893"/>
                </a:lnTo>
                <a:lnTo>
                  <a:pt x="28535" y="7898"/>
                </a:lnTo>
                <a:lnTo>
                  <a:pt x="28559" y="7903"/>
                </a:lnTo>
                <a:lnTo>
                  <a:pt x="28583" y="7909"/>
                </a:lnTo>
                <a:lnTo>
                  <a:pt x="28607" y="7915"/>
                </a:lnTo>
                <a:lnTo>
                  <a:pt x="28630" y="7922"/>
                </a:lnTo>
                <a:lnTo>
                  <a:pt x="28654" y="7929"/>
                </a:lnTo>
                <a:lnTo>
                  <a:pt x="28676" y="7938"/>
                </a:lnTo>
                <a:lnTo>
                  <a:pt x="28699" y="7947"/>
                </a:lnTo>
                <a:lnTo>
                  <a:pt x="28721" y="7956"/>
                </a:lnTo>
                <a:lnTo>
                  <a:pt x="28743" y="7966"/>
                </a:lnTo>
                <a:lnTo>
                  <a:pt x="28765" y="7976"/>
                </a:lnTo>
                <a:lnTo>
                  <a:pt x="28787" y="7988"/>
                </a:lnTo>
                <a:lnTo>
                  <a:pt x="28808" y="7999"/>
                </a:lnTo>
                <a:lnTo>
                  <a:pt x="28828" y="8012"/>
                </a:lnTo>
                <a:lnTo>
                  <a:pt x="28869" y="8038"/>
                </a:lnTo>
                <a:lnTo>
                  <a:pt x="28908" y="8065"/>
                </a:lnTo>
                <a:lnTo>
                  <a:pt x="28945" y="8095"/>
                </a:lnTo>
                <a:lnTo>
                  <a:pt x="28981" y="8126"/>
                </a:lnTo>
                <a:lnTo>
                  <a:pt x="29016" y="8159"/>
                </a:lnTo>
                <a:lnTo>
                  <a:pt x="29048" y="8195"/>
                </a:lnTo>
                <a:lnTo>
                  <a:pt x="29078" y="8231"/>
                </a:lnTo>
                <a:lnTo>
                  <a:pt x="29107" y="8270"/>
                </a:lnTo>
                <a:lnTo>
                  <a:pt x="29134" y="8309"/>
                </a:lnTo>
                <a:lnTo>
                  <a:pt x="29159" y="8351"/>
                </a:lnTo>
                <a:lnTo>
                  <a:pt x="29182" y="8394"/>
                </a:lnTo>
                <a:lnTo>
                  <a:pt x="29202" y="8436"/>
                </a:lnTo>
                <a:lnTo>
                  <a:pt x="29221" y="8481"/>
                </a:lnTo>
                <a:lnTo>
                  <a:pt x="29229" y="8504"/>
                </a:lnTo>
                <a:lnTo>
                  <a:pt x="29238" y="8527"/>
                </a:lnTo>
                <a:lnTo>
                  <a:pt x="29245" y="8551"/>
                </a:lnTo>
                <a:lnTo>
                  <a:pt x="29251" y="8574"/>
                </a:lnTo>
                <a:lnTo>
                  <a:pt x="29257" y="8598"/>
                </a:lnTo>
                <a:lnTo>
                  <a:pt x="29263" y="8621"/>
                </a:lnTo>
                <a:lnTo>
                  <a:pt x="29268" y="8645"/>
                </a:lnTo>
                <a:lnTo>
                  <a:pt x="29272" y="8670"/>
                </a:lnTo>
                <a:lnTo>
                  <a:pt x="29275" y="8694"/>
                </a:lnTo>
                <a:lnTo>
                  <a:pt x="29278" y="8719"/>
                </a:lnTo>
                <a:lnTo>
                  <a:pt x="29280" y="8744"/>
                </a:lnTo>
                <a:lnTo>
                  <a:pt x="29282" y="8769"/>
                </a:lnTo>
                <a:lnTo>
                  <a:pt x="29283" y="8794"/>
                </a:lnTo>
                <a:lnTo>
                  <a:pt x="29283" y="8820"/>
                </a:lnTo>
                <a:lnTo>
                  <a:pt x="29283" y="8845"/>
                </a:lnTo>
                <a:lnTo>
                  <a:pt x="29282" y="8871"/>
                </a:lnTo>
                <a:lnTo>
                  <a:pt x="29280" y="8897"/>
                </a:lnTo>
                <a:lnTo>
                  <a:pt x="29278" y="8922"/>
                </a:lnTo>
                <a:lnTo>
                  <a:pt x="29271" y="8974"/>
                </a:lnTo>
                <a:lnTo>
                  <a:pt x="29262" y="9024"/>
                </a:lnTo>
                <a:lnTo>
                  <a:pt x="29251" y="9074"/>
                </a:lnTo>
                <a:lnTo>
                  <a:pt x="29238" y="9123"/>
                </a:lnTo>
                <a:lnTo>
                  <a:pt x="29223" y="9171"/>
                </a:lnTo>
                <a:lnTo>
                  <a:pt x="29206" y="9219"/>
                </a:lnTo>
                <a:lnTo>
                  <a:pt x="29188" y="9265"/>
                </a:lnTo>
                <a:lnTo>
                  <a:pt x="29167" y="9310"/>
                </a:lnTo>
                <a:lnTo>
                  <a:pt x="29144" y="9355"/>
                </a:lnTo>
                <a:lnTo>
                  <a:pt x="29120" y="9398"/>
                </a:lnTo>
                <a:lnTo>
                  <a:pt x="29094" y="9441"/>
                </a:lnTo>
                <a:lnTo>
                  <a:pt x="29067" y="9481"/>
                </a:lnTo>
                <a:lnTo>
                  <a:pt x="29038" y="9522"/>
                </a:lnTo>
                <a:lnTo>
                  <a:pt x="29006" y="9560"/>
                </a:lnTo>
                <a:lnTo>
                  <a:pt x="28974" y="9599"/>
                </a:lnTo>
                <a:lnTo>
                  <a:pt x="28941" y="9635"/>
                </a:lnTo>
                <a:lnTo>
                  <a:pt x="28905" y="9671"/>
                </a:lnTo>
                <a:lnTo>
                  <a:pt x="28869" y="9704"/>
                </a:lnTo>
                <a:lnTo>
                  <a:pt x="28831" y="9737"/>
                </a:lnTo>
                <a:lnTo>
                  <a:pt x="28792" y="9768"/>
                </a:lnTo>
                <a:lnTo>
                  <a:pt x="28751" y="9798"/>
                </a:lnTo>
                <a:lnTo>
                  <a:pt x="28710" y="9827"/>
                </a:lnTo>
                <a:lnTo>
                  <a:pt x="28666" y="9854"/>
                </a:lnTo>
                <a:lnTo>
                  <a:pt x="28622" y="9879"/>
                </a:lnTo>
                <a:lnTo>
                  <a:pt x="28578" y="9903"/>
                </a:lnTo>
                <a:lnTo>
                  <a:pt x="28532" y="9926"/>
                </a:lnTo>
                <a:lnTo>
                  <a:pt x="28484" y="9946"/>
                </a:lnTo>
                <a:lnTo>
                  <a:pt x="28436" y="9965"/>
                </a:lnTo>
                <a:lnTo>
                  <a:pt x="28387" y="9983"/>
                </a:lnTo>
                <a:lnTo>
                  <a:pt x="28337" y="9999"/>
                </a:lnTo>
                <a:lnTo>
                  <a:pt x="28287" y="10013"/>
                </a:lnTo>
                <a:lnTo>
                  <a:pt x="28236" y="10025"/>
                </a:lnTo>
                <a:lnTo>
                  <a:pt x="28189" y="10031"/>
                </a:lnTo>
                <a:lnTo>
                  <a:pt x="28143" y="10035"/>
                </a:lnTo>
                <a:lnTo>
                  <a:pt x="28098" y="10038"/>
                </a:lnTo>
                <a:lnTo>
                  <a:pt x="28052" y="10040"/>
                </a:lnTo>
                <a:lnTo>
                  <a:pt x="28006" y="10041"/>
                </a:lnTo>
                <a:lnTo>
                  <a:pt x="27960" y="10040"/>
                </a:lnTo>
                <a:lnTo>
                  <a:pt x="27915" y="10039"/>
                </a:lnTo>
                <a:lnTo>
                  <a:pt x="27870" y="10036"/>
                </a:lnTo>
                <a:lnTo>
                  <a:pt x="27825" y="10033"/>
                </a:lnTo>
                <a:lnTo>
                  <a:pt x="27780" y="10028"/>
                </a:lnTo>
                <a:lnTo>
                  <a:pt x="27735" y="10021"/>
                </a:lnTo>
                <a:lnTo>
                  <a:pt x="27691" y="10014"/>
                </a:lnTo>
                <a:lnTo>
                  <a:pt x="27647" y="10005"/>
                </a:lnTo>
                <a:lnTo>
                  <a:pt x="27602" y="9995"/>
                </a:lnTo>
                <a:lnTo>
                  <a:pt x="27559" y="9984"/>
                </a:lnTo>
                <a:lnTo>
                  <a:pt x="27516" y="9972"/>
                </a:lnTo>
                <a:lnTo>
                  <a:pt x="27473" y="9958"/>
                </a:lnTo>
                <a:lnTo>
                  <a:pt x="27430" y="9943"/>
                </a:lnTo>
                <a:lnTo>
                  <a:pt x="27388" y="9928"/>
                </a:lnTo>
                <a:lnTo>
                  <a:pt x="27346" y="9910"/>
                </a:lnTo>
                <a:lnTo>
                  <a:pt x="27305" y="9891"/>
                </a:lnTo>
                <a:lnTo>
                  <a:pt x="27265" y="9871"/>
                </a:lnTo>
                <a:lnTo>
                  <a:pt x="27224" y="9850"/>
                </a:lnTo>
                <a:lnTo>
                  <a:pt x="27185" y="9828"/>
                </a:lnTo>
                <a:lnTo>
                  <a:pt x="27145" y="9803"/>
                </a:lnTo>
                <a:lnTo>
                  <a:pt x="27107" y="9778"/>
                </a:lnTo>
                <a:lnTo>
                  <a:pt x="27068" y="9751"/>
                </a:lnTo>
                <a:lnTo>
                  <a:pt x="27031" y="9723"/>
                </a:lnTo>
                <a:lnTo>
                  <a:pt x="26994" y="9693"/>
                </a:lnTo>
                <a:lnTo>
                  <a:pt x="26958" y="9662"/>
                </a:lnTo>
                <a:lnTo>
                  <a:pt x="26922" y="9630"/>
                </a:lnTo>
                <a:lnTo>
                  <a:pt x="26888" y="9597"/>
                </a:lnTo>
                <a:lnTo>
                  <a:pt x="26854" y="9559"/>
                </a:lnTo>
                <a:lnTo>
                  <a:pt x="26821" y="9521"/>
                </a:lnTo>
                <a:lnTo>
                  <a:pt x="26790" y="9482"/>
                </a:lnTo>
                <a:lnTo>
                  <a:pt x="26761" y="9443"/>
                </a:lnTo>
                <a:lnTo>
                  <a:pt x="26732" y="9403"/>
                </a:lnTo>
                <a:lnTo>
                  <a:pt x="26705" y="9364"/>
                </a:lnTo>
                <a:lnTo>
                  <a:pt x="26679" y="9323"/>
                </a:lnTo>
                <a:lnTo>
                  <a:pt x="26655" y="9282"/>
                </a:lnTo>
                <a:lnTo>
                  <a:pt x="26631" y="9241"/>
                </a:lnTo>
                <a:lnTo>
                  <a:pt x="26609" y="9199"/>
                </a:lnTo>
                <a:lnTo>
                  <a:pt x="26588" y="9157"/>
                </a:lnTo>
                <a:lnTo>
                  <a:pt x="26568" y="9115"/>
                </a:lnTo>
                <a:lnTo>
                  <a:pt x="26551" y="9073"/>
                </a:lnTo>
                <a:lnTo>
                  <a:pt x="26533" y="9029"/>
                </a:lnTo>
                <a:lnTo>
                  <a:pt x="26517" y="8987"/>
                </a:lnTo>
                <a:lnTo>
                  <a:pt x="26503" y="8943"/>
                </a:lnTo>
                <a:lnTo>
                  <a:pt x="26489" y="8900"/>
                </a:lnTo>
                <a:lnTo>
                  <a:pt x="26477" y="8857"/>
                </a:lnTo>
                <a:lnTo>
                  <a:pt x="26466" y="8812"/>
                </a:lnTo>
                <a:lnTo>
                  <a:pt x="26456" y="8768"/>
                </a:lnTo>
                <a:lnTo>
                  <a:pt x="26448" y="8723"/>
                </a:lnTo>
                <a:lnTo>
                  <a:pt x="26440" y="8680"/>
                </a:lnTo>
                <a:lnTo>
                  <a:pt x="26434" y="8635"/>
                </a:lnTo>
                <a:lnTo>
                  <a:pt x="26429" y="8590"/>
                </a:lnTo>
                <a:lnTo>
                  <a:pt x="26425" y="8546"/>
                </a:lnTo>
                <a:lnTo>
                  <a:pt x="26422" y="8501"/>
                </a:lnTo>
                <a:lnTo>
                  <a:pt x="26421" y="8456"/>
                </a:lnTo>
                <a:lnTo>
                  <a:pt x="26419" y="8412"/>
                </a:lnTo>
                <a:lnTo>
                  <a:pt x="26419" y="8368"/>
                </a:lnTo>
                <a:lnTo>
                  <a:pt x="26422" y="8323"/>
                </a:lnTo>
                <a:lnTo>
                  <a:pt x="26425" y="8278"/>
                </a:lnTo>
                <a:lnTo>
                  <a:pt x="26428" y="8233"/>
                </a:lnTo>
                <a:lnTo>
                  <a:pt x="26433" y="8189"/>
                </a:lnTo>
                <a:lnTo>
                  <a:pt x="26439" y="8145"/>
                </a:lnTo>
                <a:lnTo>
                  <a:pt x="26445" y="8100"/>
                </a:lnTo>
                <a:lnTo>
                  <a:pt x="26454" y="8056"/>
                </a:lnTo>
                <a:lnTo>
                  <a:pt x="26463" y="8013"/>
                </a:lnTo>
                <a:lnTo>
                  <a:pt x="26473" y="7969"/>
                </a:lnTo>
                <a:lnTo>
                  <a:pt x="26484" y="7925"/>
                </a:lnTo>
                <a:lnTo>
                  <a:pt x="26497" y="7882"/>
                </a:lnTo>
                <a:lnTo>
                  <a:pt x="26509" y="7839"/>
                </a:lnTo>
                <a:lnTo>
                  <a:pt x="26524" y="7796"/>
                </a:lnTo>
                <a:lnTo>
                  <a:pt x="26539" y="7754"/>
                </a:lnTo>
                <a:lnTo>
                  <a:pt x="26555" y="7711"/>
                </a:lnTo>
                <a:lnTo>
                  <a:pt x="26571" y="7669"/>
                </a:lnTo>
                <a:lnTo>
                  <a:pt x="26590" y="7628"/>
                </a:lnTo>
                <a:lnTo>
                  <a:pt x="26609" y="7587"/>
                </a:lnTo>
                <a:lnTo>
                  <a:pt x="26629" y="7546"/>
                </a:lnTo>
                <a:lnTo>
                  <a:pt x="26650" y="7506"/>
                </a:lnTo>
                <a:lnTo>
                  <a:pt x="26671" y="7465"/>
                </a:lnTo>
                <a:lnTo>
                  <a:pt x="26694" y="7426"/>
                </a:lnTo>
                <a:lnTo>
                  <a:pt x="26718" y="7387"/>
                </a:lnTo>
                <a:lnTo>
                  <a:pt x="26743" y="7349"/>
                </a:lnTo>
                <a:lnTo>
                  <a:pt x="26768" y="7310"/>
                </a:lnTo>
                <a:lnTo>
                  <a:pt x="26795" y="7273"/>
                </a:lnTo>
                <a:lnTo>
                  <a:pt x="26822" y="7236"/>
                </a:lnTo>
                <a:lnTo>
                  <a:pt x="26850" y="7200"/>
                </a:lnTo>
                <a:lnTo>
                  <a:pt x="26880" y="7163"/>
                </a:lnTo>
                <a:lnTo>
                  <a:pt x="26910" y="7128"/>
                </a:lnTo>
                <a:lnTo>
                  <a:pt x="26940" y="7094"/>
                </a:lnTo>
                <a:lnTo>
                  <a:pt x="26971" y="7060"/>
                </a:lnTo>
                <a:lnTo>
                  <a:pt x="27005" y="7027"/>
                </a:lnTo>
                <a:lnTo>
                  <a:pt x="27038" y="6994"/>
                </a:lnTo>
                <a:lnTo>
                  <a:pt x="27071" y="6962"/>
                </a:lnTo>
                <a:lnTo>
                  <a:pt x="27107" y="6933"/>
                </a:lnTo>
                <a:lnTo>
                  <a:pt x="27141" y="6906"/>
                </a:lnTo>
                <a:lnTo>
                  <a:pt x="27176" y="6880"/>
                </a:lnTo>
                <a:lnTo>
                  <a:pt x="27212" y="6854"/>
                </a:lnTo>
                <a:lnTo>
                  <a:pt x="27248" y="6829"/>
                </a:lnTo>
                <a:lnTo>
                  <a:pt x="27285" y="6805"/>
                </a:lnTo>
                <a:lnTo>
                  <a:pt x="27321" y="6782"/>
                </a:lnTo>
                <a:lnTo>
                  <a:pt x="27357" y="6761"/>
                </a:lnTo>
                <a:lnTo>
                  <a:pt x="27395" y="6740"/>
                </a:lnTo>
                <a:lnTo>
                  <a:pt x="27432" y="6719"/>
                </a:lnTo>
                <a:lnTo>
                  <a:pt x="27470" y="6699"/>
                </a:lnTo>
                <a:lnTo>
                  <a:pt x="27508" y="6681"/>
                </a:lnTo>
                <a:lnTo>
                  <a:pt x="27546" y="6663"/>
                </a:lnTo>
                <a:lnTo>
                  <a:pt x="27584" y="6646"/>
                </a:lnTo>
                <a:lnTo>
                  <a:pt x="27623" y="6630"/>
                </a:lnTo>
                <a:lnTo>
                  <a:pt x="27662" y="6615"/>
                </a:lnTo>
                <a:lnTo>
                  <a:pt x="27701" y="6600"/>
                </a:lnTo>
                <a:lnTo>
                  <a:pt x="27741" y="6587"/>
                </a:lnTo>
                <a:lnTo>
                  <a:pt x="27780" y="6573"/>
                </a:lnTo>
                <a:lnTo>
                  <a:pt x="27820" y="6562"/>
                </a:lnTo>
                <a:lnTo>
                  <a:pt x="27859" y="6550"/>
                </a:lnTo>
                <a:lnTo>
                  <a:pt x="27899" y="6540"/>
                </a:lnTo>
                <a:lnTo>
                  <a:pt x="27939" y="6531"/>
                </a:lnTo>
                <a:lnTo>
                  <a:pt x="27980" y="6521"/>
                </a:lnTo>
                <a:lnTo>
                  <a:pt x="28020" y="6514"/>
                </a:lnTo>
                <a:lnTo>
                  <a:pt x="28060" y="6507"/>
                </a:lnTo>
                <a:lnTo>
                  <a:pt x="28101" y="6499"/>
                </a:lnTo>
                <a:lnTo>
                  <a:pt x="28141" y="6494"/>
                </a:lnTo>
                <a:lnTo>
                  <a:pt x="28182" y="6489"/>
                </a:lnTo>
                <a:lnTo>
                  <a:pt x="28223" y="6485"/>
                </a:lnTo>
                <a:lnTo>
                  <a:pt x="28264" y="6482"/>
                </a:lnTo>
                <a:lnTo>
                  <a:pt x="28305" y="6480"/>
                </a:lnTo>
                <a:lnTo>
                  <a:pt x="28345" y="6478"/>
                </a:lnTo>
                <a:lnTo>
                  <a:pt x="28387" y="6477"/>
                </a:lnTo>
                <a:lnTo>
                  <a:pt x="28428" y="6477"/>
                </a:lnTo>
                <a:lnTo>
                  <a:pt x="28468" y="6477"/>
                </a:lnTo>
                <a:lnTo>
                  <a:pt x="28510" y="6479"/>
                </a:lnTo>
                <a:lnTo>
                  <a:pt x="28550" y="6481"/>
                </a:lnTo>
                <a:lnTo>
                  <a:pt x="28592" y="6483"/>
                </a:lnTo>
                <a:lnTo>
                  <a:pt x="28633" y="6486"/>
                </a:lnTo>
                <a:lnTo>
                  <a:pt x="28673" y="6490"/>
                </a:lnTo>
                <a:lnTo>
                  <a:pt x="28715" y="6495"/>
                </a:lnTo>
                <a:lnTo>
                  <a:pt x="28756" y="6501"/>
                </a:lnTo>
                <a:lnTo>
                  <a:pt x="28796" y="6508"/>
                </a:lnTo>
                <a:lnTo>
                  <a:pt x="28837" y="6514"/>
                </a:lnTo>
                <a:lnTo>
                  <a:pt x="28877" y="6522"/>
                </a:lnTo>
                <a:lnTo>
                  <a:pt x="28918" y="6531"/>
                </a:lnTo>
                <a:lnTo>
                  <a:pt x="28959" y="6540"/>
                </a:lnTo>
                <a:lnTo>
                  <a:pt x="28999" y="6549"/>
                </a:lnTo>
                <a:lnTo>
                  <a:pt x="29040" y="6560"/>
                </a:lnTo>
                <a:lnTo>
                  <a:pt x="29079" y="6571"/>
                </a:lnTo>
                <a:lnTo>
                  <a:pt x="29119" y="6584"/>
                </a:lnTo>
                <a:lnTo>
                  <a:pt x="29159" y="6596"/>
                </a:lnTo>
                <a:lnTo>
                  <a:pt x="29199" y="6610"/>
                </a:lnTo>
                <a:lnTo>
                  <a:pt x="29239" y="6623"/>
                </a:lnTo>
                <a:lnTo>
                  <a:pt x="29277" y="6638"/>
                </a:lnTo>
                <a:lnTo>
                  <a:pt x="29317" y="6653"/>
                </a:lnTo>
                <a:lnTo>
                  <a:pt x="29355" y="6669"/>
                </a:lnTo>
                <a:lnTo>
                  <a:pt x="29395" y="6686"/>
                </a:lnTo>
                <a:lnTo>
                  <a:pt x="29432" y="6703"/>
                </a:lnTo>
                <a:lnTo>
                  <a:pt x="29471" y="6721"/>
                </a:lnTo>
                <a:lnTo>
                  <a:pt x="29509" y="6740"/>
                </a:lnTo>
                <a:lnTo>
                  <a:pt x="29547" y="6759"/>
                </a:lnTo>
                <a:lnTo>
                  <a:pt x="29584" y="6778"/>
                </a:lnTo>
                <a:lnTo>
                  <a:pt x="29619" y="6799"/>
                </a:lnTo>
                <a:lnTo>
                  <a:pt x="29652" y="6819"/>
                </a:lnTo>
                <a:lnTo>
                  <a:pt x="29685" y="6841"/>
                </a:lnTo>
                <a:lnTo>
                  <a:pt x="29717" y="6863"/>
                </a:lnTo>
                <a:lnTo>
                  <a:pt x="29750" y="6884"/>
                </a:lnTo>
                <a:lnTo>
                  <a:pt x="29781" y="6906"/>
                </a:lnTo>
                <a:lnTo>
                  <a:pt x="29812" y="6929"/>
                </a:lnTo>
                <a:lnTo>
                  <a:pt x="29842" y="6953"/>
                </a:lnTo>
                <a:lnTo>
                  <a:pt x="29873" y="6977"/>
                </a:lnTo>
                <a:lnTo>
                  <a:pt x="29902" y="7001"/>
                </a:lnTo>
                <a:lnTo>
                  <a:pt x="29931" y="7025"/>
                </a:lnTo>
                <a:lnTo>
                  <a:pt x="29959" y="7050"/>
                </a:lnTo>
                <a:lnTo>
                  <a:pt x="29987" y="7075"/>
                </a:lnTo>
                <a:lnTo>
                  <a:pt x="30014" y="7101"/>
                </a:lnTo>
                <a:lnTo>
                  <a:pt x="30041" y="7127"/>
                </a:lnTo>
                <a:lnTo>
                  <a:pt x="30067" y="7153"/>
                </a:lnTo>
                <a:lnTo>
                  <a:pt x="30118" y="7207"/>
                </a:lnTo>
                <a:lnTo>
                  <a:pt x="30167" y="7261"/>
                </a:lnTo>
                <a:lnTo>
                  <a:pt x="30213" y="7317"/>
                </a:lnTo>
                <a:lnTo>
                  <a:pt x="30258" y="7376"/>
                </a:lnTo>
                <a:lnTo>
                  <a:pt x="30300" y="7434"/>
                </a:lnTo>
                <a:lnTo>
                  <a:pt x="30341" y="7494"/>
                </a:lnTo>
                <a:lnTo>
                  <a:pt x="30379" y="7555"/>
                </a:lnTo>
                <a:lnTo>
                  <a:pt x="30415" y="7617"/>
                </a:lnTo>
                <a:lnTo>
                  <a:pt x="30449" y="7680"/>
                </a:lnTo>
                <a:lnTo>
                  <a:pt x="30482" y="7744"/>
                </a:lnTo>
                <a:lnTo>
                  <a:pt x="30512" y="7809"/>
                </a:lnTo>
                <a:lnTo>
                  <a:pt x="30540" y="7874"/>
                </a:lnTo>
                <a:lnTo>
                  <a:pt x="30566" y="7941"/>
                </a:lnTo>
                <a:lnTo>
                  <a:pt x="30590" y="8007"/>
                </a:lnTo>
                <a:lnTo>
                  <a:pt x="30612" y="8075"/>
                </a:lnTo>
                <a:lnTo>
                  <a:pt x="30632" y="8144"/>
                </a:lnTo>
                <a:lnTo>
                  <a:pt x="30649" y="8212"/>
                </a:lnTo>
                <a:lnTo>
                  <a:pt x="30665" y="8282"/>
                </a:lnTo>
                <a:lnTo>
                  <a:pt x="30678" y="8352"/>
                </a:lnTo>
                <a:lnTo>
                  <a:pt x="30691" y="8423"/>
                </a:lnTo>
                <a:lnTo>
                  <a:pt x="30700" y="8493"/>
                </a:lnTo>
                <a:lnTo>
                  <a:pt x="30709" y="8565"/>
                </a:lnTo>
                <a:lnTo>
                  <a:pt x="30714" y="8636"/>
                </a:lnTo>
                <a:lnTo>
                  <a:pt x="30718" y="8708"/>
                </a:lnTo>
                <a:lnTo>
                  <a:pt x="30720" y="8780"/>
                </a:lnTo>
                <a:lnTo>
                  <a:pt x="30720" y="8853"/>
                </a:lnTo>
                <a:lnTo>
                  <a:pt x="30718" y="8924"/>
                </a:lnTo>
                <a:lnTo>
                  <a:pt x="30714" y="8996"/>
                </a:lnTo>
                <a:lnTo>
                  <a:pt x="30708" y="9068"/>
                </a:lnTo>
                <a:lnTo>
                  <a:pt x="30700" y="9141"/>
                </a:lnTo>
                <a:lnTo>
                  <a:pt x="30690" y="9213"/>
                </a:lnTo>
                <a:lnTo>
                  <a:pt x="30678" y="9284"/>
                </a:lnTo>
                <a:lnTo>
                  <a:pt x="30665" y="9355"/>
                </a:lnTo>
                <a:lnTo>
                  <a:pt x="30649" y="9427"/>
                </a:lnTo>
                <a:lnTo>
                  <a:pt x="30632" y="9498"/>
                </a:lnTo>
                <a:lnTo>
                  <a:pt x="30612" y="9569"/>
                </a:lnTo>
                <a:lnTo>
                  <a:pt x="30590" y="9638"/>
                </a:lnTo>
                <a:lnTo>
                  <a:pt x="30567" y="9708"/>
                </a:lnTo>
                <a:lnTo>
                  <a:pt x="30542" y="9777"/>
                </a:lnTo>
                <a:lnTo>
                  <a:pt x="30515" y="9845"/>
                </a:lnTo>
                <a:lnTo>
                  <a:pt x="30486" y="9913"/>
                </a:lnTo>
                <a:lnTo>
                  <a:pt x="30456" y="9981"/>
                </a:lnTo>
                <a:lnTo>
                  <a:pt x="30422" y="10047"/>
                </a:lnTo>
                <a:lnTo>
                  <a:pt x="30388" y="10113"/>
                </a:lnTo>
                <a:lnTo>
                  <a:pt x="30351" y="10177"/>
                </a:lnTo>
                <a:lnTo>
                  <a:pt x="30313" y="10242"/>
                </a:lnTo>
                <a:lnTo>
                  <a:pt x="30273" y="10304"/>
                </a:lnTo>
                <a:lnTo>
                  <a:pt x="30231" y="10367"/>
                </a:lnTo>
                <a:lnTo>
                  <a:pt x="30187" y="10428"/>
                </a:lnTo>
                <a:lnTo>
                  <a:pt x="30141" y="10488"/>
                </a:lnTo>
                <a:lnTo>
                  <a:pt x="30094" y="10547"/>
                </a:lnTo>
                <a:lnTo>
                  <a:pt x="30044" y="10604"/>
                </a:lnTo>
                <a:lnTo>
                  <a:pt x="29993" y="10660"/>
                </a:lnTo>
                <a:lnTo>
                  <a:pt x="29940" y="10715"/>
                </a:lnTo>
                <a:lnTo>
                  <a:pt x="29886" y="10770"/>
                </a:lnTo>
                <a:lnTo>
                  <a:pt x="29829" y="10822"/>
                </a:lnTo>
                <a:lnTo>
                  <a:pt x="29775" y="10867"/>
                </a:lnTo>
                <a:lnTo>
                  <a:pt x="29719" y="10911"/>
                </a:lnTo>
                <a:lnTo>
                  <a:pt x="29662" y="10953"/>
                </a:lnTo>
                <a:lnTo>
                  <a:pt x="29605" y="10993"/>
                </a:lnTo>
                <a:lnTo>
                  <a:pt x="29548" y="11032"/>
                </a:lnTo>
                <a:lnTo>
                  <a:pt x="29489" y="11068"/>
                </a:lnTo>
                <a:lnTo>
                  <a:pt x="29431" y="11105"/>
                </a:lnTo>
                <a:lnTo>
                  <a:pt x="29372" y="11138"/>
                </a:lnTo>
                <a:lnTo>
                  <a:pt x="29311" y="11170"/>
                </a:lnTo>
                <a:lnTo>
                  <a:pt x="29251" y="11201"/>
                </a:lnTo>
                <a:lnTo>
                  <a:pt x="29191" y="11231"/>
                </a:lnTo>
                <a:lnTo>
                  <a:pt x="29129" y="11259"/>
                </a:lnTo>
                <a:lnTo>
                  <a:pt x="29068" y="11285"/>
                </a:lnTo>
                <a:lnTo>
                  <a:pt x="29005" y="11310"/>
                </a:lnTo>
                <a:lnTo>
                  <a:pt x="28943" y="11333"/>
                </a:lnTo>
                <a:lnTo>
                  <a:pt x="28880" y="11353"/>
                </a:lnTo>
                <a:lnTo>
                  <a:pt x="28817" y="11374"/>
                </a:lnTo>
                <a:lnTo>
                  <a:pt x="28753" y="11392"/>
                </a:lnTo>
                <a:lnTo>
                  <a:pt x="28689" y="11410"/>
                </a:lnTo>
                <a:lnTo>
                  <a:pt x="28625" y="11424"/>
                </a:lnTo>
                <a:lnTo>
                  <a:pt x="28561" y="11439"/>
                </a:lnTo>
                <a:lnTo>
                  <a:pt x="28496" y="11451"/>
                </a:lnTo>
                <a:lnTo>
                  <a:pt x="28431" y="11462"/>
                </a:lnTo>
                <a:lnTo>
                  <a:pt x="28366" y="11471"/>
                </a:lnTo>
                <a:lnTo>
                  <a:pt x="28301" y="11479"/>
                </a:lnTo>
                <a:lnTo>
                  <a:pt x="28236" y="11486"/>
                </a:lnTo>
                <a:lnTo>
                  <a:pt x="28170" y="11490"/>
                </a:lnTo>
                <a:lnTo>
                  <a:pt x="28105" y="11494"/>
                </a:lnTo>
                <a:lnTo>
                  <a:pt x="28039" y="11496"/>
                </a:lnTo>
                <a:lnTo>
                  <a:pt x="27974" y="11496"/>
                </a:lnTo>
                <a:lnTo>
                  <a:pt x="27908" y="11495"/>
                </a:lnTo>
                <a:lnTo>
                  <a:pt x="27843" y="11493"/>
                </a:lnTo>
                <a:lnTo>
                  <a:pt x="27777" y="11489"/>
                </a:lnTo>
                <a:lnTo>
                  <a:pt x="27711" y="11484"/>
                </a:lnTo>
                <a:lnTo>
                  <a:pt x="27646" y="11476"/>
                </a:lnTo>
                <a:lnTo>
                  <a:pt x="27580" y="11468"/>
                </a:lnTo>
                <a:lnTo>
                  <a:pt x="27516" y="11459"/>
                </a:lnTo>
                <a:lnTo>
                  <a:pt x="27450" y="11447"/>
                </a:lnTo>
                <a:lnTo>
                  <a:pt x="27386" y="11435"/>
                </a:lnTo>
                <a:lnTo>
                  <a:pt x="27320" y="11421"/>
                </a:lnTo>
                <a:lnTo>
                  <a:pt x="27255" y="11405"/>
                </a:lnTo>
                <a:lnTo>
                  <a:pt x="27192" y="11389"/>
                </a:lnTo>
                <a:lnTo>
                  <a:pt x="27127" y="11371"/>
                </a:lnTo>
                <a:lnTo>
                  <a:pt x="27064" y="11351"/>
                </a:lnTo>
                <a:lnTo>
                  <a:pt x="27000" y="11331"/>
                </a:lnTo>
                <a:lnTo>
                  <a:pt x="26937" y="11308"/>
                </a:lnTo>
                <a:lnTo>
                  <a:pt x="26874" y="11284"/>
                </a:lnTo>
                <a:lnTo>
                  <a:pt x="26812" y="11259"/>
                </a:lnTo>
                <a:lnTo>
                  <a:pt x="26751" y="11233"/>
                </a:lnTo>
                <a:lnTo>
                  <a:pt x="26689" y="11205"/>
                </a:lnTo>
                <a:lnTo>
                  <a:pt x="26628" y="11175"/>
                </a:lnTo>
                <a:lnTo>
                  <a:pt x="26567" y="11144"/>
                </a:lnTo>
                <a:lnTo>
                  <a:pt x="26507" y="11113"/>
                </a:lnTo>
                <a:lnTo>
                  <a:pt x="26448" y="11080"/>
                </a:lnTo>
                <a:lnTo>
                  <a:pt x="26388" y="11044"/>
                </a:lnTo>
                <a:lnTo>
                  <a:pt x="26330" y="11009"/>
                </a:lnTo>
                <a:lnTo>
                  <a:pt x="26272" y="10971"/>
                </a:lnTo>
                <a:lnTo>
                  <a:pt x="26214" y="10933"/>
                </a:lnTo>
                <a:lnTo>
                  <a:pt x="26158" y="10892"/>
                </a:lnTo>
                <a:lnTo>
                  <a:pt x="26102" y="10852"/>
                </a:lnTo>
                <a:lnTo>
                  <a:pt x="26047" y="10809"/>
                </a:lnTo>
                <a:lnTo>
                  <a:pt x="25992" y="10765"/>
                </a:lnTo>
                <a:lnTo>
                  <a:pt x="25937" y="10720"/>
                </a:lnTo>
                <a:lnTo>
                  <a:pt x="25884" y="10673"/>
                </a:lnTo>
                <a:lnTo>
                  <a:pt x="25840" y="10644"/>
                </a:lnTo>
                <a:lnTo>
                  <a:pt x="25797" y="10618"/>
                </a:lnTo>
                <a:lnTo>
                  <a:pt x="25756" y="10593"/>
                </a:lnTo>
                <a:lnTo>
                  <a:pt x="25718" y="10571"/>
                </a:lnTo>
                <a:lnTo>
                  <a:pt x="25681" y="10551"/>
                </a:lnTo>
                <a:lnTo>
                  <a:pt x="25646" y="10533"/>
                </a:lnTo>
                <a:lnTo>
                  <a:pt x="25613" y="10518"/>
                </a:lnTo>
                <a:lnTo>
                  <a:pt x="25581" y="10503"/>
                </a:lnTo>
                <a:lnTo>
                  <a:pt x="25550" y="10492"/>
                </a:lnTo>
                <a:lnTo>
                  <a:pt x="25521" y="10480"/>
                </a:lnTo>
                <a:lnTo>
                  <a:pt x="25493" y="10472"/>
                </a:lnTo>
                <a:lnTo>
                  <a:pt x="25466" y="10464"/>
                </a:lnTo>
                <a:lnTo>
                  <a:pt x="25440" y="10457"/>
                </a:lnTo>
                <a:lnTo>
                  <a:pt x="25414" y="10452"/>
                </a:lnTo>
                <a:lnTo>
                  <a:pt x="25389" y="10448"/>
                </a:lnTo>
                <a:lnTo>
                  <a:pt x="25364" y="10445"/>
                </a:lnTo>
                <a:lnTo>
                  <a:pt x="3051" y="10445"/>
                </a:lnTo>
                <a:lnTo>
                  <a:pt x="2972" y="10444"/>
                </a:lnTo>
                <a:lnTo>
                  <a:pt x="2894" y="10442"/>
                </a:lnTo>
                <a:lnTo>
                  <a:pt x="2816" y="10437"/>
                </a:lnTo>
                <a:lnTo>
                  <a:pt x="2739" y="10429"/>
                </a:lnTo>
                <a:lnTo>
                  <a:pt x="2662" y="10421"/>
                </a:lnTo>
                <a:lnTo>
                  <a:pt x="2586" y="10411"/>
                </a:lnTo>
                <a:lnTo>
                  <a:pt x="2511" y="10398"/>
                </a:lnTo>
                <a:lnTo>
                  <a:pt x="2436" y="10383"/>
                </a:lnTo>
                <a:lnTo>
                  <a:pt x="2362" y="10367"/>
                </a:lnTo>
                <a:lnTo>
                  <a:pt x="2288" y="10349"/>
                </a:lnTo>
                <a:lnTo>
                  <a:pt x="2215" y="10329"/>
                </a:lnTo>
                <a:lnTo>
                  <a:pt x="2143" y="10309"/>
                </a:lnTo>
                <a:lnTo>
                  <a:pt x="2073" y="10285"/>
                </a:lnTo>
                <a:lnTo>
                  <a:pt x="2002" y="10261"/>
                </a:lnTo>
                <a:lnTo>
                  <a:pt x="1932" y="10234"/>
                </a:lnTo>
                <a:lnTo>
                  <a:pt x="1863" y="10205"/>
                </a:lnTo>
                <a:lnTo>
                  <a:pt x="1795" y="10176"/>
                </a:lnTo>
                <a:lnTo>
                  <a:pt x="1728" y="10144"/>
                </a:lnTo>
                <a:lnTo>
                  <a:pt x="1661" y="10112"/>
                </a:lnTo>
                <a:lnTo>
                  <a:pt x="1597" y="10077"/>
                </a:lnTo>
                <a:lnTo>
                  <a:pt x="1532" y="10041"/>
                </a:lnTo>
                <a:lnTo>
                  <a:pt x="1469" y="10004"/>
                </a:lnTo>
                <a:lnTo>
                  <a:pt x="1406" y="9965"/>
                </a:lnTo>
                <a:lnTo>
                  <a:pt x="1345" y="9924"/>
                </a:lnTo>
                <a:lnTo>
                  <a:pt x="1285" y="9883"/>
                </a:lnTo>
                <a:lnTo>
                  <a:pt x="1225" y="9839"/>
                </a:lnTo>
                <a:lnTo>
                  <a:pt x="1167" y="9794"/>
                </a:lnTo>
                <a:lnTo>
                  <a:pt x="1110" y="9749"/>
                </a:lnTo>
                <a:lnTo>
                  <a:pt x="1055" y="9702"/>
                </a:lnTo>
                <a:lnTo>
                  <a:pt x="999" y="9653"/>
                </a:lnTo>
                <a:lnTo>
                  <a:pt x="945" y="9603"/>
                </a:lnTo>
                <a:lnTo>
                  <a:pt x="893" y="9552"/>
                </a:lnTo>
                <a:lnTo>
                  <a:pt x="842" y="9500"/>
                </a:lnTo>
                <a:lnTo>
                  <a:pt x="792" y="9446"/>
                </a:lnTo>
                <a:lnTo>
                  <a:pt x="743" y="9392"/>
                </a:lnTo>
                <a:lnTo>
                  <a:pt x="696" y="9335"/>
                </a:lnTo>
                <a:lnTo>
                  <a:pt x="651" y="9278"/>
                </a:lnTo>
                <a:lnTo>
                  <a:pt x="606" y="9220"/>
                </a:lnTo>
                <a:lnTo>
                  <a:pt x="562" y="9161"/>
                </a:lnTo>
                <a:lnTo>
                  <a:pt x="521" y="9100"/>
                </a:lnTo>
                <a:lnTo>
                  <a:pt x="480" y="9039"/>
                </a:lnTo>
                <a:lnTo>
                  <a:pt x="441" y="8976"/>
                </a:lnTo>
                <a:lnTo>
                  <a:pt x="404" y="8913"/>
                </a:lnTo>
                <a:lnTo>
                  <a:pt x="367" y="8849"/>
                </a:lnTo>
                <a:lnTo>
                  <a:pt x="333" y="8784"/>
                </a:lnTo>
                <a:lnTo>
                  <a:pt x="301" y="8717"/>
                </a:lnTo>
                <a:lnTo>
                  <a:pt x="270" y="8651"/>
                </a:lnTo>
                <a:lnTo>
                  <a:pt x="239" y="8582"/>
                </a:lnTo>
                <a:lnTo>
                  <a:pt x="211" y="8513"/>
                </a:lnTo>
                <a:lnTo>
                  <a:pt x="185" y="8444"/>
                </a:lnTo>
                <a:lnTo>
                  <a:pt x="160" y="8373"/>
                </a:lnTo>
                <a:lnTo>
                  <a:pt x="136" y="8302"/>
                </a:lnTo>
                <a:lnTo>
                  <a:pt x="116" y="8230"/>
                </a:lnTo>
                <a:lnTo>
                  <a:pt x="96" y="8157"/>
                </a:lnTo>
                <a:lnTo>
                  <a:pt x="78" y="8083"/>
                </a:lnTo>
                <a:lnTo>
                  <a:pt x="61" y="8010"/>
                </a:lnTo>
                <a:lnTo>
                  <a:pt x="47" y="7935"/>
                </a:lnTo>
                <a:lnTo>
                  <a:pt x="34" y="7860"/>
                </a:lnTo>
                <a:lnTo>
                  <a:pt x="24" y="7784"/>
                </a:lnTo>
                <a:lnTo>
                  <a:pt x="16" y="7707"/>
                </a:lnTo>
                <a:lnTo>
                  <a:pt x="8" y="7630"/>
                </a:lnTo>
                <a:lnTo>
                  <a:pt x="4" y="7552"/>
                </a:lnTo>
                <a:lnTo>
                  <a:pt x="1" y="7474"/>
                </a:lnTo>
                <a:lnTo>
                  <a:pt x="0" y="7394"/>
                </a:lnTo>
                <a:lnTo>
                  <a:pt x="0" y="3050"/>
                </a:lnTo>
                <a:lnTo>
                  <a:pt x="1" y="2971"/>
                </a:lnTo>
                <a:lnTo>
                  <a:pt x="4" y="2893"/>
                </a:lnTo>
                <a:lnTo>
                  <a:pt x="8" y="2815"/>
                </a:lnTo>
                <a:lnTo>
                  <a:pt x="16" y="2738"/>
                </a:lnTo>
                <a:lnTo>
                  <a:pt x="24" y="2661"/>
                </a:lnTo>
                <a:lnTo>
                  <a:pt x="34" y="2585"/>
                </a:lnTo>
                <a:lnTo>
                  <a:pt x="47" y="2510"/>
                </a:lnTo>
                <a:lnTo>
                  <a:pt x="61" y="2435"/>
                </a:lnTo>
                <a:lnTo>
                  <a:pt x="78" y="2361"/>
                </a:lnTo>
                <a:lnTo>
                  <a:pt x="96" y="2288"/>
                </a:lnTo>
                <a:lnTo>
                  <a:pt x="116" y="2215"/>
                </a:lnTo>
                <a:lnTo>
                  <a:pt x="136" y="2143"/>
                </a:lnTo>
                <a:lnTo>
                  <a:pt x="160" y="2072"/>
                </a:lnTo>
                <a:lnTo>
                  <a:pt x="185" y="2001"/>
                </a:lnTo>
                <a:lnTo>
                  <a:pt x="211" y="1932"/>
                </a:lnTo>
                <a:lnTo>
                  <a:pt x="239" y="1863"/>
                </a:lnTo>
                <a:lnTo>
                  <a:pt x="270" y="1795"/>
                </a:lnTo>
                <a:lnTo>
                  <a:pt x="301" y="1728"/>
                </a:lnTo>
                <a:lnTo>
                  <a:pt x="333" y="1661"/>
                </a:lnTo>
                <a:lnTo>
                  <a:pt x="367" y="1596"/>
                </a:lnTo>
                <a:lnTo>
                  <a:pt x="404" y="1532"/>
                </a:lnTo>
                <a:lnTo>
                  <a:pt x="441" y="1468"/>
                </a:lnTo>
                <a:lnTo>
                  <a:pt x="480" y="1406"/>
                </a:lnTo>
                <a:lnTo>
                  <a:pt x="521" y="1345"/>
                </a:lnTo>
                <a:lnTo>
                  <a:pt x="562" y="1284"/>
                </a:lnTo>
                <a:lnTo>
                  <a:pt x="606" y="1225"/>
                </a:lnTo>
                <a:lnTo>
                  <a:pt x="651" y="1167"/>
                </a:lnTo>
                <a:lnTo>
                  <a:pt x="696" y="1109"/>
                </a:lnTo>
                <a:lnTo>
                  <a:pt x="743" y="1054"/>
                </a:lnTo>
                <a:lnTo>
                  <a:pt x="792" y="999"/>
                </a:lnTo>
                <a:lnTo>
                  <a:pt x="842" y="946"/>
                </a:lnTo>
                <a:lnTo>
                  <a:pt x="893" y="893"/>
                </a:lnTo>
                <a:lnTo>
                  <a:pt x="945" y="842"/>
                </a:lnTo>
                <a:lnTo>
                  <a:pt x="999" y="792"/>
                </a:lnTo>
                <a:lnTo>
                  <a:pt x="1055" y="744"/>
                </a:lnTo>
                <a:lnTo>
                  <a:pt x="1110" y="696"/>
                </a:lnTo>
                <a:lnTo>
                  <a:pt x="1167" y="650"/>
                </a:lnTo>
                <a:lnTo>
                  <a:pt x="1225" y="606"/>
                </a:lnTo>
                <a:lnTo>
                  <a:pt x="1285" y="563"/>
                </a:lnTo>
                <a:lnTo>
                  <a:pt x="1345" y="520"/>
                </a:lnTo>
                <a:lnTo>
                  <a:pt x="1406" y="481"/>
                </a:lnTo>
                <a:lnTo>
                  <a:pt x="1469" y="441"/>
                </a:lnTo>
                <a:lnTo>
                  <a:pt x="1532" y="404"/>
                </a:lnTo>
                <a:lnTo>
                  <a:pt x="1597" y="368"/>
                </a:lnTo>
                <a:lnTo>
                  <a:pt x="1661" y="334"/>
                </a:lnTo>
                <a:lnTo>
                  <a:pt x="1728" y="301"/>
                </a:lnTo>
                <a:lnTo>
                  <a:pt x="1795" y="270"/>
                </a:lnTo>
                <a:lnTo>
                  <a:pt x="1863" y="239"/>
                </a:lnTo>
                <a:lnTo>
                  <a:pt x="1932" y="211"/>
                </a:lnTo>
                <a:lnTo>
                  <a:pt x="2002" y="185"/>
                </a:lnTo>
                <a:lnTo>
                  <a:pt x="2073" y="160"/>
                </a:lnTo>
                <a:lnTo>
                  <a:pt x="2143" y="137"/>
                </a:lnTo>
                <a:lnTo>
                  <a:pt x="2215" y="116"/>
                </a:lnTo>
                <a:lnTo>
                  <a:pt x="2288" y="96"/>
                </a:lnTo>
                <a:lnTo>
                  <a:pt x="2362" y="78"/>
                </a:lnTo>
                <a:lnTo>
                  <a:pt x="2436" y="61"/>
                </a:lnTo>
                <a:lnTo>
                  <a:pt x="2511" y="48"/>
                </a:lnTo>
                <a:lnTo>
                  <a:pt x="2586" y="35"/>
                </a:lnTo>
                <a:lnTo>
                  <a:pt x="2662" y="24"/>
                </a:lnTo>
                <a:lnTo>
                  <a:pt x="2739" y="16"/>
                </a:lnTo>
                <a:lnTo>
                  <a:pt x="2816" y="8"/>
                </a:lnTo>
                <a:lnTo>
                  <a:pt x="2894" y="4"/>
                </a:lnTo>
                <a:lnTo>
                  <a:pt x="2972" y="1"/>
                </a:lnTo>
                <a:lnTo>
                  <a:pt x="3051" y="0"/>
                </a:lnTo>
                <a:lnTo>
                  <a:pt x="25929" y="0"/>
                </a:lnTo>
                <a:lnTo>
                  <a:pt x="26007" y="1"/>
                </a:lnTo>
                <a:lnTo>
                  <a:pt x="26086" y="4"/>
                </a:lnTo>
                <a:lnTo>
                  <a:pt x="26163" y="8"/>
                </a:lnTo>
                <a:lnTo>
                  <a:pt x="26240" y="16"/>
                </a:lnTo>
                <a:lnTo>
                  <a:pt x="26317" y="24"/>
                </a:lnTo>
                <a:lnTo>
                  <a:pt x="26393" y="35"/>
                </a:lnTo>
                <a:lnTo>
                  <a:pt x="26469" y="48"/>
                </a:lnTo>
                <a:lnTo>
                  <a:pt x="26543" y="61"/>
                </a:lnTo>
                <a:lnTo>
                  <a:pt x="26618" y="78"/>
                </a:lnTo>
                <a:lnTo>
                  <a:pt x="26691" y="96"/>
                </a:lnTo>
                <a:lnTo>
                  <a:pt x="26764" y="116"/>
                </a:lnTo>
                <a:lnTo>
                  <a:pt x="26836" y="137"/>
                </a:lnTo>
                <a:lnTo>
                  <a:pt x="26908" y="160"/>
                </a:lnTo>
                <a:lnTo>
                  <a:pt x="26977" y="185"/>
                </a:lnTo>
                <a:lnTo>
                  <a:pt x="27047" y="211"/>
                </a:lnTo>
                <a:lnTo>
                  <a:pt x="27117" y="239"/>
                </a:lnTo>
                <a:lnTo>
                  <a:pt x="27185" y="270"/>
                </a:lnTo>
                <a:lnTo>
                  <a:pt x="27251" y="301"/>
                </a:lnTo>
                <a:lnTo>
                  <a:pt x="27318" y="334"/>
                </a:lnTo>
                <a:lnTo>
                  <a:pt x="27383" y="368"/>
                </a:lnTo>
                <a:lnTo>
                  <a:pt x="27448" y="404"/>
                </a:lnTo>
                <a:lnTo>
                  <a:pt x="27510" y="441"/>
                </a:lnTo>
                <a:lnTo>
                  <a:pt x="27573" y="481"/>
                </a:lnTo>
                <a:lnTo>
                  <a:pt x="27634" y="520"/>
                </a:lnTo>
                <a:lnTo>
                  <a:pt x="27695" y="563"/>
                </a:lnTo>
                <a:lnTo>
                  <a:pt x="27754" y="606"/>
                </a:lnTo>
                <a:lnTo>
                  <a:pt x="27812" y="650"/>
                </a:lnTo>
                <a:lnTo>
                  <a:pt x="27870" y="696"/>
                </a:lnTo>
                <a:lnTo>
                  <a:pt x="27926" y="744"/>
                </a:lnTo>
                <a:lnTo>
                  <a:pt x="27980" y="792"/>
                </a:lnTo>
                <a:lnTo>
                  <a:pt x="28034" y="842"/>
                </a:lnTo>
                <a:lnTo>
                  <a:pt x="28086" y="893"/>
                </a:lnTo>
                <a:lnTo>
                  <a:pt x="28137" y="946"/>
                </a:lnTo>
                <a:lnTo>
                  <a:pt x="28187" y="999"/>
                </a:lnTo>
                <a:lnTo>
                  <a:pt x="28236" y="1054"/>
                </a:lnTo>
                <a:lnTo>
                  <a:pt x="28283" y="1109"/>
                </a:lnTo>
                <a:lnTo>
                  <a:pt x="28330" y="1167"/>
                </a:lnTo>
                <a:lnTo>
                  <a:pt x="28373" y="1225"/>
                </a:lnTo>
                <a:lnTo>
                  <a:pt x="28417" y="1284"/>
                </a:lnTo>
                <a:lnTo>
                  <a:pt x="28459" y="1345"/>
                </a:lnTo>
                <a:lnTo>
                  <a:pt x="28499" y="1406"/>
                </a:lnTo>
                <a:lnTo>
                  <a:pt x="28538" y="1468"/>
                </a:lnTo>
                <a:lnTo>
                  <a:pt x="28575" y="1532"/>
                </a:lnTo>
                <a:lnTo>
                  <a:pt x="28612" y="1596"/>
                </a:lnTo>
                <a:lnTo>
                  <a:pt x="28646" y="1661"/>
                </a:lnTo>
                <a:lnTo>
                  <a:pt x="28680" y="1728"/>
                </a:lnTo>
                <a:lnTo>
                  <a:pt x="28711" y="1795"/>
                </a:lnTo>
                <a:lnTo>
                  <a:pt x="28740" y="1863"/>
                </a:lnTo>
                <a:lnTo>
                  <a:pt x="28768" y="1932"/>
                </a:lnTo>
                <a:lnTo>
                  <a:pt x="28795" y="2001"/>
                </a:lnTo>
                <a:lnTo>
                  <a:pt x="28820" y="2072"/>
                </a:lnTo>
                <a:lnTo>
                  <a:pt x="28843" y="2143"/>
                </a:lnTo>
                <a:lnTo>
                  <a:pt x="28865" y="2215"/>
                </a:lnTo>
                <a:lnTo>
                  <a:pt x="28884" y="2288"/>
                </a:lnTo>
                <a:lnTo>
                  <a:pt x="28902" y="2361"/>
                </a:lnTo>
                <a:lnTo>
                  <a:pt x="28918" y="2435"/>
                </a:lnTo>
                <a:lnTo>
                  <a:pt x="28933" y="2510"/>
                </a:lnTo>
                <a:lnTo>
                  <a:pt x="28945" y="2585"/>
                </a:lnTo>
                <a:lnTo>
                  <a:pt x="28955" y="2661"/>
                </a:lnTo>
                <a:lnTo>
                  <a:pt x="28965" y="2738"/>
                </a:lnTo>
                <a:lnTo>
                  <a:pt x="28971" y="2815"/>
                </a:lnTo>
                <a:lnTo>
                  <a:pt x="28976" y="2893"/>
                </a:lnTo>
                <a:lnTo>
                  <a:pt x="28979" y="2971"/>
                </a:lnTo>
                <a:lnTo>
                  <a:pt x="28980" y="3050"/>
                </a:lnTo>
                <a:lnTo>
                  <a:pt x="28980" y="5222"/>
                </a:lnTo>
                <a:lnTo>
                  <a:pt x="28979" y="5273"/>
                </a:lnTo>
                <a:lnTo>
                  <a:pt x="28978" y="5323"/>
                </a:lnTo>
                <a:lnTo>
                  <a:pt x="28974" y="5373"/>
                </a:lnTo>
                <a:lnTo>
                  <a:pt x="28969" y="5422"/>
                </a:lnTo>
                <a:lnTo>
                  <a:pt x="28965" y="5447"/>
                </a:lnTo>
                <a:lnTo>
                  <a:pt x="28961" y="5471"/>
                </a:lnTo>
                <a:lnTo>
                  <a:pt x="28955" y="5495"/>
                </a:lnTo>
                <a:lnTo>
                  <a:pt x="28950" y="5518"/>
                </a:lnTo>
                <a:lnTo>
                  <a:pt x="28943" y="5542"/>
                </a:lnTo>
                <a:lnTo>
                  <a:pt x="28936" y="5565"/>
                </a:lnTo>
                <a:lnTo>
                  <a:pt x="28927" y="5588"/>
                </a:lnTo>
                <a:lnTo>
                  <a:pt x="28918" y="5610"/>
                </a:lnTo>
                <a:lnTo>
                  <a:pt x="28825" y="5605"/>
                </a:lnTo>
                <a:lnTo>
                  <a:pt x="28733" y="5603"/>
                </a:lnTo>
                <a:lnTo>
                  <a:pt x="28640" y="5603"/>
                </a:lnTo>
                <a:lnTo>
                  <a:pt x="28548" y="5605"/>
                </a:lnTo>
                <a:lnTo>
                  <a:pt x="28456" y="5610"/>
                </a:lnTo>
                <a:lnTo>
                  <a:pt x="28364" y="5617"/>
                </a:lnTo>
                <a:lnTo>
                  <a:pt x="28274" y="5625"/>
                </a:lnTo>
                <a:lnTo>
                  <a:pt x="28183" y="5637"/>
                </a:lnTo>
                <a:lnTo>
                  <a:pt x="28092" y="5649"/>
                </a:lnTo>
                <a:lnTo>
                  <a:pt x="28003" y="5665"/>
                </a:lnTo>
                <a:lnTo>
                  <a:pt x="27913" y="5682"/>
                </a:lnTo>
                <a:lnTo>
                  <a:pt x="27825" y="5702"/>
                </a:lnTo>
                <a:lnTo>
                  <a:pt x="27737" y="5725"/>
                </a:lnTo>
                <a:lnTo>
                  <a:pt x="27650" y="5749"/>
                </a:lnTo>
                <a:lnTo>
                  <a:pt x="27564" y="5776"/>
                </a:lnTo>
                <a:lnTo>
                  <a:pt x="27478" y="5805"/>
                </a:lnTo>
                <a:lnTo>
                  <a:pt x="27437" y="5821"/>
                </a:lnTo>
                <a:lnTo>
                  <a:pt x="27394" y="5836"/>
                </a:lnTo>
                <a:lnTo>
                  <a:pt x="27352" y="5853"/>
                </a:lnTo>
                <a:lnTo>
                  <a:pt x="27311" y="5870"/>
                </a:lnTo>
                <a:lnTo>
                  <a:pt x="27269" y="5887"/>
                </a:lnTo>
                <a:lnTo>
                  <a:pt x="27228" y="5906"/>
                </a:lnTo>
                <a:lnTo>
                  <a:pt x="27187" y="5925"/>
                </a:lnTo>
                <a:lnTo>
                  <a:pt x="27147" y="5945"/>
                </a:lnTo>
                <a:lnTo>
                  <a:pt x="27107" y="5964"/>
                </a:lnTo>
                <a:lnTo>
                  <a:pt x="27066" y="5985"/>
                </a:lnTo>
                <a:lnTo>
                  <a:pt x="27026" y="6007"/>
                </a:lnTo>
                <a:lnTo>
                  <a:pt x="26988" y="6029"/>
                </a:lnTo>
                <a:lnTo>
                  <a:pt x="26948" y="6051"/>
                </a:lnTo>
                <a:lnTo>
                  <a:pt x="26910" y="6075"/>
                </a:lnTo>
                <a:lnTo>
                  <a:pt x="26871" y="6098"/>
                </a:lnTo>
                <a:lnTo>
                  <a:pt x="26833" y="6123"/>
                </a:lnTo>
                <a:lnTo>
                  <a:pt x="26795" y="6148"/>
                </a:lnTo>
                <a:lnTo>
                  <a:pt x="26758" y="6173"/>
                </a:lnTo>
                <a:lnTo>
                  <a:pt x="26721" y="6199"/>
                </a:lnTo>
                <a:lnTo>
                  <a:pt x="26684" y="6226"/>
                </a:lnTo>
                <a:lnTo>
                  <a:pt x="26648" y="6253"/>
                </a:lnTo>
                <a:lnTo>
                  <a:pt x="26612" y="6281"/>
                </a:lnTo>
                <a:lnTo>
                  <a:pt x="26577" y="6309"/>
                </a:lnTo>
                <a:lnTo>
                  <a:pt x="26541" y="6338"/>
                </a:lnTo>
                <a:lnTo>
                  <a:pt x="26507" y="6368"/>
                </a:lnTo>
                <a:lnTo>
                  <a:pt x="26473" y="6398"/>
                </a:lnTo>
                <a:lnTo>
                  <a:pt x="26438" y="6430"/>
                </a:lnTo>
                <a:lnTo>
                  <a:pt x="26405" y="6462"/>
                </a:lnTo>
                <a:lnTo>
                  <a:pt x="26372" y="6494"/>
                </a:lnTo>
                <a:lnTo>
                  <a:pt x="26339" y="6526"/>
                </a:lnTo>
                <a:lnTo>
                  <a:pt x="26307" y="6560"/>
                </a:lnTo>
                <a:lnTo>
                  <a:pt x="26275" y="6594"/>
                </a:lnTo>
                <a:lnTo>
                  <a:pt x="26232" y="6643"/>
                </a:lnTo>
                <a:lnTo>
                  <a:pt x="26191" y="6694"/>
                </a:lnTo>
                <a:lnTo>
                  <a:pt x="26152" y="6744"/>
                </a:lnTo>
                <a:lnTo>
                  <a:pt x="26113" y="6796"/>
                </a:lnTo>
                <a:lnTo>
                  <a:pt x="26076" y="6848"/>
                </a:lnTo>
                <a:lnTo>
                  <a:pt x="26041" y="6901"/>
                </a:lnTo>
                <a:lnTo>
                  <a:pt x="26006" y="6954"/>
                </a:lnTo>
                <a:lnTo>
                  <a:pt x="25973" y="7008"/>
                </a:lnTo>
                <a:lnTo>
                  <a:pt x="25942" y="7063"/>
                </a:lnTo>
                <a:lnTo>
                  <a:pt x="25911" y="7119"/>
                </a:lnTo>
                <a:lnTo>
                  <a:pt x="25882" y="7174"/>
                </a:lnTo>
                <a:lnTo>
                  <a:pt x="25855" y="7231"/>
                </a:lnTo>
                <a:lnTo>
                  <a:pt x="25829" y="7287"/>
                </a:lnTo>
                <a:lnTo>
                  <a:pt x="25804" y="7344"/>
                </a:lnTo>
                <a:lnTo>
                  <a:pt x="25780" y="7403"/>
                </a:lnTo>
                <a:lnTo>
                  <a:pt x="25758" y="7461"/>
                </a:lnTo>
                <a:lnTo>
                  <a:pt x="25738" y="7519"/>
                </a:lnTo>
                <a:lnTo>
                  <a:pt x="25719" y="7578"/>
                </a:lnTo>
                <a:lnTo>
                  <a:pt x="25701" y="7637"/>
                </a:lnTo>
                <a:lnTo>
                  <a:pt x="25684" y="7697"/>
                </a:lnTo>
                <a:lnTo>
                  <a:pt x="25669" y="7757"/>
                </a:lnTo>
                <a:lnTo>
                  <a:pt x="25655" y="7817"/>
                </a:lnTo>
                <a:lnTo>
                  <a:pt x="25643" y="7877"/>
                </a:lnTo>
                <a:lnTo>
                  <a:pt x="25631" y="7938"/>
                </a:lnTo>
                <a:lnTo>
                  <a:pt x="25622" y="7998"/>
                </a:lnTo>
                <a:lnTo>
                  <a:pt x="25614" y="8058"/>
                </a:lnTo>
                <a:lnTo>
                  <a:pt x="25606" y="8120"/>
                </a:lnTo>
                <a:lnTo>
                  <a:pt x="25601" y="8180"/>
                </a:lnTo>
                <a:lnTo>
                  <a:pt x="25597" y="8242"/>
                </a:lnTo>
                <a:lnTo>
                  <a:pt x="25595" y="8303"/>
                </a:lnTo>
                <a:lnTo>
                  <a:pt x="25593" y="8363"/>
                </a:lnTo>
                <a:lnTo>
                  <a:pt x="25593" y="8425"/>
                </a:lnTo>
                <a:lnTo>
                  <a:pt x="25595" y="8486"/>
                </a:lnTo>
                <a:lnTo>
                  <a:pt x="25597" y="8547"/>
                </a:lnTo>
                <a:lnTo>
                  <a:pt x="25601" y="8608"/>
                </a:lnTo>
                <a:lnTo>
                  <a:pt x="25607" y="8668"/>
                </a:lnTo>
                <a:lnTo>
                  <a:pt x="25614" y="8729"/>
                </a:lnTo>
                <a:lnTo>
                  <a:pt x="25622" y="8789"/>
                </a:lnTo>
                <a:lnTo>
                  <a:pt x="25632" y="8849"/>
                </a:lnTo>
                <a:lnTo>
                  <a:pt x="25644" y="8910"/>
                </a:lnTo>
                <a:lnTo>
                  <a:pt x="25656" y="8969"/>
                </a:lnTo>
                <a:lnTo>
                  <a:pt x="25670" y="9028"/>
                </a:lnTo>
                <a:lnTo>
                  <a:pt x="25686" y="9088"/>
                </a:lnTo>
                <a:lnTo>
                  <a:pt x="25702" y="9146"/>
                </a:lnTo>
                <a:lnTo>
                  <a:pt x="25721" y="9204"/>
                </a:lnTo>
                <a:lnTo>
                  <a:pt x="25740" y="9263"/>
                </a:lnTo>
                <a:lnTo>
                  <a:pt x="25762" y="9320"/>
                </a:lnTo>
                <a:lnTo>
                  <a:pt x="25783" y="9377"/>
                </a:lnTo>
                <a:lnTo>
                  <a:pt x="25807" y="9434"/>
                </a:lnTo>
                <a:lnTo>
                  <a:pt x="25832" y="9490"/>
                </a:lnTo>
                <a:lnTo>
                  <a:pt x="25859" y="9546"/>
                </a:lnTo>
                <a:lnTo>
                  <a:pt x="25888" y="9601"/>
                </a:lnTo>
                <a:lnTo>
                  <a:pt x="25917" y="9655"/>
                </a:lnTo>
                <a:lnTo>
                  <a:pt x="25948" y="9709"/>
                </a:lnTo>
                <a:lnTo>
                  <a:pt x="25980" y="9762"/>
                </a:lnTo>
                <a:lnTo>
                  <a:pt x="26015" y="9815"/>
                </a:lnTo>
                <a:lnTo>
                  <a:pt x="26050" y="9867"/>
                </a:lnTo>
                <a:lnTo>
                  <a:pt x="26086" y="9918"/>
                </a:lnTo>
                <a:lnTo>
                  <a:pt x="26124" y="9969"/>
                </a:lnTo>
                <a:lnTo>
                  <a:pt x="26163" y="10018"/>
                </a:lnTo>
                <a:lnTo>
                  <a:pt x="26205" y="10067"/>
                </a:lnTo>
                <a:lnTo>
                  <a:pt x="26247" y="10116"/>
                </a:lnTo>
                <a:lnTo>
                  <a:pt x="26290" y="10163"/>
                </a:lnTo>
                <a:lnTo>
                  <a:pt x="26336" y="10210"/>
                </a:lnTo>
                <a:lnTo>
                  <a:pt x="26383" y="10254"/>
                </a:lnTo>
                <a:lnTo>
                  <a:pt x="26430" y="10298"/>
                </a:lnTo>
                <a:lnTo>
                  <a:pt x="26479" y="10340"/>
                </a:lnTo>
                <a:lnTo>
                  <a:pt x="26528" y="10380"/>
                </a:lnTo>
                <a:lnTo>
                  <a:pt x="26579" y="10419"/>
                </a:lnTo>
                <a:lnTo>
                  <a:pt x="26630" y="10456"/>
                </a:lnTo>
                <a:lnTo>
                  <a:pt x="26682" y="10492"/>
                </a:lnTo>
                <a:lnTo>
                  <a:pt x="26735" y="10525"/>
                </a:lnTo>
                <a:lnTo>
                  <a:pt x="26788" y="10557"/>
                </a:lnTo>
                <a:lnTo>
                  <a:pt x="26843" y="10588"/>
                </a:lnTo>
                <a:lnTo>
                  <a:pt x="26897" y="10618"/>
                </a:lnTo>
                <a:lnTo>
                  <a:pt x="26954" y="10645"/>
                </a:lnTo>
                <a:lnTo>
                  <a:pt x="27010" y="10671"/>
                </a:lnTo>
                <a:lnTo>
                  <a:pt x="27067" y="10695"/>
                </a:lnTo>
                <a:lnTo>
                  <a:pt x="27124" y="10718"/>
                </a:lnTo>
                <a:lnTo>
                  <a:pt x="27182" y="10738"/>
                </a:lnTo>
                <a:lnTo>
                  <a:pt x="27240" y="10758"/>
                </a:lnTo>
                <a:lnTo>
                  <a:pt x="27298" y="10776"/>
                </a:lnTo>
                <a:lnTo>
                  <a:pt x="27357" y="10792"/>
                </a:lnTo>
                <a:lnTo>
                  <a:pt x="27417" y="10807"/>
                </a:lnTo>
                <a:lnTo>
                  <a:pt x="27476" y="10821"/>
                </a:lnTo>
                <a:lnTo>
                  <a:pt x="27535" y="10832"/>
                </a:lnTo>
                <a:lnTo>
                  <a:pt x="27596" y="10841"/>
                </a:lnTo>
                <a:lnTo>
                  <a:pt x="27655" y="10850"/>
                </a:lnTo>
                <a:lnTo>
                  <a:pt x="27716" y="10857"/>
                </a:lnTo>
                <a:lnTo>
                  <a:pt x="27776" y="10862"/>
                </a:lnTo>
                <a:lnTo>
                  <a:pt x="27836" y="10865"/>
                </a:lnTo>
                <a:lnTo>
                  <a:pt x="27897" y="10867"/>
                </a:lnTo>
                <a:lnTo>
                  <a:pt x="27956" y="10868"/>
                </a:lnTo>
                <a:lnTo>
                  <a:pt x="28016" y="10867"/>
                </a:lnTo>
                <a:lnTo>
                  <a:pt x="28077" y="10864"/>
                </a:lnTo>
                <a:lnTo>
                  <a:pt x="28136" y="10860"/>
                </a:lnTo>
                <a:lnTo>
                  <a:pt x="28195" y="10854"/>
                </a:lnTo>
                <a:lnTo>
                  <a:pt x="28255" y="10847"/>
                </a:lnTo>
                <a:lnTo>
                  <a:pt x="28314" y="10838"/>
                </a:lnTo>
                <a:lnTo>
                  <a:pt x="28372" y="10828"/>
                </a:lnTo>
                <a:lnTo>
                  <a:pt x="28431" y="10815"/>
                </a:lnTo>
                <a:lnTo>
                  <a:pt x="28488" y="10802"/>
                </a:lnTo>
                <a:lnTo>
                  <a:pt x="28545" y="10786"/>
                </a:lnTo>
                <a:lnTo>
                  <a:pt x="28603" y="10770"/>
                </a:lnTo>
                <a:lnTo>
                  <a:pt x="28659" y="10752"/>
                </a:lnTo>
                <a:lnTo>
                  <a:pt x="28714" y="10732"/>
                </a:lnTo>
                <a:lnTo>
                  <a:pt x="28769" y="10710"/>
                </a:lnTo>
                <a:lnTo>
                  <a:pt x="28823" y="10687"/>
                </a:lnTo>
                <a:lnTo>
                  <a:pt x="28877" y="10662"/>
                </a:lnTo>
                <a:lnTo>
                  <a:pt x="28930" y="10636"/>
                </a:lnTo>
                <a:lnTo>
                  <a:pt x="28983" y="10609"/>
                </a:lnTo>
                <a:lnTo>
                  <a:pt x="29034" y="10580"/>
                </a:lnTo>
                <a:lnTo>
                  <a:pt x="29083" y="10549"/>
                </a:lnTo>
                <a:lnTo>
                  <a:pt x="29133" y="10517"/>
                </a:lnTo>
                <a:lnTo>
                  <a:pt x="29181" y="10482"/>
                </a:lnTo>
                <a:lnTo>
                  <a:pt x="29229" y="10447"/>
                </a:lnTo>
                <a:lnTo>
                  <a:pt x="29276" y="10411"/>
                </a:lnTo>
                <a:lnTo>
                  <a:pt x="29321" y="10372"/>
                </a:lnTo>
                <a:lnTo>
                  <a:pt x="29366" y="10332"/>
                </a:lnTo>
                <a:lnTo>
                  <a:pt x="29408" y="10291"/>
                </a:lnTo>
                <a:lnTo>
                  <a:pt x="29450" y="10247"/>
                </a:lnTo>
                <a:lnTo>
                  <a:pt x="29491" y="10202"/>
                </a:lnTo>
                <a:lnTo>
                  <a:pt x="29530" y="10157"/>
                </a:lnTo>
                <a:lnTo>
                  <a:pt x="29569" y="10109"/>
                </a:lnTo>
                <a:lnTo>
                  <a:pt x="29605" y="10060"/>
                </a:lnTo>
                <a:lnTo>
                  <a:pt x="29640" y="10009"/>
                </a:lnTo>
                <a:lnTo>
                  <a:pt x="29674" y="9957"/>
                </a:lnTo>
                <a:lnTo>
                  <a:pt x="29707" y="9903"/>
                </a:lnTo>
                <a:lnTo>
                  <a:pt x="29727" y="9868"/>
                </a:lnTo>
                <a:lnTo>
                  <a:pt x="29746" y="9833"/>
                </a:lnTo>
                <a:lnTo>
                  <a:pt x="29764" y="9798"/>
                </a:lnTo>
                <a:lnTo>
                  <a:pt x="29783" y="9761"/>
                </a:lnTo>
                <a:lnTo>
                  <a:pt x="29800" y="9726"/>
                </a:lnTo>
                <a:lnTo>
                  <a:pt x="29817" y="9688"/>
                </a:lnTo>
                <a:lnTo>
                  <a:pt x="29833" y="9652"/>
                </a:lnTo>
                <a:lnTo>
                  <a:pt x="29850" y="9614"/>
                </a:lnTo>
                <a:lnTo>
                  <a:pt x="29864" y="9577"/>
                </a:lnTo>
                <a:lnTo>
                  <a:pt x="29879" y="9538"/>
                </a:lnTo>
                <a:lnTo>
                  <a:pt x="29893" y="9501"/>
                </a:lnTo>
                <a:lnTo>
                  <a:pt x="29906" y="9462"/>
                </a:lnTo>
                <a:lnTo>
                  <a:pt x="29918" y="9424"/>
                </a:lnTo>
                <a:lnTo>
                  <a:pt x="29931" y="9384"/>
                </a:lnTo>
                <a:lnTo>
                  <a:pt x="29942" y="9346"/>
                </a:lnTo>
                <a:lnTo>
                  <a:pt x="29953" y="9306"/>
                </a:lnTo>
                <a:lnTo>
                  <a:pt x="29962" y="9267"/>
                </a:lnTo>
                <a:lnTo>
                  <a:pt x="29971" y="9227"/>
                </a:lnTo>
                <a:lnTo>
                  <a:pt x="29980" y="9188"/>
                </a:lnTo>
                <a:lnTo>
                  <a:pt x="29988" y="9147"/>
                </a:lnTo>
                <a:lnTo>
                  <a:pt x="29994" y="9108"/>
                </a:lnTo>
                <a:lnTo>
                  <a:pt x="30001" y="9068"/>
                </a:lnTo>
                <a:lnTo>
                  <a:pt x="30006" y="9027"/>
                </a:lnTo>
                <a:lnTo>
                  <a:pt x="30011" y="8988"/>
                </a:lnTo>
                <a:lnTo>
                  <a:pt x="30015" y="8947"/>
                </a:lnTo>
                <a:lnTo>
                  <a:pt x="30018" y="8908"/>
                </a:lnTo>
                <a:lnTo>
                  <a:pt x="30020" y="8867"/>
                </a:lnTo>
                <a:lnTo>
                  <a:pt x="30021" y="8827"/>
                </a:lnTo>
                <a:lnTo>
                  <a:pt x="30023" y="8787"/>
                </a:lnTo>
                <a:lnTo>
                  <a:pt x="30023" y="8747"/>
                </a:lnTo>
                <a:lnTo>
                  <a:pt x="30021" y="8707"/>
                </a:lnTo>
                <a:lnTo>
                  <a:pt x="30019" y="8667"/>
                </a:lnTo>
                <a:lnTo>
                  <a:pt x="30017" y="8628"/>
                </a:lnTo>
                <a:lnTo>
                  <a:pt x="30013" y="8588"/>
                </a:lnTo>
                <a:lnTo>
                  <a:pt x="30009" y="8549"/>
                </a:lnTo>
                <a:lnTo>
                  <a:pt x="30004" y="8509"/>
                </a:lnTo>
                <a:lnTo>
                  <a:pt x="29998" y="8471"/>
                </a:lnTo>
                <a:lnTo>
                  <a:pt x="29990" y="8432"/>
                </a:lnTo>
                <a:lnTo>
                  <a:pt x="29982" y="8394"/>
                </a:lnTo>
                <a:lnTo>
                  <a:pt x="29974" y="8355"/>
                </a:lnTo>
                <a:lnTo>
                  <a:pt x="29963" y="8317"/>
                </a:lnTo>
                <a:lnTo>
                  <a:pt x="29953" y="8279"/>
                </a:lnTo>
                <a:lnTo>
                  <a:pt x="29941" y="8242"/>
                </a:lnTo>
                <a:lnTo>
                  <a:pt x="29928" y="8204"/>
                </a:lnTo>
                <a:lnTo>
                  <a:pt x="29914" y="8168"/>
                </a:lnTo>
                <a:lnTo>
                  <a:pt x="29900" y="8130"/>
                </a:lnTo>
                <a:lnTo>
                  <a:pt x="29884" y="8095"/>
                </a:lnTo>
                <a:lnTo>
                  <a:pt x="29867" y="8058"/>
                </a:lnTo>
                <a:lnTo>
                  <a:pt x="29850" y="8023"/>
                </a:lnTo>
                <a:lnTo>
                  <a:pt x="29831" y="7989"/>
                </a:lnTo>
                <a:lnTo>
                  <a:pt x="29811" y="7954"/>
                </a:lnTo>
                <a:lnTo>
                  <a:pt x="29790" y="7920"/>
                </a:lnTo>
                <a:lnTo>
                  <a:pt x="29767" y="7887"/>
                </a:lnTo>
                <a:lnTo>
                  <a:pt x="29745" y="7853"/>
                </a:lnTo>
                <a:lnTo>
                  <a:pt x="29721" y="7821"/>
                </a:lnTo>
                <a:lnTo>
                  <a:pt x="29696" y="7789"/>
                </a:lnTo>
                <a:lnTo>
                  <a:pt x="29670" y="7758"/>
                </a:lnTo>
                <a:lnTo>
                  <a:pt x="29643" y="7726"/>
                </a:lnTo>
                <a:lnTo>
                  <a:pt x="29613" y="7696"/>
                </a:lnTo>
                <a:lnTo>
                  <a:pt x="29584" y="7666"/>
                </a:lnTo>
                <a:lnTo>
                  <a:pt x="29553" y="7637"/>
                </a:lnTo>
                <a:lnTo>
                  <a:pt x="29522" y="7609"/>
                </a:lnTo>
                <a:lnTo>
                  <a:pt x="29488" y="7581"/>
                </a:lnTo>
                <a:lnTo>
                  <a:pt x="29454" y="7554"/>
                </a:lnTo>
                <a:lnTo>
                  <a:pt x="29417" y="7517"/>
                </a:lnTo>
                <a:lnTo>
                  <a:pt x="29384" y="7487"/>
                </a:lnTo>
                <a:lnTo>
                  <a:pt x="29355" y="7461"/>
                </a:lnTo>
                <a:lnTo>
                  <a:pt x="29331" y="7439"/>
                </a:lnTo>
                <a:lnTo>
                  <a:pt x="29297" y="7412"/>
                </a:lnTo>
                <a:lnTo>
                  <a:pt x="29285" y="7403"/>
                </a:lnTo>
                <a:close/>
              </a:path>
            </a:pathLst>
          </a:custGeom>
          <a:solidFill>
            <a:srgbClr val="5B9BD5"/>
          </a:solidFill>
          <a:ln>
            <a:noFill/>
          </a:ln>
          <a:extLst>
            <a:ext uri="{91240B29-F687-4F45-9708-019B960494DF}">
              <a14:hiddenLine xmlns="" xmlns:a14="http://schemas.microsoft.com/office/drawing/2010/main" w="9525">
                <a:solidFill>
                  <a:srgbClr val="000000"/>
                </a:solidFill>
                <a:round/>
              </a14:hiddenLine>
            </a:ext>
          </a:extLst>
        </p:spPr>
        <p:txBody>
          <a:bodyPr rIns="189000" anchor="ctr">
            <a:normAutofit/>
            <a:scene3d>
              <a:camera prst="orthographicFront"/>
              <a:lightRig rig="threePt" dir="t"/>
            </a:scene3d>
            <a:sp3d contourW="12700">
              <a:contourClr>
                <a:srgbClr val="FFFFFF"/>
              </a:contourClr>
            </a:sp3d>
          </a:bodyPr>
          <a:lstStyle/>
          <a:p>
            <a:pPr algn="ctr">
              <a:defRPr/>
            </a:pPr>
            <a:r>
              <a:rPr lang="en-US" altLang="zh-CN" sz="2800" b="1" dirty="0">
                <a:solidFill>
                  <a:sysClr val="window" lastClr="FFFFFF"/>
                </a:solidFill>
                <a:latin typeface="Calibri Light" panose="020F0302020204030204" charset="0"/>
                <a:ea typeface="+mn-ea"/>
                <a:cs typeface="+mn-ea"/>
                <a:sym typeface="Arial" panose="020B0604020202020204" pitchFamily="34" charset="0"/>
              </a:rPr>
              <a:t>项目库</a:t>
            </a:r>
          </a:p>
        </p:txBody>
      </p:sp>
      <p:sp>
        <p:nvSpPr>
          <p:cNvPr id="4" name="文本框 8"/>
          <p:cNvSpPr txBox="1"/>
          <p:nvPr>
            <p:custDataLst>
              <p:tags r:id="rId2"/>
            </p:custDataLst>
          </p:nvPr>
        </p:nvSpPr>
        <p:spPr>
          <a:xfrm>
            <a:off x="1377796" y="2502758"/>
            <a:ext cx="2444903" cy="3250341"/>
          </a:xfrm>
          <a:prstGeom prst="rect">
            <a:avLst/>
          </a:prstGeom>
          <a:ln/>
        </p:spPr>
        <p:style>
          <a:lnRef idx="2">
            <a:schemeClr val="accent1"/>
          </a:lnRef>
          <a:fillRef idx="1">
            <a:schemeClr val="lt1"/>
          </a:fillRef>
          <a:effectRef idx="0">
            <a:schemeClr val="accent1"/>
          </a:effectRef>
          <a:fontRef idx="minor">
            <a:schemeClr val="dk1"/>
          </a:fontRef>
        </p:style>
        <p:txBody>
          <a:bodyPr wrap="square" rtlCol="0" anchor="t" anchorCtr="0">
            <a:noAutofit/>
          </a:bodyPr>
          <a:lstStyle/>
          <a:p>
            <a:pPr algn="just">
              <a:lnSpc>
                <a:spcPct val="130000"/>
              </a:lnSpc>
            </a:pPr>
            <a:r>
              <a:rPr lang="zh-CN" altLang="en-US" sz="1600" b="1" dirty="0">
                <a:sym typeface="Arial" panose="020B0604020202020204" pitchFamily="34" charset="0"/>
              </a:rPr>
              <a:t>1.与巩固拓展脱贫攻坚成果和衔接推进欠发达地区乡村振兴</a:t>
            </a:r>
            <a:r>
              <a:rPr lang="zh-CN" altLang="en-US" sz="1600" b="1" dirty="0">
                <a:solidFill>
                  <a:srgbClr val="FF0000"/>
                </a:solidFill>
                <a:sym typeface="Arial" panose="020B0604020202020204" pitchFamily="34" charset="0"/>
              </a:rPr>
              <a:t>无关的项目</a:t>
            </a:r>
            <a:r>
              <a:rPr lang="zh-CN" altLang="en-US" sz="1600" b="1" dirty="0">
                <a:sym typeface="Arial" panose="020B0604020202020204" pitchFamily="34" charset="0"/>
              </a:rPr>
              <a:t>；</a:t>
            </a:r>
          </a:p>
          <a:p>
            <a:pPr algn="just">
              <a:lnSpc>
                <a:spcPct val="130000"/>
              </a:lnSpc>
            </a:pPr>
            <a:r>
              <a:rPr lang="zh-CN" altLang="en-US" sz="1600" b="1" dirty="0">
                <a:sym typeface="Arial" panose="020B0604020202020204" pitchFamily="34" charset="0"/>
              </a:rPr>
              <a:t>2.</a:t>
            </a:r>
            <a:r>
              <a:rPr lang="zh-CN" altLang="en-US" sz="1600" b="1" dirty="0">
                <a:solidFill>
                  <a:srgbClr val="FF0000"/>
                </a:solidFill>
                <a:sym typeface="Arial" panose="020B0604020202020204" pitchFamily="34" charset="0"/>
              </a:rPr>
              <a:t>未明确绩效目标</a:t>
            </a:r>
            <a:r>
              <a:rPr lang="zh-CN" altLang="en-US" sz="1600" b="1" dirty="0">
                <a:sym typeface="Arial" panose="020B0604020202020204" pitchFamily="34" charset="0"/>
              </a:rPr>
              <a:t>的项目；</a:t>
            </a:r>
          </a:p>
          <a:p>
            <a:pPr algn="just">
              <a:lnSpc>
                <a:spcPct val="130000"/>
              </a:lnSpc>
            </a:pPr>
            <a:r>
              <a:rPr lang="zh-CN" altLang="en-US" sz="1600" b="1" dirty="0">
                <a:sym typeface="Arial" panose="020B0604020202020204" pitchFamily="34" charset="0"/>
              </a:rPr>
              <a:t>3.单位基本支出、交通工具及通讯设备、修建楼堂馆所、各种</a:t>
            </a:r>
            <a:r>
              <a:rPr lang="zh-CN" altLang="en-US" sz="1600" b="1" dirty="0">
                <a:solidFill>
                  <a:srgbClr val="FF0000"/>
                </a:solidFill>
                <a:sym typeface="Arial" panose="020B0604020202020204" pitchFamily="34" charset="0"/>
              </a:rPr>
              <a:t>奖金津贴和福利补助</a:t>
            </a:r>
            <a:r>
              <a:rPr lang="zh-CN" altLang="en-US" sz="1600" b="1" dirty="0">
                <a:sym typeface="Arial" panose="020B0604020202020204" pitchFamily="34" charset="0"/>
              </a:rPr>
              <a:t>、偿还债务和垫资等项目；</a:t>
            </a:r>
          </a:p>
          <a:p>
            <a:pPr algn="just">
              <a:lnSpc>
                <a:spcPct val="130000"/>
              </a:lnSpc>
            </a:pPr>
            <a:r>
              <a:rPr lang="zh-CN" altLang="en-US" sz="1600" b="1" dirty="0">
                <a:sym typeface="Arial" panose="020B0604020202020204" pitchFamily="34" charset="0"/>
              </a:rPr>
              <a:t>4.</a:t>
            </a:r>
            <a:r>
              <a:rPr lang="zh-CN" altLang="en-US" sz="1600" b="1" dirty="0">
                <a:solidFill>
                  <a:srgbClr val="FF0000"/>
                </a:solidFill>
                <a:sym typeface="Arial" panose="020B0604020202020204" pitchFamily="34" charset="0"/>
              </a:rPr>
              <a:t>简单发钱发物</a:t>
            </a:r>
            <a:r>
              <a:rPr lang="zh-CN" altLang="en-US" sz="1600" b="1" dirty="0">
                <a:sym typeface="Arial" panose="020B0604020202020204" pitchFamily="34" charset="0"/>
              </a:rPr>
              <a:t>的项目。</a:t>
            </a:r>
          </a:p>
        </p:txBody>
      </p:sp>
      <p:sp>
        <p:nvSpPr>
          <p:cNvPr id="5" name="KSO_Shape"/>
          <p:cNvSpPr/>
          <p:nvPr>
            <p:custDataLst>
              <p:tags r:id="rId3"/>
            </p:custDataLst>
          </p:nvPr>
        </p:nvSpPr>
        <p:spPr bwMode="auto">
          <a:xfrm>
            <a:off x="4797671" y="1563127"/>
            <a:ext cx="2505686" cy="939632"/>
          </a:xfrm>
          <a:custGeom>
            <a:avLst/>
            <a:gdLst>
              <a:gd name="T0" fmla="*/ 2147483646 w 30720"/>
              <a:gd name="T1" fmla="*/ 2147483646 h 11496"/>
              <a:gd name="T2" fmla="*/ 2147483646 w 30720"/>
              <a:gd name="T3" fmla="*/ 2147483646 h 11496"/>
              <a:gd name="T4" fmla="*/ 2147483646 w 30720"/>
              <a:gd name="T5" fmla="*/ 2147483646 h 11496"/>
              <a:gd name="T6" fmla="*/ 2147483646 w 30720"/>
              <a:gd name="T7" fmla="*/ 2147483646 h 11496"/>
              <a:gd name="T8" fmla="*/ 2147483646 w 30720"/>
              <a:gd name="T9" fmla="*/ 2147483646 h 11496"/>
              <a:gd name="T10" fmla="*/ 2147483646 w 30720"/>
              <a:gd name="T11" fmla="*/ 2147483646 h 11496"/>
              <a:gd name="T12" fmla="*/ 2147483646 w 30720"/>
              <a:gd name="T13" fmla="*/ 2147483646 h 11496"/>
              <a:gd name="T14" fmla="*/ 2147483646 w 30720"/>
              <a:gd name="T15" fmla="*/ 2147483646 h 11496"/>
              <a:gd name="T16" fmla="*/ 2147483646 w 30720"/>
              <a:gd name="T17" fmla="*/ 2147483646 h 11496"/>
              <a:gd name="T18" fmla="*/ 2147483646 w 30720"/>
              <a:gd name="T19" fmla="*/ 2147483646 h 11496"/>
              <a:gd name="T20" fmla="*/ 2147483646 w 30720"/>
              <a:gd name="T21" fmla="*/ 2147483646 h 11496"/>
              <a:gd name="T22" fmla="*/ 2147483646 w 30720"/>
              <a:gd name="T23" fmla="*/ 2147483646 h 11496"/>
              <a:gd name="T24" fmla="*/ 2147483646 w 30720"/>
              <a:gd name="T25" fmla="*/ 2147483646 h 11496"/>
              <a:gd name="T26" fmla="*/ 2147483646 w 30720"/>
              <a:gd name="T27" fmla="*/ 2147483646 h 11496"/>
              <a:gd name="T28" fmla="*/ 2147483646 w 30720"/>
              <a:gd name="T29" fmla="*/ 2147483646 h 11496"/>
              <a:gd name="T30" fmla="*/ 2147483646 w 30720"/>
              <a:gd name="T31" fmla="*/ 2147483646 h 11496"/>
              <a:gd name="T32" fmla="*/ 2147483646 w 30720"/>
              <a:gd name="T33" fmla="*/ 2147483646 h 11496"/>
              <a:gd name="T34" fmla="*/ 2147483646 w 30720"/>
              <a:gd name="T35" fmla="*/ 2147483646 h 11496"/>
              <a:gd name="T36" fmla="*/ 2147483646 w 30720"/>
              <a:gd name="T37" fmla="*/ 2147483646 h 11496"/>
              <a:gd name="T38" fmla="*/ 2147483646 w 30720"/>
              <a:gd name="T39" fmla="*/ 2147483646 h 11496"/>
              <a:gd name="T40" fmla="*/ 2147483646 w 30720"/>
              <a:gd name="T41" fmla="*/ 2147483646 h 11496"/>
              <a:gd name="T42" fmla="*/ 2147483646 w 30720"/>
              <a:gd name="T43" fmla="*/ 2147483646 h 11496"/>
              <a:gd name="T44" fmla="*/ 2147483646 w 30720"/>
              <a:gd name="T45" fmla="*/ 2147483646 h 11496"/>
              <a:gd name="T46" fmla="*/ 2147483646 w 30720"/>
              <a:gd name="T47" fmla="*/ 2147483646 h 11496"/>
              <a:gd name="T48" fmla="*/ 2147483646 w 30720"/>
              <a:gd name="T49" fmla="*/ 2147483646 h 11496"/>
              <a:gd name="T50" fmla="*/ 2147483646 w 30720"/>
              <a:gd name="T51" fmla="*/ 2147483646 h 11496"/>
              <a:gd name="T52" fmla="*/ 2147483646 w 30720"/>
              <a:gd name="T53" fmla="*/ 2147483646 h 11496"/>
              <a:gd name="T54" fmla="*/ 2147483646 w 30720"/>
              <a:gd name="T55" fmla="*/ 2147483646 h 11496"/>
              <a:gd name="T56" fmla="*/ 2147483646 w 30720"/>
              <a:gd name="T57" fmla="*/ 2147483646 h 11496"/>
              <a:gd name="T58" fmla="*/ 2147483646 w 30720"/>
              <a:gd name="T59" fmla="*/ 2147483646 h 11496"/>
              <a:gd name="T60" fmla="*/ 2147483646 w 30720"/>
              <a:gd name="T61" fmla="*/ 2147483646 h 11496"/>
              <a:gd name="T62" fmla="*/ 2147483646 w 30720"/>
              <a:gd name="T63" fmla="*/ 2147483646 h 11496"/>
              <a:gd name="T64" fmla="*/ 2147483646 w 30720"/>
              <a:gd name="T65" fmla="*/ 2147483646 h 11496"/>
              <a:gd name="T66" fmla="*/ 2147483646 w 30720"/>
              <a:gd name="T67" fmla="*/ 2147483646 h 11496"/>
              <a:gd name="T68" fmla="*/ 2147483646 w 30720"/>
              <a:gd name="T69" fmla="*/ 2147483646 h 11496"/>
              <a:gd name="T70" fmla="*/ 2147483646 w 30720"/>
              <a:gd name="T71" fmla="*/ 2147483646 h 11496"/>
              <a:gd name="T72" fmla="*/ 2147483646 w 30720"/>
              <a:gd name="T73" fmla="*/ 2147483646 h 11496"/>
              <a:gd name="T74" fmla="*/ 2147483646 w 30720"/>
              <a:gd name="T75" fmla="*/ 2147483646 h 11496"/>
              <a:gd name="T76" fmla="*/ 2147483646 w 30720"/>
              <a:gd name="T77" fmla="*/ 2147483646 h 11496"/>
              <a:gd name="T78" fmla="*/ 2147483646 w 30720"/>
              <a:gd name="T79" fmla="*/ 2147483646 h 11496"/>
              <a:gd name="T80" fmla="*/ 2147483646 w 30720"/>
              <a:gd name="T81" fmla="*/ 2147483646 h 11496"/>
              <a:gd name="T82" fmla="*/ 2147483646 w 30720"/>
              <a:gd name="T83" fmla="*/ 2147483646 h 11496"/>
              <a:gd name="T84" fmla="*/ 2147483646 w 30720"/>
              <a:gd name="T85" fmla="*/ 2147483646 h 11496"/>
              <a:gd name="T86" fmla="*/ 2147483646 w 30720"/>
              <a:gd name="T87" fmla="*/ 2147483646 h 11496"/>
              <a:gd name="T88" fmla="*/ 2147483646 w 30720"/>
              <a:gd name="T89" fmla="*/ 2147483646 h 11496"/>
              <a:gd name="T90" fmla="*/ 2147483646 w 30720"/>
              <a:gd name="T91" fmla="*/ 2147483646 h 11496"/>
              <a:gd name="T92" fmla="*/ 2147483646 w 30720"/>
              <a:gd name="T93" fmla="*/ 2147483646 h 11496"/>
              <a:gd name="T94" fmla="*/ 2147483646 w 30720"/>
              <a:gd name="T95" fmla="*/ 2147483646 h 11496"/>
              <a:gd name="T96" fmla="*/ 2147483646 w 30720"/>
              <a:gd name="T97" fmla="*/ 2147483646 h 11496"/>
              <a:gd name="T98" fmla="*/ 2147483646 w 30720"/>
              <a:gd name="T99" fmla="*/ 2147483646 h 11496"/>
              <a:gd name="T100" fmla="*/ 2147483646 w 30720"/>
              <a:gd name="T101" fmla="*/ 2147483646 h 11496"/>
              <a:gd name="T102" fmla="*/ 2147483646 w 30720"/>
              <a:gd name="T103" fmla="*/ 2147483646 h 11496"/>
              <a:gd name="T104" fmla="*/ 2147483646 w 30720"/>
              <a:gd name="T105" fmla="*/ 2147483646 h 11496"/>
              <a:gd name="T106" fmla="*/ 2147483646 w 30720"/>
              <a:gd name="T107" fmla="*/ 2147483646 h 11496"/>
              <a:gd name="T108" fmla="*/ 2147483646 w 30720"/>
              <a:gd name="T109" fmla="*/ 2147483646 h 11496"/>
              <a:gd name="T110" fmla="*/ 2147483646 w 30720"/>
              <a:gd name="T111" fmla="*/ 2147483646 h 11496"/>
              <a:gd name="T112" fmla="*/ 2147483646 w 30720"/>
              <a:gd name="T113" fmla="*/ 2147483646 h 11496"/>
              <a:gd name="T114" fmla="*/ 2147483646 w 30720"/>
              <a:gd name="T115" fmla="*/ 2147483646 h 11496"/>
              <a:gd name="T116" fmla="*/ 2147483646 w 30720"/>
              <a:gd name="T117" fmla="*/ 2147483646 h 11496"/>
              <a:gd name="T118" fmla="*/ 2147483646 w 30720"/>
              <a:gd name="T119" fmla="*/ 2147483646 h 11496"/>
              <a:gd name="T120" fmla="*/ 2147483646 w 30720"/>
              <a:gd name="T121" fmla="*/ 2147483646 h 11496"/>
              <a:gd name="T122" fmla="*/ 2147483646 w 30720"/>
              <a:gd name="T123" fmla="*/ 2147483646 h 11496"/>
              <a:gd name="T124" fmla="*/ 2147483646 w 30720"/>
              <a:gd name="T125" fmla="*/ 2147483646 h 114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720" h="11496">
                <a:moveTo>
                  <a:pt x="29285" y="7403"/>
                </a:moveTo>
                <a:lnTo>
                  <a:pt x="29285" y="7403"/>
                </a:lnTo>
                <a:lnTo>
                  <a:pt x="29232" y="7379"/>
                </a:lnTo>
                <a:lnTo>
                  <a:pt x="29180" y="7357"/>
                </a:lnTo>
                <a:lnTo>
                  <a:pt x="29127" y="7336"/>
                </a:lnTo>
                <a:lnTo>
                  <a:pt x="29073" y="7316"/>
                </a:lnTo>
                <a:lnTo>
                  <a:pt x="29020" y="7298"/>
                </a:lnTo>
                <a:lnTo>
                  <a:pt x="28966" y="7280"/>
                </a:lnTo>
                <a:lnTo>
                  <a:pt x="28913" y="7264"/>
                </a:lnTo>
                <a:lnTo>
                  <a:pt x="28859" y="7251"/>
                </a:lnTo>
                <a:lnTo>
                  <a:pt x="28804" y="7237"/>
                </a:lnTo>
                <a:lnTo>
                  <a:pt x="28750" y="7226"/>
                </a:lnTo>
                <a:lnTo>
                  <a:pt x="28697" y="7216"/>
                </a:lnTo>
                <a:lnTo>
                  <a:pt x="28643" y="7208"/>
                </a:lnTo>
                <a:lnTo>
                  <a:pt x="28589" y="7202"/>
                </a:lnTo>
                <a:lnTo>
                  <a:pt x="28535" y="7198"/>
                </a:lnTo>
                <a:lnTo>
                  <a:pt x="28482" y="7195"/>
                </a:lnTo>
                <a:lnTo>
                  <a:pt x="28429" y="7194"/>
                </a:lnTo>
                <a:lnTo>
                  <a:pt x="28376" y="7194"/>
                </a:lnTo>
                <a:lnTo>
                  <a:pt x="28322" y="7197"/>
                </a:lnTo>
                <a:lnTo>
                  <a:pt x="28269" y="7201"/>
                </a:lnTo>
                <a:lnTo>
                  <a:pt x="28217" y="7207"/>
                </a:lnTo>
                <a:lnTo>
                  <a:pt x="28165" y="7215"/>
                </a:lnTo>
                <a:lnTo>
                  <a:pt x="28113" y="7226"/>
                </a:lnTo>
                <a:lnTo>
                  <a:pt x="28062" y="7238"/>
                </a:lnTo>
                <a:lnTo>
                  <a:pt x="28011" y="7253"/>
                </a:lnTo>
                <a:lnTo>
                  <a:pt x="27960" y="7270"/>
                </a:lnTo>
                <a:lnTo>
                  <a:pt x="27910" y="7289"/>
                </a:lnTo>
                <a:lnTo>
                  <a:pt x="27861" y="7310"/>
                </a:lnTo>
                <a:lnTo>
                  <a:pt x="27812" y="7334"/>
                </a:lnTo>
                <a:lnTo>
                  <a:pt x="27763" y="7360"/>
                </a:lnTo>
                <a:lnTo>
                  <a:pt x="27717" y="7388"/>
                </a:lnTo>
                <a:lnTo>
                  <a:pt x="27670" y="7418"/>
                </a:lnTo>
                <a:lnTo>
                  <a:pt x="27623" y="7452"/>
                </a:lnTo>
                <a:lnTo>
                  <a:pt x="27600" y="7473"/>
                </a:lnTo>
                <a:lnTo>
                  <a:pt x="27578" y="7494"/>
                </a:lnTo>
                <a:lnTo>
                  <a:pt x="27556" y="7516"/>
                </a:lnTo>
                <a:lnTo>
                  <a:pt x="27535" y="7539"/>
                </a:lnTo>
                <a:lnTo>
                  <a:pt x="27515" y="7562"/>
                </a:lnTo>
                <a:lnTo>
                  <a:pt x="27495" y="7586"/>
                </a:lnTo>
                <a:lnTo>
                  <a:pt x="27476" y="7611"/>
                </a:lnTo>
                <a:lnTo>
                  <a:pt x="27457" y="7636"/>
                </a:lnTo>
                <a:lnTo>
                  <a:pt x="27440" y="7662"/>
                </a:lnTo>
                <a:lnTo>
                  <a:pt x="27422" y="7689"/>
                </a:lnTo>
                <a:lnTo>
                  <a:pt x="27405" y="7716"/>
                </a:lnTo>
                <a:lnTo>
                  <a:pt x="27390" y="7743"/>
                </a:lnTo>
                <a:lnTo>
                  <a:pt x="27374" y="7771"/>
                </a:lnTo>
                <a:lnTo>
                  <a:pt x="27360" y="7799"/>
                </a:lnTo>
                <a:lnTo>
                  <a:pt x="27345" y="7827"/>
                </a:lnTo>
                <a:lnTo>
                  <a:pt x="27332" y="7857"/>
                </a:lnTo>
                <a:lnTo>
                  <a:pt x="27319" y="7887"/>
                </a:lnTo>
                <a:lnTo>
                  <a:pt x="27307" y="7916"/>
                </a:lnTo>
                <a:lnTo>
                  <a:pt x="27296" y="7946"/>
                </a:lnTo>
                <a:lnTo>
                  <a:pt x="27286" y="7976"/>
                </a:lnTo>
                <a:lnTo>
                  <a:pt x="27276" y="8006"/>
                </a:lnTo>
                <a:lnTo>
                  <a:pt x="27268" y="8038"/>
                </a:lnTo>
                <a:lnTo>
                  <a:pt x="27260" y="8069"/>
                </a:lnTo>
                <a:lnTo>
                  <a:pt x="27252" y="8099"/>
                </a:lnTo>
                <a:lnTo>
                  <a:pt x="27246" y="8130"/>
                </a:lnTo>
                <a:lnTo>
                  <a:pt x="27241" y="8161"/>
                </a:lnTo>
                <a:lnTo>
                  <a:pt x="27236" y="8193"/>
                </a:lnTo>
                <a:lnTo>
                  <a:pt x="27231" y="8224"/>
                </a:lnTo>
                <a:lnTo>
                  <a:pt x="27228" y="8255"/>
                </a:lnTo>
                <a:lnTo>
                  <a:pt x="27226" y="8286"/>
                </a:lnTo>
                <a:lnTo>
                  <a:pt x="27225" y="8318"/>
                </a:lnTo>
                <a:lnTo>
                  <a:pt x="27224" y="8348"/>
                </a:lnTo>
                <a:lnTo>
                  <a:pt x="27225" y="8379"/>
                </a:lnTo>
                <a:lnTo>
                  <a:pt x="27226" y="8409"/>
                </a:lnTo>
                <a:lnTo>
                  <a:pt x="27228" y="8440"/>
                </a:lnTo>
                <a:lnTo>
                  <a:pt x="27231" y="8471"/>
                </a:lnTo>
                <a:lnTo>
                  <a:pt x="27236" y="8500"/>
                </a:lnTo>
                <a:lnTo>
                  <a:pt x="27241" y="8530"/>
                </a:lnTo>
                <a:lnTo>
                  <a:pt x="27247" y="8559"/>
                </a:lnTo>
                <a:lnTo>
                  <a:pt x="27254" y="8588"/>
                </a:lnTo>
                <a:lnTo>
                  <a:pt x="27263" y="8617"/>
                </a:lnTo>
                <a:lnTo>
                  <a:pt x="27271" y="8645"/>
                </a:lnTo>
                <a:lnTo>
                  <a:pt x="27281" y="8674"/>
                </a:lnTo>
                <a:lnTo>
                  <a:pt x="27293" y="8701"/>
                </a:lnTo>
                <a:lnTo>
                  <a:pt x="27304" y="8728"/>
                </a:lnTo>
                <a:lnTo>
                  <a:pt x="27318" y="8754"/>
                </a:lnTo>
                <a:lnTo>
                  <a:pt x="27331" y="8780"/>
                </a:lnTo>
                <a:lnTo>
                  <a:pt x="27347" y="8805"/>
                </a:lnTo>
                <a:lnTo>
                  <a:pt x="27364" y="8830"/>
                </a:lnTo>
                <a:lnTo>
                  <a:pt x="27381" y="8854"/>
                </a:lnTo>
                <a:lnTo>
                  <a:pt x="27399" y="8876"/>
                </a:lnTo>
                <a:lnTo>
                  <a:pt x="27419" y="8899"/>
                </a:lnTo>
                <a:lnTo>
                  <a:pt x="27440" y="8921"/>
                </a:lnTo>
                <a:lnTo>
                  <a:pt x="27462" y="8943"/>
                </a:lnTo>
                <a:lnTo>
                  <a:pt x="27484" y="8963"/>
                </a:lnTo>
                <a:lnTo>
                  <a:pt x="27509" y="8983"/>
                </a:lnTo>
                <a:lnTo>
                  <a:pt x="27534" y="9001"/>
                </a:lnTo>
                <a:lnTo>
                  <a:pt x="27560" y="9019"/>
                </a:lnTo>
                <a:lnTo>
                  <a:pt x="27589" y="9036"/>
                </a:lnTo>
                <a:lnTo>
                  <a:pt x="27618" y="9052"/>
                </a:lnTo>
                <a:lnTo>
                  <a:pt x="27648" y="9067"/>
                </a:lnTo>
                <a:lnTo>
                  <a:pt x="27679" y="9081"/>
                </a:lnTo>
                <a:lnTo>
                  <a:pt x="27711" y="9094"/>
                </a:lnTo>
                <a:lnTo>
                  <a:pt x="27746" y="9106"/>
                </a:lnTo>
                <a:lnTo>
                  <a:pt x="27734" y="9013"/>
                </a:lnTo>
                <a:lnTo>
                  <a:pt x="27730" y="8964"/>
                </a:lnTo>
                <a:lnTo>
                  <a:pt x="27727" y="8916"/>
                </a:lnTo>
                <a:lnTo>
                  <a:pt x="27724" y="8866"/>
                </a:lnTo>
                <a:lnTo>
                  <a:pt x="27722" y="8816"/>
                </a:lnTo>
                <a:lnTo>
                  <a:pt x="27721" y="8767"/>
                </a:lnTo>
                <a:lnTo>
                  <a:pt x="27721" y="8717"/>
                </a:lnTo>
                <a:lnTo>
                  <a:pt x="27722" y="8667"/>
                </a:lnTo>
                <a:lnTo>
                  <a:pt x="27725" y="8617"/>
                </a:lnTo>
                <a:lnTo>
                  <a:pt x="27729" y="8568"/>
                </a:lnTo>
                <a:lnTo>
                  <a:pt x="27734" y="8519"/>
                </a:lnTo>
                <a:lnTo>
                  <a:pt x="27743" y="8472"/>
                </a:lnTo>
                <a:lnTo>
                  <a:pt x="27752" y="8425"/>
                </a:lnTo>
                <a:lnTo>
                  <a:pt x="27763" y="8378"/>
                </a:lnTo>
                <a:lnTo>
                  <a:pt x="27776" y="8333"/>
                </a:lnTo>
                <a:lnTo>
                  <a:pt x="27783" y="8311"/>
                </a:lnTo>
                <a:lnTo>
                  <a:pt x="27792" y="8289"/>
                </a:lnTo>
                <a:lnTo>
                  <a:pt x="27800" y="8268"/>
                </a:lnTo>
                <a:lnTo>
                  <a:pt x="27809" y="8247"/>
                </a:lnTo>
                <a:lnTo>
                  <a:pt x="27820" y="8226"/>
                </a:lnTo>
                <a:lnTo>
                  <a:pt x="27829" y="8206"/>
                </a:lnTo>
                <a:lnTo>
                  <a:pt x="27840" y="8185"/>
                </a:lnTo>
                <a:lnTo>
                  <a:pt x="27852" y="8167"/>
                </a:lnTo>
                <a:lnTo>
                  <a:pt x="27864" y="8148"/>
                </a:lnTo>
                <a:lnTo>
                  <a:pt x="27877" y="8129"/>
                </a:lnTo>
                <a:lnTo>
                  <a:pt x="27890" y="8112"/>
                </a:lnTo>
                <a:lnTo>
                  <a:pt x="27905" y="8094"/>
                </a:lnTo>
                <a:lnTo>
                  <a:pt x="27921" y="8077"/>
                </a:lnTo>
                <a:lnTo>
                  <a:pt x="27936" y="8061"/>
                </a:lnTo>
                <a:lnTo>
                  <a:pt x="27953" y="8045"/>
                </a:lnTo>
                <a:lnTo>
                  <a:pt x="27970" y="8029"/>
                </a:lnTo>
                <a:lnTo>
                  <a:pt x="27987" y="8015"/>
                </a:lnTo>
                <a:lnTo>
                  <a:pt x="28006" y="8001"/>
                </a:lnTo>
                <a:lnTo>
                  <a:pt x="28026" y="7988"/>
                </a:lnTo>
                <a:lnTo>
                  <a:pt x="28047" y="7975"/>
                </a:lnTo>
                <a:lnTo>
                  <a:pt x="28067" y="7963"/>
                </a:lnTo>
                <a:lnTo>
                  <a:pt x="28089" y="7951"/>
                </a:lnTo>
                <a:lnTo>
                  <a:pt x="28112" y="7941"/>
                </a:lnTo>
                <a:lnTo>
                  <a:pt x="28136" y="7931"/>
                </a:lnTo>
                <a:lnTo>
                  <a:pt x="28160" y="7922"/>
                </a:lnTo>
                <a:lnTo>
                  <a:pt x="28186" y="7914"/>
                </a:lnTo>
                <a:lnTo>
                  <a:pt x="28212" y="7906"/>
                </a:lnTo>
                <a:lnTo>
                  <a:pt x="28240" y="7899"/>
                </a:lnTo>
                <a:lnTo>
                  <a:pt x="28268" y="7893"/>
                </a:lnTo>
                <a:lnTo>
                  <a:pt x="28298" y="7889"/>
                </a:lnTo>
                <a:lnTo>
                  <a:pt x="28328" y="7885"/>
                </a:lnTo>
                <a:lnTo>
                  <a:pt x="28358" y="7880"/>
                </a:lnTo>
                <a:lnTo>
                  <a:pt x="28384" y="7882"/>
                </a:lnTo>
                <a:lnTo>
                  <a:pt x="28410" y="7883"/>
                </a:lnTo>
                <a:lnTo>
                  <a:pt x="28435" y="7884"/>
                </a:lnTo>
                <a:lnTo>
                  <a:pt x="28460" y="7887"/>
                </a:lnTo>
                <a:lnTo>
                  <a:pt x="28485" y="7890"/>
                </a:lnTo>
                <a:lnTo>
                  <a:pt x="28510" y="7893"/>
                </a:lnTo>
                <a:lnTo>
                  <a:pt x="28535" y="7898"/>
                </a:lnTo>
                <a:lnTo>
                  <a:pt x="28559" y="7903"/>
                </a:lnTo>
                <a:lnTo>
                  <a:pt x="28583" y="7909"/>
                </a:lnTo>
                <a:lnTo>
                  <a:pt x="28607" y="7915"/>
                </a:lnTo>
                <a:lnTo>
                  <a:pt x="28630" y="7922"/>
                </a:lnTo>
                <a:lnTo>
                  <a:pt x="28654" y="7929"/>
                </a:lnTo>
                <a:lnTo>
                  <a:pt x="28676" y="7938"/>
                </a:lnTo>
                <a:lnTo>
                  <a:pt x="28699" y="7947"/>
                </a:lnTo>
                <a:lnTo>
                  <a:pt x="28721" y="7956"/>
                </a:lnTo>
                <a:lnTo>
                  <a:pt x="28743" y="7966"/>
                </a:lnTo>
                <a:lnTo>
                  <a:pt x="28765" y="7976"/>
                </a:lnTo>
                <a:lnTo>
                  <a:pt x="28787" y="7988"/>
                </a:lnTo>
                <a:lnTo>
                  <a:pt x="28808" y="7999"/>
                </a:lnTo>
                <a:lnTo>
                  <a:pt x="28828" y="8012"/>
                </a:lnTo>
                <a:lnTo>
                  <a:pt x="28869" y="8038"/>
                </a:lnTo>
                <a:lnTo>
                  <a:pt x="28908" y="8065"/>
                </a:lnTo>
                <a:lnTo>
                  <a:pt x="28945" y="8095"/>
                </a:lnTo>
                <a:lnTo>
                  <a:pt x="28981" y="8126"/>
                </a:lnTo>
                <a:lnTo>
                  <a:pt x="29016" y="8159"/>
                </a:lnTo>
                <a:lnTo>
                  <a:pt x="29048" y="8195"/>
                </a:lnTo>
                <a:lnTo>
                  <a:pt x="29078" y="8231"/>
                </a:lnTo>
                <a:lnTo>
                  <a:pt x="29107" y="8270"/>
                </a:lnTo>
                <a:lnTo>
                  <a:pt x="29134" y="8309"/>
                </a:lnTo>
                <a:lnTo>
                  <a:pt x="29159" y="8351"/>
                </a:lnTo>
                <a:lnTo>
                  <a:pt x="29182" y="8394"/>
                </a:lnTo>
                <a:lnTo>
                  <a:pt x="29202" y="8436"/>
                </a:lnTo>
                <a:lnTo>
                  <a:pt x="29221" y="8481"/>
                </a:lnTo>
                <a:lnTo>
                  <a:pt x="29229" y="8504"/>
                </a:lnTo>
                <a:lnTo>
                  <a:pt x="29238" y="8527"/>
                </a:lnTo>
                <a:lnTo>
                  <a:pt x="29245" y="8551"/>
                </a:lnTo>
                <a:lnTo>
                  <a:pt x="29251" y="8574"/>
                </a:lnTo>
                <a:lnTo>
                  <a:pt x="29257" y="8598"/>
                </a:lnTo>
                <a:lnTo>
                  <a:pt x="29263" y="8621"/>
                </a:lnTo>
                <a:lnTo>
                  <a:pt x="29268" y="8645"/>
                </a:lnTo>
                <a:lnTo>
                  <a:pt x="29272" y="8670"/>
                </a:lnTo>
                <a:lnTo>
                  <a:pt x="29275" y="8694"/>
                </a:lnTo>
                <a:lnTo>
                  <a:pt x="29278" y="8719"/>
                </a:lnTo>
                <a:lnTo>
                  <a:pt x="29280" y="8744"/>
                </a:lnTo>
                <a:lnTo>
                  <a:pt x="29282" y="8769"/>
                </a:lnTo>
                <a:lnTo>
                  <a:pt x="29283" y="8794"/>
                </a:lnTo>
                <a:lnTo>
                  <a:pt x="29283" y="8820"/>
                </a:lnTo>
                <a:lnTo>
                  <a:pt x="29283" y="8845"/>
                </a:lnTo>
                <a:lnTo>
                  <a:pt x="29282" y="8871"/>
                </a:lnTo>
                <a:lnTo>
                  <a:pt x="29280" y="8897"/>
                </a:lnTo>
                <a:lnTo>
                  <a:pt x="29278" y="8922"/>
                </a:lnTo>
                <a:lnTo>
                  <a:pt x="29271" y="8974"/>
                </a:lnTo>
                <a:lnTo>
                  <a:pt x="29262" y="9024"/>
                </a:lnTo>
                <a:lnTo>
                  <a:pt x="29251" y="9074"/>
                </a:lnTo>
                <a:lnTo>
                  <a:pt x="29238" y="9123"/>
                </a:lnTo>
                <a:lnTo>
                  <a:pt x="29223" y="9171"/>
                </a:lnTo>
                <a:lnTo>
                  <a:pt x="29206" y="9219"/>
                </a:lnTo>
                <a:lnTo>
                  <a:pt x="29188" y="9265"/>
                </a:lnTo>
                <a:lnTo>
                  <a:pt x="29167" y="9310"/>
                </a:lnTo>
                <a:lnTo>
                  <a:pt x="29144" y="9355"/>
                </a:lnTo>
                <a:lnTo>
                  <a:pt x="29120" y="9398"/>
                </a:lnTo>
                <a:lnTo>
                  <a:pt x="29094" y="9441"/>
                </a:lnTo>
                <a:lnTo>
                  <a:pt x="29067" y="9481"/>
                </a:lnTo>
                <a:lnTo>
                  <a:pt x="29038" y="9522"/>
                </a:lnTo>
                <a:lnTo>
                  <a:pt x="29006" y="9560"/>
                </a:lnTo>
                <a:lnTo>
                  <a:pt x="28974" y="9599"/>
                </a:lnTo>
                <a:lnTo>
                  <a:pt x="28941" y="9635"/>
                </a:lnTo>
                <a:lnTo>
                  <a:pt x="28905" y="9671"/>
                </a:lnTo>
                <a:lnTo>
                  <a:pt x="28869" y="9704"/>
                </a:lnTo>
                <a:lnTo>
                  <a:pt x="28831" y="9737"/>
                </a:lnTo>
                <a:lnTo>
                  <a:pt x="28792" y="9768"/>
                </a:lnTo>
                <a:lnTo>
                  <a:pt x="28751" y="9798"/>
                </a:lnTo>
                <a:lnTo>
                  <a:pt x="28710" y="9827"/>
                </a:lnTo>
                <a:lnTo>
                  <a:pt x="28666" y="9854"/>
                </a:lnTo>
                <a:lnTo>
                  <a:pt x="28622" y="9879"/>
                </a:lnTo>
                <a:lnTo>
                  <a:pt x="28578" y="9903"/>
                </a:lnTo>
                <a:lnTo>
                  <a:pt x="28532" y="9926"/>
                </a:lnTo>
                <a:lnTo>
                  <a:pt x="28484" y="9946"/>
                </a:lnTo>
                <a:lnTo>
                  <a:pt x="28436" y="9965"/>
                </a:lnTo>
                <a:lnTo>
                  <a:pt x="28387" y="9983"/>
                </a:lnTo>
                <a:lnTo>
                  <a:pt x="28337" y="9999"/>
                </a:lnTo>
                <a:lnTo>
                  <a:pt x="28287" y="10013"/>
                </a:lnTo>
                <a:lnTo>
                  <a:pt x="28236" y="10025"/>
                </a:lnTo>
                <a:lnTo>
                  <a:pt x="28189" y="10031"/>
                </a:lnTo>
                <a:lnTo>
                  <a:pt x="28143" y="10035"/>
                </a:lnTo>
                <a:lnTo>
                  <a:pt x="28098" y="10038"/>
                </a:lnTo>
                <a:lnTo>
                  <a:pt x="28052" y="10040"/>
                </a:lnTo>
                <a:lnTo>
                  <a:pt x="28006" y="10041"/>
                </a:lnTo>
                <a:lnTo>
                  <a:pt x="27960" y="10040"/>
                </a:lnTo>
                <a:lnTo>
                  <a:pt x="27915" y="10039"/>
                </a:lnTo>
                <a:lnTo>
                  <a:pt x="27870" y="10036"/>
                </a:lnTo>
                <a:lnTo>
                  <a:pt x="27825" y="10033"/>
                </a:lnTo>
                <a:lnTo>
                  <a:pt x="27780" y="10028"/>
                </a:lnTo>
                <a:lnTo>
                  <a:pt x="27735" y="10021"/>
                </a:lnTo>
                <a:lnTo>
                  <a:pt x="27691" y="10014"/>
                </a:lnTo>
                <a:lnTo>
                  <a:pt x="27647" y="10005"/>
                </a:lnTo>
                <a:lnTo>
                  <a:pt x="27602" y="9995"/>
                </a:lnTo>
                <a:lnTo>
                  <a:pt x="27559" y="9984"/>
                </a:lnTo>
                <a:lnTo>
                  <a:pt x="27516" y="9972"/>
                </a:lnTo>
                <a:lnTo>
                  <a:pt x="27473" y="9958"/>
                </a:lnTo>
                <a:lnTo>
                  <a:pt x="27430" y="9943"/>
                </a:lnTo>
                <a:lnTo>
                  <a:pt x="27388" y="9928"/>
                </a:lnTo>
                <a:lnTo>
                  <a:pt x="27346" y="9910"/>
                </a:lnTo>
                <a:lnTo>
                  <a:pt x="27305" y="9891"/>
                </a:lnTo>
                <a:lnTo>
                  <a:pt x="27265" y="9871"/>
                </a:lnTo>
                <a:lnTo>
                  <a:pt x="27224" y="9850"/>
                </a:lnTo>
                <a:lnTo>
                  <a:pt x="27185" y="9828"/>
                </a:lnTo>
                <a:lnTo>
                  <a:pt x="27145" y="9803"/>
                </a:lnTo>
                <a:lnTo>
                  <a:pt x="27107" y="9778"/>
                </a:lnTo>
                <a:lnTo>
                  <a:pt x="27068" y="9751"/>
                </a:lnTo>
                <a:lnTo>
                  <a:pt x="27031" y="9723"/>
                </a:lnTo>
                <a:lnTo>
                  <a:pt x="26994" y="9693"/>
                </a:lnTo>
                <a:lnTo>
                  <a:pt x="26958" y="9662"/>
                </a:lnTo>
                <a:lnTo>
                  <a:pt x="26922" y="9630"/>
                </a:lnTo>
                <a:lnTo>
                  <a:pt x="26888" y="9597"/>
                </a:lnTo>
                <a:lnTo>
                  <a:pt x="26854" y="9559"/>
                </a:lnTo>
                <a:lnTo>
                  <a:pt x="26821" y="9521"/>
                </a:lnTo>
                <a:lnTo>
                  <a:pt x="26790" y="9482"/>
                </a:lnTo>
                <a:lnTo>
                  <a:pt x="26761" y="9443"/>
                </a:lnTo>
                <a:lnTo>
                  <a:pt x="26732" y="9403"/>
                </a:lnTo>
                <a:lnTo>
                  <a:pt x="26705" y="9364"/>
                </a:lnTo>
                <a:lnTo>
                  <a:pt x="26679" y="9323"/>
                </a:lnTo>
                <a:lnTo>
                  <a:pt x="26655" y="9282"/>
                </a:lnTo>
                <a:lnTo>
                  <a:pt x="26631" y="9241"/>
                </a:lnTo>
                <a:lnTo>
                  <a:pt x="26609" y="9199"/>
                </a:lnTo>
                <a:lnTo>
                  <a:pt x="26588" y="9157"/>
                </a:lnTo>
                <a:lnTo>
                  <a:pt x="26568" y="9115"/>
                </a:lnTo>
                <a:lnTo>
                  <a:pt x="26551" y="9073"/>
                </a:lnTo>
                <a:lnTo>
                  <a:pt x="26533" y="9029"/>
                </a:lnTo>
                <a:lnTo>
                  <a:pt x="26517" y="8987"/>
                </a:lnTo>
                <a:lnTo>
                  <a:pt x="26503" y="8943"/>
                </a:lnTo>
                <a:lnTo>
                  <a:pt x="26489" y="8900"/>
                </a:lnTo>
                <a:lnTo>
                  <a:pt x="26477" y="8857"/>
                </a:lnTo>
                <a:lnTo>
                  <a:pt x="26466" y="8812"/>
                </a:lnTo>
                <a:lnTo>
                  <a:pt x="26456" y="8768"/>
                </a:lnTo>
                <a:lnTo>
                  <a:pt x="26448" y="8723"/>
                </a:lnTo>
                <a:lnTo>
                  <a:pt x="26440" y="8680"/>
                </a:lnTo>
                <a:lnTo>
                  <a:pt x="26434" y="8635"/>
                </a:lnTo>
                <a:lnTo>
                  <a:pt x="26429" y="8590"/>
                </a:lnTo>
                <a:lnTo>
                  <a:pt x="26425" y="8546"/>
                </a:lnTo>
                <a:lnTo>
                  <a:pt x="26422" y="8501"/>
                </a:lnTo>
                <a:lnTo>
                  <a:pt x="26421" y="8456"/>
                </a:lnTo>
                <a:lnTo>
                  <a:pt x="26419" y="8412"/>
                </a:lnTo>
                <a:lnTo>
                  <a:pt x="26419" y="8368"/>
                </a:lnTo>
                <a:lnTo>
                  <a:pt x="26422" y="8323"/>
                </a:lnTo>
                <a:lnTo>
                  <a:pt x="26425" y="8278"/>
                </a:lnTo>
                <a:lnTo>
                  <a:pt x="26428" y="8233"/>
                </a:lnTo>
                <a:lnTo>
                  <a:pt x="26433" y="8189"/>
                </a:lnTo>
                <a:lnTo>
                  <a:pt x="26439" y="8145"/>
                </a:lnTo>
                <a:lnTo>
                  <a:pt x="26445" y="8100"/>
                </a:lnTo>
                <a:lnTo>
                  <a:pt x="26454" y="8056"/>
                </a:lnTo>
                <a:lnTo>
                  <a:pt x="26463" y="8013"/>
                </a:lnTo>
                <a:lnTo>
                  <a:pt x="26473" y="7969"/>
                </a:lnTo>
                <a:lnTo>
                  <a:pt x="26484" y="7925"/>
                </a:lnTo>
                <a:lnTo>
                  <a:pt x="26497" y="7882"/>
                </a:lnTo>
                <a:lnTo>
                  <a:pt x="26509" y="7839"/>
                </a:lnTo>
                <a:lnTo>
                  <a:pt x="26524" y="7796"/>
                </a:lnTo>
                <a:lnTo>
                  <a:pt x="26539" y="7754"/>
                </a:lnTo>
                <a:lnTo>
                  <a:pt x="26555" y="7711"/>
                </a:lnTo>
                <a:lnTo>
                  <a:pt x="26571" y="7669"/>
                </a:lnTo>
                <a:lnTo>
                  <a:pt x="26590" y="7628"/>
                </a:lnTo>
                <a:lnTo>
                  <a:pt x="26609" y="7587"/>
                </a:lnTo>
                <a:lnTo>
                  <a:pt x="26629" y="7546"/>
                </a:lnTo>
                <a:lnTo>
                  <a:pt x="26650" y="7506"/>
                </a:lnTo>
                <a:lnTo>
                  <a:pt x="26671" y="7465"/>
                </a:lnTo>
                <a:lnTo>
                  <a:pt x="26694" y="7426"/>
                </a:lnTo>
                <a:lnTo>
                  <a:pt x="26718" y="7387"/>
                </a:lnTo>
                <a:lnTo>
                  <a:pt x="26743" y="7349"/>
                </a:lnTo>
                <a:lnTo>
                  <a:pt x="26768" y="7310"/>
                </a:lnTo>
                <a:lnTo>
                  <a:pt x="26795" y="7273"/>
                </a:lnTo>
                <a:lnTo>
                  <a:pt x="26822" y="7236"/>
                </a:lnTo>
                <a:lnTo>
                  <a:pt x="26850" y="7200"/>
                </a:lnTo>
                <a:lnTo>
                  <a:pt x="26880" y="7163"/>
                </a:lnTo>
                <a:lnTo>
                  <a:pt x="26910" y="7128"/>
                </a:lnTo>
                <a:lnTo>
                  <a:pt x="26940" y="7094"/>
                </a:lnTo>
                <a:lnTo>
                  <a:pt x="26971" y="7060"/>
                </a:lnTo>
                <a:lnTo>
                  <a:pt x="27005" y="7027"/>
                </a:lnTo>
                <a:lnTo>
                  <a:pt x="27038" y="6994"/>
                </a:lnTo>
                <a:lnTo>
                  <a:pt x="27071" y="6962"/>
                </a:lnTo>
                <a:lnTo>
                  <a:pt x="27107" y="6933"/>
                </a:lnTo>
                <a:lnTo>
                  <a:pt x="27141" y="6906"/>
                </a:lnTo>
                <a:lnTo>
                  <a:pt x="27176" y="6880"/>
                </a:lnTo>
                <a:lnTo>
                  <a:pt x="27212" y="6854"/>
                </a:lnTo>
                <a:lnTo>
                  <a:pt x="27248" y="6829"/>
                </a:lnTo>
                <a:lnTo>
                  <a:pt x="27285" y="6805"/>
                </a:lnTo>
                <a:lnTo>
                  <a:pt x="27321" y="6782"/>
                </a:lnTo>
                <a:lnTo>
                  <a:pt x="27357" y="6761"/>
                </a:lnTo>
                <a:lnTo>
                  <a:pt x="27395" y="6740"/>
                </a:lnTo>
                <a:lnTo>
                  <a:pt x="27432" y="6719"/>
                </a:lnTo>
                <a:lnTo>
                  <a:pt x="27470" y="6699"/>
                </a:lnTo>
                <a:lnTo>
                  <a:pt x="27508" y="6681"/>
                </a:lnTo>
                <a:lnTo>
                  <a:pt x="27546" y="6663"/>
                </a:lnTo>
                <a:lnTo>
                  <a:pt x="27584" y="6646"/>
                </a:lnTo>
                <a:lnTo>
                  <a:pt x="27623" y="6630"/>
                </a:lnTo>
                <a:lnTo>
                  <a:pt x="27662" y="6615"/>
                </a:lnTo>
                <a:lnTo>
                  <a:pt x="27701" y="6600"/>
                </a:lnTo>
                <a:lnTo>
                  <a:pt x="27741" y="6587"/>
                </a:lnTo>
                <a:lnTo>
                  <a:pt x="27780" y="6573"/>
                </a:lnTo>
                <a:lnTo>
                  <a:pt x="27820" y="6562"/>
                </a:lnTo>
                <a:lnTo>
                  <a:pt x="27859" y="6550"/>
                </a:lnTo>
                <a:lnTo>
                  <a:pt x="27899" y="6540"/>
                </a:lnTo>
                <a:lnTo>
                  <a:pt x="27939" y="6531"/>
                </a:lnTo>
                <a:lnTo>
                  <a:pt x="27980" y="6521"/>
                </a:lnTo>
                <a:lnTo>
                  <a:pt x="28020" y="6514"/>
                </a:lnTo>
                <a:lnTo>
                  <a:pt x="28060" y="6507"/>
                </a:lnTo>
                <a:lnTo>
                  <a:pt x="28101" y="6499"/>
                </a:lnTo>
                <a:lnTo>
                  <a:pt x="28141" y="6494"/>
                </a:lnTo>
                <a:lnTo>
                  <a:pt x="28182" y="6489"/>
                </a:lnTo>
                <a:lnTo>
                  <a:pt x="28223" y="6485"/>
                </a:lnTo>
                <a:lnTo>
                  <a:pt x="28264" y="6482"/>
                </a:lnTo>
                <a:lnTo>
                  <a:pt x="28305" y="6480"/>
                </a:lnTo>
                <a:lnTo>
                  <a:pt x="28345" y="6478"/>
                </a:lnTo>
                <a:lnTo>
                  <a:pt x="28387" y="6477"/>
                </a:lnTo>
                <a:lnTo>
                  <a:pt x="28428" y="6477"/>
                </a:lnTo>
                <a:lnTo>
                  <a:pt x="28468" y="6477"/>
                </a:lnTo>
                <a:lnTo>
                  <a:pt x="28510" y="6479"/>
                </a:lnTo>
                <a:lnTo>
                  <a:pt x="28550" y="6481"/>
                </a:lnTo>
                <a:lnTo>
                  <a:pt x="28592" y="6483"/>
                </a:lnTo>
                <a:lnTo>
                  <a:pt x="28633" y="6486"/>
                </a:lnTo>
                <a:lnTo>
                  <a:pt x="28673" y="6490"/>
                </a:lnTo>
                <a:lnTo>
                  <a:pt x="28715" y="6495"/>
                </a:lnTo>
                <a:lnTo>
                  <a:pt x="28756" y="6501"/>
                </a:lnTo>
                <a:lnTo>
                  <a:pt x="28796" y="6508"/>
                </a:lnTo>
                <a:lnTo>
                  <a:pt x="28837" y="6514"/>
                </a:lnTo>
                <a:lnTo>
                  <a:pt x="28877" y="6522"/>
                </a:lnTo>
                <a:lnTo>
                  <a:pt x="28918" y="6531"/>
                </a:lnTo>
                <a:lnTo>
                  <a:pt x="28959" y="6540"/>
                </a:lnTo>
                <a:lnTo>
                  <a:pt x="28999" y="6549"/>
                </a:lnTo>
                <a:lnTo>
                  <a:pt x="29040" y="6560"/>
                </a:lnTo>
                <a:lnTo>
                  <a:pt x="29079" y="6571"/>
                </a:lnTo>
                <a:lnTo>
                  <a:pt x="29119" y="6584"/>
                </a:lnTo>
                <a:lnTo>
                  <a:pt x="29159" y="6596"/>
                </a:lnTo>
                <a:lnTo>
                  <a:pt x="29199" y="6610"/>
                </a:lnTo>
                <a:lnTo>
                  <a:pt x="29239" y="6623"/>
                </a:lnTo>
                <a:lnTo>
                  <a:pt x="29277" y="6638"/>
                </a:lnTo>
                <a:lnTo>
                  <a:pt x="29317" y="6653"/>
                </a:lnTo>
                <a:lnTo>
                  <a:pt x="29355" y="6669"/>
                </a:lnTo>
                <a:lnTo>
                  <a:pt x="29395" y="6686"/>
                </a:lnTo>
                <a:lnTo>
                  <a:pt x="29432" y="6703"/>
                </a:lnTo>
                <a:lnTo>
                  <a:pt x="29471" y="6721"/>
                </a:lnTo>
                <a:lnTo>
                  <a:pt x="29509" y="6740"/>
                </a:lnTo>
                <a:lnTo>
                  <a:pt x="29547" y="6759"/>
                </a:lnTo>
                <a:lnTo>
                  <a:pt x="29584" y="6778"/>
                </a:lnTo>
                <a:lnTo>
                  <a:pt x="29619" y="6799"/>
                </a:lnTo>
                <a:lnTo>
                  <a:pt x="29652" y="6819"/>
                </a:lnTo>
                <a:lnTo>
                  <a:pt x="29685" y="6841"/>
                </a:lnTo>
                <a:lnTo>
                  <a:pt x="29717" y="6863"/>
                </a:lnTo>
                <a:lnTo>
                  <a:pt x="29750" y="6884"/>
                </a:lnTo>
                <a:lnTo>
                  <a:pt x="29781" y="6906"/>
                </a:lnTo>
                <a:lnTo>
                  <a:pt x="29812" y="6929"/>
                </a:lnTo>
                <a:lnTo>
                  <a:pt x="29842" y="6953"/>
                </a:lnTo>
                <a:lnTo>
                  <a:pt x="29873" y="6977"/>
                </a:lnTo>
                <a:lnTo>
                  <a:pt x="29902" y="7001"/>
                </a:lnTo>
                <a:lnTo>
                  <a:pt x="29931" y="7025"/>
                </a:lnTo>
                <a:lnTo>
                  <a:pt x="29959" y="7050"/>
                </a:lnTo>
                <a:lnTo>
                  <a:pt x="29987" y="7075"/>
                </a:lnTo>
                <a:lnTo>
                  <a:pt x="30014" y="7101"/>
                </a:lnTo>
                <a:lnTo>
                  <a:pt x="30041" y="7127"/>
                </a:lnTo>
                <a:lnTo>
                  <a:pt x="30067" y="7153"/>
                </a:lnTo>
                <a:lnTo>
                  <a:pt x="30118" y="7207"/>
                </a:lnTo>
                <a:lnTo>
                  <a:pt x="30167" y="7261"/>
                </a:lnTo>
                <a:lnTo>
                  <a:pt x="30213" y="7317"/>
                </a:lnTo>
                <a:lnTo>
                  <a:pt x="30258" y="7376"/>
                </a:lnTo>
                <a:lnTo>
                  <a:pt x="30300" y="7434"/>
                </a:lnTo>
                <a:lnTo>
                  <a:pt x="30341" y="7494"/>
                </a:lnTo>
                <a:lnTo>
                  <a:pt x="30379" y="7555"/>
                </a:lnTo>
                <a:lnTo>
                  <a:pt x="30415" y="7617"/>
                </a:lnTo>
                <a:lnTo>
                  <a:pt x="30449" y="7680"/>
                </a:lnTo>
                <a:lnTo>
                  <a:pt x="30482" y="7744"/>
                </a:lnTo>
                <a:lnTo>
                  <a:pt x="30512" y="7809"/>
                </a:lnTo>
                <a:lnTo>
                  <a:pt x="30540" y="7874"/>
                </a:lnTo>
                <a:lnTo>
                  <a:pt x="30566" y="7941"/>
                </a:lnTo>
                <a:lnTo>
                  <a:pt x="30590" y="8007"/>
                </a:lnTo>
                <a:lnTo>
                  <a:pt x="30612" y="8075"/>
                </a:lnTo>
                <a:lnTo>
                  <a:pt x="30632" y="8144"/>
                </a:lnTo>
                <a:lnTo>
                  <a:pt x="30649" y="8212"/>
                </a:lnTo>
                <a:lnTo>
                  <a:pt x="30665" y="8282"/>
                </a:lnTo>
                <a:lnTo>
                  <a:pt x="30678" y="8352"/>
                </a:lnTo>
                <a:lnTo>
                  <a:pt x="30691" y="8423"/>
                </a:lnTo>
                <a:lnTo>
                  <a:pt x="30700" y="8493"/>
                </a:lnTo>
                <a:lnTo>
                  <a:pt x="30709" y="8565"/>
                </a:lnTo>
                <a:lnTo>
                  <a:pt x="30714" y="8636"/>
                </a:lnTo>
                <a:lnTo>
                  <a:pt x="30718" y="8708"/>
                </a:lnTo>
                <a:lnTo>
                  <a:pt x="30720" y="8780"/>
                </a:lnTo>
                <a:lnTo>
                  <a:pt x="30720" y="8853"/>
                </a:lnTo>
                <a:lnTo>
                  <a:pt x="30718" y="8924"/>
                </a:lnTo>
                <a:lnTo>
                  <a:pt x="30714" y="8996"/>
                </a:lnTo>
                <a:lnTo>
                  <a:pt x="30708" y="9068"/>
                </a:lnTo>
                <a:lnTo>
                  <a:pt x="30700" y="9141"/>
                </a:lnTo>
                <a:lnTo>
                  <a:pt x="30690" y="9213"/>
                </a:lnTo>
                <a:lnTo>
                  <a:pt x="30678" y="9284"/>
                </a:lnTo>
                <a:lnTo>
                  <a:pt x="30665" y="9355"/>
                </a:lnTo>
                <a:lnTo>
                  <a:pt x="30649" y="9427"/>
                </a:lnTo>
                <a:lnTo>
                  <a:pt x="30632" y="9498"/>
                </a:lnTo>
                <a:lnTo>
                  <a:pt x="30612" y="9569"/>
                </a:lnTo>
                <a:lnTo>
                  <a:pt x="30590" y="9638"/>
                </a:lnTo>
                <a:lnTo>
                  <a:pt x="30567" y="9708"/>
                </a:lnTo>
                <a:lnTo>
                  <a:pt x="30542" y="9777"/>
                </a:lnTo>
                <a:lnTo>
                  <a:pt x="30515" y="9845"/>
                </a:lnTo>
                <a:lnTo>
                  <a:pt x="30486" y="9913"/>
                </a:lnTo>
                <a:lnTo>
                  <a:pt x="30456" y="9981"/>
                </a:lnTo>
                <a:lnTo>
                  <a:pt x="30422" y="10047"/>
                </a:lnTo>
                <a:lnTo>
                  <a:pt x="30388" y="10113"/>
                </a:lnTo>
                <a:lnTo>
                  <a:pt x="30351" y="10177"/>
                </a:lnTo>
                <a:lnTo>
                  <a:pt x="30313" y="10242"/>
                </a:lnTo>
                <a:lnTo>
                  <a:pt x="30273" y="10304"/>
                </a:lnTo>
                <a:lnTo>
                  <a:pt x="30231" y="10367"/>
                </a:lnTo>
                <a:lnTo>
                  <a:pt x="30187" y="10428"/>
                </a:lnTo>
                <a:lnTo>
                  <a:pt x="30141" y="10488"/>
                </a:lnTo>
                <a:lnTo>
                  <a:pt x="30094" y="10547"/>
                </a:lnTo>
                <a:lnTo>
                  <a:pt x="30044" y="10604"/>
                </a:lnTo>
                <a:lnTo>
                  <a:pt x="29993" y="10660"/>
                </a:lnTo>
                <a:lnTo>
                  <a:pt x="29940" y="10715"/>
                </a:lnTo>
                <a:lnTo>
                  <a:pt x="29886" y="10770"/>
                </a:lnTo>
                <a:lnTo>
                  <a:pt x="29829" y="10822"/>
                </a:lnTo>
                <a:lnTo>
                  <a:pt x="29775" y="10867"/>
                </a:lnTo>
                <a:lnTo>
                  <a:pt x="29719" y="10911"/>
                </a:lnTo>
                <a:lnTo>
                  <a:pt x="29662" y="10953"/>
                </a:lnTo>
                <a:lnTo>
                  <a:pt x="29605" y="10993"/>
                </a:lnTo>
                <a:lnTo>
                  <a:pt x="29548" y="11032"/>
                </a:lnTo>
                <a:lnTo>
                  <a:pt x="29489" y="11068"/>
                </a:lnTo>
                <a:lnTo>
                  <a:pt x="29431" y="11105"/>
                </a:lnTo>
                <a:lnTo>
                  <a:pt x="29372" y="11138"/>
                </a:lnTo>
                <a:lnTo>
                  <a:pt x="29311" y="11170"/>
                </a:lnTo>
                <a:lnTo>
                  <a:pt x="29251" y="11201"/>
                </a:lnTo>
                <a:lnTo>
                  <a:pt x="29191" y="11231"/>
                </a:lnTo>
                <a:lnTo>
                  <a:pt x="29129" y="11259"/>
                </a:lnTo>
                <a:lnTo>
                  <a:pt x="29068" y="11285"/>
                </a:lnTo>
                <a:lnTo>
                  <a:pt x="29005" y="11310"/>
                </a:lnTo>
                <a:lnTo>
                  <a:pt x="28943" y="11333"/>
                </a:lnTo>
                <a:lnTo>
                  <a:pt x="28880" y="11353"/>
                </a:lnTo>
                <a:lnTo>
                  <a:pt x="28817" y="11374"/>
                </a:lnTo>
                <a:lnTo>
                  <a:pt x="28753" y="11392"/>
                </a:lnTo>
                <a:lnTo>
                  <a:pt x="28689" y="11410"/>
                </a:lnTo>
                <a:lnTo>
                  <a:pt x="28625" y="11424"/>
                </a:lnTo>
                <a:lnTo>
                  <a:pt x="28561" y="11439"/>
                </a:lnTo>
                <a:lnTo>
                  <a:pt x="28496" y="11451"/>
                </a:lnTo>
                <a:lnTo>
                  <a:pt x="28431" y="11462"/>
                </a:lnTo>
                <a:lnTo>
                  <a:pt x="28366" y="11471"/>
                </a:lnTo>
                <a:lnTo>
                  <a:pt x="28301" y="11479"/>
                </a:lnTo>
                <a:lnTo>
                  <a:pt x="28236" y="11486"/>
                </a:lnTo>
                <a:lnTo>
                  <a:pt x="28170" y="11490"/>
                </a:lnTo>
                <a:lnTo>
                  <a:pt x="28105" y="11494"/>
                </a:lnTo>
                <a:lnTo>
                  <a:pt x="28039" y="11496"/>
                </a:lnTo>
                <a:lnTo>
                  <a:pt x="27974" y="11496"/>
                </a:lnTo>
                <a:lnTo>
                  <a:pt x="27908" y="11495"/>
                </a:lnTo>
                <a:lnTo>
                  <a:pt x="27843" y="11493"/>
                </a:lnTo>
                <a:lnTo>
                  <a:pt x="27777" y="11489"/>
                </a:lnTo>
                <a:lnTo>
                  <a:pt x="27711" y="11484"/>
                </a:lnTo>
                <a:lnTo>
                  <a:pt x="27646" y="11476"/>
                </a:lnTo>
                <a:lnTo>
                  <a:pt x="27580" y="11468"/>
                </a:lnTo>
                <a:lnTo>
                  <a:pt x="27516" y="11459"/>
                </a:lnTo>
                <a:lnTo>
                  <a:pt x="27450" y="11447"/>
                </a:lnTo>
                <a:lnTo>
                  <a:pt x="27386" y="11435"/>
                </a:lnTo>
                <a:lnTo>
                  <a:pt x="27320" y="11421"/>
                </a:lnTo>
                <a:lnTo>
                  <a:pt x="27255" y="11405"/>
                </a:lnTo>
                <a:lnTo>
                  <a:pt x="27192" y="11389"/>
                </a:lnTo>
                <a:lnTo>
                  <a:pt x="27127" y="11371"/>
                </a:lnTo>
                <a:lnTo>
                  <a:pt x="27064" y="11351"/>
                </a:lnTo>
                <a:lnTo>
                  <a:pt x="27000" y="11331"/>
                </a:lnTo>
                <a:lnTo>
                  <a:pt x="26937" y="11308"/>
                </a:lnTo>
                <a:lnTo>
                  <a:pt x="26874" y="11284"/>
                </a:lnTo>
                <a:lnTo>
                  <a:pt x="26812" y="11259"/>
                </a:lnTo>
                <a:lnTo>
                  <a:pt x="26751" y="11233"/>
                </a:lnTo>
                <a:lnTo>
                  <a:pt x="26689" y="11205"/>
                </a:lnTo>
                <a:lnTo>
                  <a:pt x="26628" y="11175"/>
                </a:lnTo>
                <a:lnTo>
                  <a:pt x="26567" y="11144"/>
                </a:lnTo>
                <a:lnTo>
                  <a:pt x="26507" y="11113"/>
                </a:lnTo>
                <a:lnTo>
                  <a:pt x="26448" y="11080"/>
                </a:lnTo>
                <a:lnTo>
                  <a:pt x="26388" y="11044"/>
                </a:lnTo>
                <a:lnTo>
                  <a:pt x="26330" y="11009"/>
                </a:lnTo>
                <a:lnTo>
                  <a:pt x="26272" y="10971"/>
                </a:lnTo>
                <a:lnTo>
                  <a:pt x="26214" y="10933"/>
                </a:lnTo>
                <a:lnTo>
                  <a:pt x="26158" y="10892"/>
                </a:lnTo>
                <a:lnTo>
                  <a:pt x="26102" y="10852"/>
                </a:lnTo>
                <a:lnTo>
                  <a:pt x="26047" y="10809"/>
                </a:lnTo>
                <a:lnTo>
                  <a:pt x="25992" y="10765"/>
                </a:lnTo>
                <a:lnTo>
                  <a:pt x="25937" y="10720"/>
                </a:lnTo>
                <a:lnTo>
                  <a:pt x="25884" y="10673"/>
                </a:lnTo>
                <a:lnTo>
                  <a:pt x="25840" y="10644"/>
                </a:lnTo>
                <a:lnTo>
                  <a:pt x="25797" y="10618"/>
                </a:lnTo>
                <a:lnTo>
                  <a:pt x="25756" y="10593"/>
                </a:lnTo>
                <a:lnTo>
                  <a:pt x="25718" y="10571"/>
                </a:lnTo>
                <a:lnTo>
                  <a:pt x="25681" y="10551"/>
                </a:lnTo>
                <a:lnTo>
                  <a:pt x="25646" y="10533"/>
                </a:lnTo>
                <a:lnTo>
                  <a:pt x="25613" y="10518"/>
                </a:lnTo>
                <a:lnTo>
                  <a:pt x="25581" y="10503"/>
                </a:lnTo>
                <a:lnTo>
                  <a:pt x="25550" y="10492"/>
                </a:lnTo>
                <a:lnTo>
                  <a:pt x="25521" y="10480"/>
                </a:lnTo>
                <a:lnTo>
                  <a:pt x="25493" y="10472"/>
                </a:lnTo>
                <a:lnTo>
                  <a:pt x="25466" y="10464"/>
                </a:lnTo>
                <a:lnTo>
                  <a:pt x="25440" y="10457"/>
                </a:lnTo>
                <a:lnTo>
                  <a:pt x="25414" y="10452"/>
                </a:lnTo>
                <a:lnTo>
                  <a:pt x="25389" y="10448"/>
                </a:lnTo>
                <a:lnTo>
                  <a:pt x="25364" y="10445"/>
                </a:lnTo>
                <a:lnTo>
                  <a:pt x="3051" y="10445"/>
                </a:lnTo>
                <a:lnTo>
                  <a:pt x="2972" y="10444"/>
                </a:lnTo>
                <a:lnTo>
                  <a:pt x="2894" y="10442"/>
                </a:lnTo>
                <a:lnTo>
                  <a:pt x="2816" y="10437"/>
                </a:lnTo>
                <a:lnTo>
                  <a:pt x="2739" y="10429"/>
                </a:lnTo>
                <a:lnTo>
                  <a:pt x="2662" y="10421"/>
                </a:lnTo>
                <a:lnTo>
                  <a:pt x="2586" y="10411"/>
                </a:lnTo>
                <a:lnTo>
                  <a:pt x="2511" y="10398"/>
                </a:lnTo>
                <a:lnTo>
                  <a:pt x="2436" y="10383"/>
                </a:lnTo>
                <a:lnTo>
                  <a:pt x="2362" y="10367"/>
                </a:lnTo>
                <a:lnTo>
                  <a:pt x="2288" y="10349"/>
                </a:lnTo>
                <a:lnTo>
                  <a:pt x="2215" y="10329"/>
                </a:lnTo>
                <a:lnTo>
                  <a:pt x="2143" y="10309"/>
                </a:lnTo>
                <a:lnTo>
                  <a:pt x="2073" y="10285"/>
                </a:lnTo>
                <a:lnTo>
                  <a:pt x="2002" y="10261"/>
                </a:lnTo>
                <a:lnTo>
                  <a:pt x="1932" y="10234"/>
                </a:lnTo>
                <a:lnTo>
                  <a:pt x="1863" y="10205"/>
                </a:lnTo>
                <a:lnTo>
                  <a:pt x="1795" y="10176"/>
                </a:lnTo>
                <a:lnTo>
                  <a:pt x="1728" y="10144"/>
                </a:lnTo>
                <a:lnTo>
                  <a:pt x="1661" y="10112"/>
                </a:lnTo>
                <a:lnTo>
                  <a:pt x="1597" y="10077"/>
                </a:lnTo>
                <a:lnTo>
                  <a:pt x="1532" y="10041"/>
                </a:lnTo>
                <a:lnTo>
                  <a:pt x="1469" y="10004"/>
                </a:lnTo>
                <a:lnTo>
                  <a:pt x="1406" y="9965"/>
                </a:lnTo>
                <a:lnTo>
                  <a:pt x="1345" y="9924"/>
                </a:lnTo>
                <a:lnTo>
                  <a:pt x="1285" y="9883"/>
                </a:lnTo>
                <a:lnTo>
                  <a:pt x="1225" y="9839"/>
                </a:lnTo>
                <a:lnTo>
                  <a:pt x="1167" y="9794"/>
                </a:lnTo>
                <a:lnTo>
                  <a:pt x="1110" y="9749"/>
                </a:lnTo>
                <a:lnTo>
                  <a:pt x="1055" y="9702"/>
                </a:lnTo>
                <a:lnTo>
                  <a:pt x="999" y="9653"/>
                </a:lnTo>
                <a:lnTo>
                  <a:pt x="945" y="9603"/>
                </a:lnTo>
                <a:lnTo>
                  <a:pt x="893" y="9552"/>
                </a:lnTo>
                <a:lnTo>
                  <a:pt x="842" y="9500"/>
                </a:lnTo>
                <a:lnTo>
                  <a:pt x="792" y="9446"/>
                </a:lnTo>
                <a:lnTo>
                  <a:pt x="743" y="9392"/>
                </a:lnTo>
                <a:lnTo>
                  <a:pt x="696" y="9335"/>
                </a:lnTo>
                <a:lnTo>
                  <a:pt x="651" y="9278"/>
                </a:lnTo>
                <a:lnTo>
                  <a:pt x="606" y="9220"/>
                </a:lnTo>
                <a:lnTo>
                  <a:pt x="562" y="9161"/>
                </a:lnTo>
                <a:lnTo>
                  <a:pt x="521" y="9100"/>
                </a:lnTo>
                <a:lnTo>
                  <a:pt x="480" y="9039"/>
                </a:lnTo>
                <a:lnTo>
                  <a:pt x="441" y="8976"/>
                </a:lnTo>
                <a:lnTo>
                  <a:pt x="404" y="8913"/>
                </a:lnTo>
                <a:lnTo>
                  <a:pt x="367" y="8849"/>
                </a:lnTo>
                <a:lnTo>
                  <a:pt x="333" y="8784"/>
                </a:lnTo>
                <a:lnTo>
                  <a:pt x="301" y="8717"/>
                </a:lnTo>
                <a:lnTo>
                  <a:pt x="270" y="8651"/>
                </a:lnTo>
                <a:lnTo>
                  <a:pt x="239" y="8582"/>
                </a:lnTo>
                <a:lnTo>
                  <a:pt x="211" y="8513"/>
                </a:lnTo>
                <a:lnTo>
                  <a:pt x="185" y="8444"/>
                </a:lnTo>
                <a:lnTo>
                  <a:pt x="160" y="8373"/>
                </a:lnTo>
                <a:lnTo>
                  <a:pt x="136" y="8302"/>
                </a:lnTo>
                <a:lnTo>
                  <a:pt x="116" y="8230"/>
                </a:lnTo>
                <a:lnTo>
                  <a:pt x="96" y="8157"/>
                </a:lnTo>
                <a:lnTo>
                  <a:pt x="78" y="8083"/>
                </a:lnTo>
                <a:lnTo>
                  <a:pt x="61" y="8010"/>
                </a:lnTo>
                <a:lnTo>
                  <a:pt x="47" y="7935"/>
                </a:lnTo>
                <a:lnTo>
                  <a:pt x="34" y="7860"/>
                </a:lnTo>
                <a:lnTo>
                  <a:pt x="24" y="7784"/>
                </a:lnTo>
                <a:lnTo>
                  <a:pt x="16" y="7707"/>
                </a:lnTo>
                <a:lnTo>
                  <a:pt x="8" y="7630"/>
                </a:lnTo>
                <a:lnTo>
                  <a:pt x="4" y="7552"/>
                </a:lnTo>
                <a:lnTo>
                  <a:pt x="1" y="7474"/>
                </a:lnTo>
                <a:lnTo>
                  <a:pt x="0" y="7394"/>
                </a:lnTo>
                <a:lnTo>
                  <a:pt x="0" y="3050"/>
                </a:lnTo>
                <a:lnTo>
                  <a:pt x="1" y="2971"/>
                </a:lnTo>
                <a:lnTo>
                  <a:pt x="4" y="2893"/>
                </a:lnTo>
                <a:lnTo>
                  <a:pt x="8" y="2815"/>
                </a:lnTo>
                <a:lnTo>
                  <a:pt x="16" y="2738"/>
                </a:lnTo>
                <a:lnTo>
                  <a:pt x="24" y="2661"/>
                </a:lnTo>
                <a:lnTo>
                  <a:pt x="34" y="2585"/>
                </a:lnTo>
                <a:lnTo>
                  <a:pt x="47" y="2510"/>
                </a:lnTo>
                <a:lnTo>
                  <a:pt x="61" y="2435"/>
                </a:lnTo>
                <a:lnTo>
                  <a:pt x="78" y="2361"/>
                </a:lnTo>
                <a:lnTo>
                  <a:pt x="96" y="2288"/>
                </a:lnTo>
                <a:lnTo>
                  <a:pt x="116" y="2215"/>
                </a:lnTo>
                <a:lnTo>
                  <a:pt x="136" y="2143"/>
                </a:lnTo>
                <a:lnTo>
                  <a:pt x="160" y="2072"/>
                </a:lnTo>
                <a:lnTo>
                  <a:pt x="185" y="2001"/>
                </a:lnTo>
                <a:lnTo>
                  <a:pt x="211" y="1932"/>
                </a:lnTo>
                <a:lnTo>
                  <a:pt x="239" y="1863"/>
                </a:lnTo>
                <a:lnTo>
                  <a:pt x="270" y="1795"/>
                </a:lnTo>
                <a:lnTo>
                  <a:pt x="301" y="1728"/>
                </a:lnTo>
                <a:lnTo>
                  <a:pt x="333" y="1661"/>
                </a:lnTo>
                <a:lnTo>
                  <a:pt x="367" y="1596"/>
                </a:lnTo>
                <a:lnTo>
                  <a:pt x="404" y="1532"/>
                </a:lnTo>
                <a:lnTo>
                  <a:pt x="441" y="1468"/>
                </a:lnTo>
                <a:lnTo>
                  <a:pt x="480" y="1406"/>
                </a:lnTo>
                <a:lnTo>
                  <a:pt x="521" y="1345"/>
                </a:lnTo>
                <a:lnTo>
                  <a:pt x="562" y="1284"/>
                </a:lnTo>
                <a:lnTo>
                  <a:pt x="606" y="1225"/>
                </a:lnTo>
                <a:lnTo>
                  <a:pt x="651" y="1167"/>
                </a:lnTo>
                <a:lnTo>
                  <a:pt x="696" y="1109"/>
                </a:lnTo>
                <a:lnTo>
                  <a:pt x="743" y="1054"/>
                </a:lnTo>
                <a:lnTo>
                  <a:pt x="792" y="999"/>
                </a:lnTo>
                <a:lnTo>
                  <a:pt x="842" y="946"/>
                </a:lnTo>
                <a:lnTo>
                  <a:pt x="893" y="893"/>
                </a:lnTo>
                <a:lnTo>
                  <a:pt x="945" y="842"/>
                </a:lnTo>
                <a:lnTo>
                  <a:pt x="999" y="792"/>
                </a:lnTo>
                <a:lnTo>
                  <a:pt x="1055" y="744"/>
                </a:lnTo>
                <a:lnTo>
                  <a:pt x="1110" y="696"/>
                </a:lnTo>
                <a:lnTo>
                  <a:pt x="1167" y="650"/>
                </a:lnTo>
                <a:lnTo>
                  <a:pt x="1225" y="606"/>
                </a:lnTo>
                <a:lnTo>
                  <a:pt x="1285" y="563"/>
                </a:lnTo>
                <a:lnTo>
                  <a:pt x="1345" y="520"/>
                </a:lnTo>
                <a:lnTo>
                  <a:pt x="1406" y="481"/>
                </a:lnTo>
                <a:lnTo>
                  <a:pt x="1469" y="441"/>
                </a:lnTo>
                <a:lnTo>
                  <a:pt x="1532" y="404"/>
                </a:lnTo>
                <a:lnTo>
                  <a:pt x="1597" y="368"/>
                </a:lnTo>
                <a:lnTo>
                  <a:pt x="1661" y="334"/>
                </a:lnTo>
                <a:lnTo>
                  <a:pt x="1728" y="301"/>
                </a:lnTo>
                <a:lnTo>
                  <a:pt x="1795" y="270"/>
                </a:lnTo>
                <a:lnTo>
                  <a:pt x="1863" y="239"/>
                </a:lnTo>
                <a:lnTo>
                  <a:pt x="1932" y="211"/>
                </a:lnTo>
                <a:lnTo>
                  <a:pt x="2002" y="185"/>
                </a:lnTo>
                <a:lnTo>
                  <a:pt x="2073" y="160"/>
                </a:lnTo>
                <a:lnTo>
                  <a:pt x="2143" y="137"/>
                </a:lnTo>
                <a:lnTo>
                  <a:pt x="2215" y="116"/>
                </a:lnTo>
                <a:lnTo>
                  <a:pt x="2288" y="96"/>
                </a:lnTo>
                <a:lnTo>
                  <a:pt x="2362" y="78"/>
                </a:lnTo>
                <a:lnTo>
                  <a:pt x="2436" y="61"/>
                </a:lnTo>
                <a:lnTo>
                  <a:pt x="2511" y="48"/>
                </a:lnTo>
                <a:lnTo>
                  <a:pt x="2586" y="35"/>
                </a:lnTo>
                <a:lnTo>
                  <a:pt x="2662" y="24"/>
                </a:lnTo>
                <a:lnTo>
                  <a:pt x="2739" y="16"/>
                </a:lnTo>
                <a:lnTo>
                  <a:pt x="2816" y="8"/>
                </a:lnTo>
                <a:lnTo>
                  <a:pt x="2894" y="4"/>
                </a:lnTo>
                <a:lnTo>
                  <a:pt x="2972" y="1"/>
                </a:lnTo>
                <a:lnTo>
                  <a:pt x="3051" y="0"/>
                </a:lnTo>
                <a:lnTo>
                  <a:pt x="25929" y="0"/>
                </a:lnTo>
                <a:lnTo>
                  <a:pt x="26007" y="1"/>
                </a:lnTo>
                <a:lnTo>
                  <a:pt x="26086" y="4"/>
                </a:lnTo>
                <a:lnTo>
                  <a:pt x="26163" y="8"/>
                </a:lnTo>
                <a:lnTo>
                  <a:pt x="26240" y="16"/>
                </a:lnTo>
                <a:lnTo>
                  <a:pt x="26317" y="24"/>
                </a:lnTo>
                <a:lnTo>
                  <a:pt x="26393" y="35"/>
                </a:lnTo>
                <a:lnTo>
                  <a:pt x="26469" y="48"/>
                </a:lnTo>
                <a:lnTo>
                  <a:pt x="26543" y="61"/>
                </a:lnTo>
                <a:lnTo>
                  <a:pt x="26618" y="78"/>
                </a:lnTo>
                <a:lnTo>
                  <a:pt x="26691" y="96"/>
                </a:lnTo>
                <a:lnTo>
                  <a:pt x="26764" y="116"/>
                </a:lnTo>
                <a:lnTo>
                  <a:pt x="26836" y="137"/>
                </a:lnTo>
                <a:lnTo>
                  <a:pt x="26908" y="160"/>
                </a:lnTo>
                <a:lnTo>
                  <a:pt x="26977" y="185"/>
                </a:lnTo>
                <a:lnTo>
                  <a:pt x="27047" y="211"/>
                </a:lnTo>
                <a:lnTo>
                  <a:pt x="27117" y="239"/>
                </a:lnTo>
                <a:lnTo>
                  <a:pt x="27185" y="270"/>
                </a:lnTo>
                <a:lnTo>
                  <a:pt x="27251" y="301"/>
                </a:lnTo>
                <a:lnTo>
                  <a:pt x="27318" y="334"/>
                </a:lnTo>
                <a:lnTo>
                  <a:pt x="27383" y="368"/>
                </a:lnTo>
                <a:lnTo>
                  <a:pt x="27448" y="404"/>
                </a:lnTo>
                <a:lnTo>
                  <a:pt x="27510" y="441"/>
                </a:lnTo>
                <a:lnTo>
                  <a:pt x="27573" y="481"/>
                </a:lnTo>
                <a:lnTo>
                  <a:pt x="27634" y="520"/>
                </a:lnTo>
                <a:lnTo>
                  <a:pt x="27695" y="563"/>
                </a:lnTo>
                <a:lnTo>
                  <a:pt x="27754" y="606"/>
                </a:lnTo>
                <a:lnTo>
                  <a:pt x="27812" y="650"/>
                </a:lnTo>
                <a:lnTo>
                  <a:pt x="27870" y="696"/>
                </a:lnTo>
                <a:lnTo>
                  <a:pt x="27926" y="744"/>
                </a:lnTo>
                <a:lnTo>
                  <a:pt x="27980" y="792"/>
                </a:lnTo>
                <a:lnTo>
                  <a:pt x="28034" y="842"/>
                </a:lnTo>
                <a:lnTo>
                  <a:pt x="28086" y="893"/>
                </a:lnTo>
                <a:lnTo>
                  <a:pt x="28137" y="946"/>
                </a:lnTo>
                <a:lnTo>
                  <a:pt x="28187" y="999"/>
                </a:lnTo>
                <a:lnTo>
                  <a:pt x="28236" y="1054"/>
                </a:lnTo>
                <a:lnTo>
                  <a:pt x="28283" y="1109"/>
                </a:lnTo>
                <a:lnTo>
                  <a:pt x="28330" y="1167"/>
                </a:lnTo>
                <a:lnTo>
                  <a:pt x="28373" y="1225"/>
                </a:lnTo>
                <a:lnTo>
                  <a:pt x="28417" y="1284"/>
                </a:lnTo>
                <a:lnTo>
                  <a:pt x="28459" y="1345"/>
                </a:lnTo>
                <a:lnTo>
                  <a:pt x="28499" y="1406"/>
                </a:lnTo>
                <a:lnTo>
                  <a:pt x="28538" y="1468"/>
                </a:lnTo>
                <a:lnTo>
                  <a:pt x="28575" y="1532"/>
                </a:lnTo>
                <a:lnTo>
                  <a:pt x="28612" y="1596"/>
                </a:lnTo>
                <a:lnTo>
                  <a:pt x="28646" y="1661"/>
                </a:lnTo>
                <a:lnTo>
                  <a:pt x="28680" y="1728"/>
                </a:lnTo>
                <a:lnTo>
                  <a:pt x="28711" y="1795"/>
                </a:lnTo>
                <a:lnTo>
                  <a:pt x="28740" y="1863"/>
                </a:lnTo>
                <a:lnTo>
                  <a:pt x="28768" y="1932"/>
                </a:lnTo>
                <a:lnTo>
                  <a:pt x="28795" y="2001"/>
                </a:lnTo>
                <a:lnTo>
                  <a:pt x="28820" y="2072"/>
                </a:lnTo>
                <a:lnTo>
                  <a:pt x="28843" y="2143"/>
                </a:lnTo>
                <a:lnTo>
                  <a:pt x="28865" y="2215"/>
                </a:lnTo>
                <a:lnTo>
                  <a:pt x="28884" y="2288"/>
                </a:lnTo>
                <a:lnTo>
                  <a:pt x="28902" y="2361"/>
                </a:lnTo>
                <a:lnTo>
                  <a:pt x="28918" y="2435"/>
                </a:lnTo>
                <a:lnTo>
                  <a:pt x="28933" y="2510"/>
                </a:lnTo>
                <a:lnTo>
                  <a:pt x="28945" y="2585"/>
                </a:lnTo>
                <a:lnTo>
                  <a:pt x="28955" y="2661"/>
                </a:lnTo>
                <a:lnTo>
                  <a:pt x="28965" y="2738"/>
                </a:lnTo>
                <a:lnTo>
                  <a:pt x="28971" y="2815"/>
                </a:lnTo>
                <a:lnTo>
                  <a:pt x="28976" y="2893"/>
                </a:lnTo>
                <a:lnTo>
                  <a:pt x="28979" y="2971"/>
                </a:lnTo>
                <a:lnTo>
                  <a:pt x="28980" y="3050"/>
                </a:lnTo>
                <a:lnTo>
                  <a:pt x="28980" y="5222"/>
                </a:lnTo>
                <a:lnTo>
                  <a:pt x="28979" y="5273"/>
                </a:lnTo>
                <a:lnTo>
                  <a:pt x="28978" y="5323"/>
                </a:lnTo>
                <a:lnTo>
                  <a:pt x="28974" y="5373"/>
                </a:lnTo>
                <a:lnTo>
                  <a:pt x="28969" y="5422"/>
                </a:lnTo>
                <a:lnTo>
                  <a:pt x="28965" y="5447"/>
                </a:lnTo>
                <a:lnTo>
                  <a:pt x="28961" y="5471"/>
                </a:lnTo>
                <a:lnTo>
                  <a:pt x="28955" y="5495"/>
                </a:lnTo>
                <a:lnTo>
                  <a:pt x="28950" y="5518"/>
                </a:lnTo>
                <a:lnTo>
                  <a:pt x="28943" y="5542"/>
                </a:lnTo>
                <a:lnTo>
                  <a:pt x="28936" y="5565"/>
                </a:lnTo>
                <a:lnTo>
                  <a:pt x="28927" y="5588"/>
                </a:lnTo>
                <a:lnTo>
                  <a:pt x="28918" y="5610"/>
                </a:lnTo>
                <a:lnTo>
                  <a:pt x="28825" y="5605"/>
                </a:lnTo>
                <a:lnTo>
                  <a:pt x="28733" y="5603"/>
                </a:lnTo>
                <a:lnTo>
                  <a:pt x="28640" y="5603"/>
                </a:lnTo>
                <a:lnTo>
                  <a:pt x="28548" y="5605"/>
                </a:lnTo>
                <a:lnTo>
                  <a:pt x="28456" y="5610"/>
                </a:lnTo>
                <a:lnTo>
                  <a:pt x="28364" y="5617"/>
                </a:lnTo>
                <a:lnTo>
                  <a:pt x="28274" y="5625"/>
                </a:lnTo>
                <a:lnTo>
                  <a:pt x="28183" y="5637"/>
                </a:lnTo>
                <a:lnTo>
                  <a:pt x="28092" y="5649"/>
                </a:lnTo>
                <a:lnTo>
                  <a:pt x="28003" y="5665"/>
                </a:lnTo>
                <a:lnTo>
                  <a:pt x="27913" y="5682"/>
                </a:lnTo>
                <a:lnTo>
                  <a:pt x="27825" y="5702"/>
                </a:lnTo>
                <a:lnTo>
                  <a:pt x="27737" y="5725"/>
                </a:lnTo>
                <a:lnTo>
                  <a:pt x="27650" y="5749"/>
                </a:lnTo>
                <a:lnTo>
                  <a:pt x="27564" y="5776"/>
                </a:lnTo>
                <a:lnTo>
                  <a:pt x="27478" y="5805"/>
                </a:lnTo>
                <a:lnTo>
                  <a:pt x="27437" y="5821"/>
                </a:lnTo>
                <a:lnTo>
                  <a:pt x="27394" y="5836"/>
                </a:lnTo>
                <a:lnTo>
                  <a:pt x="27352" y="5853"/>
                </a:lnTo>
                <a:lnTo>
                  <a:pt x="27311" y="5870"/>
                </a:lnTo>
                <a:lnTo>
                  <a:pt x="27269" y="5887"/>
                </a:lnTo>
                <a:lnTo>
                  <a:pt x="27228" y="5906"/>
                </a:lnTo>
                <a:lnTo>
                  <a:pt x="27187" y="5925"/>
                </a:lnTo>
                <a:lnTo>
                  <a:pt x="27147" y="5945"/>
                </a:lnTo>
                <a:lnTo>
                  <a:pt x="27107" y="5964"/>
                </a:lnTo>
                <a:lnTo>
                  <a:pt x="27066" y="5985"/>
                </a:lnTo>
                <a:lnTo>
                  <a:pt x="27026" y="6007"/>
                </a:lnTo>
                <a:lnTo>
                  <a:pt x="26988" y="6029"/>
                </a:lnTo>
                <a:lnTo>
                  <a:pt x="26948" y="6051"/>
                </a:lnTo>
                <a:lnTo>
                  <a:pt x="26910" y="6075"/>
                </a:lnTo>
                <a:lnTo>
                  <a:pt x="26871" y="6098"/>
                </a:lnTo>
                <a:lnTo>
                  <a:pt x="26833" y="6123"/>
                </a:lnTo>
                <a:lnTo>
                  <a:pt x="26795" y="6148"/>
                </a:lnTo>
                <a:lnTo>
                  <a:pt x="26758" y="6173"/>
                </a:lnTo>
                <a:lnTo>
                  <a:pt x="26721" y="6199"/>
                </a:lnTo>
                <a:lnTo>
                  <a:pt x="26684" y="6226"/>
                </a:lnTo>
                <a:lnTo>
                  <a:pt x="26648" y="6253"/>
                </a:lnTo>
                <a:lnTo>
                  <a:pt x="26612" y="6281"/>
                </a:lnTo>
                <a:lnTo>
                  <a:pt x="26577" y="6309"/>
                </a:lnTo>
                <a:lnTo>
                  <a:pt x="26541" y="6338"/>
                </a:lnTo>
                <a:lnTo>
                  <a:pt x="26507" y="6368"/>
                </a:lnTo>
                <a:lnTo>
                  <a:pt x="26473" y="6398"/>
                </a:lnTo>
                <a:lnTo>
                  <a:pt x="26438" y="6430"/>
                </a:lnTo>
                <a:lnTo>
                  <a:pt x="26405" y="6462"/>
                </a:lnTo>
                <a:lnTo>
                  <a:pt x="26372" y="6494"/>
                </a:lnTo>
                <a:lnTo>
                  <a:pt x="26339" y="6526"/>
                </a:lnTo>
                <a:lnTo>
                  <a:pt x="26307" y="6560"/>
                </a:lnTo>
                <a:lnTo>
                  <a:pt x="26275" y="6594"/>
                </a:lnTo>
                <a:lnTo>
                  <a:pt x="26232" y="6643"/>
                </a:lnTo>
                <a:lnTo>
                  <a:pt x="26191" y="6694"/>
                </a:lnTo>
                <a:lnTo>
                  <a:pt x="26152" y="6744"/>
                </a:lnTo>
                <a:lnTo>
                  <a:pt x="26113" y="6796"/>
                </a:lnTo>
                <a:lnTo>
                  <a:pt x="26076" y="6848"/>
                </a:lnTo>
                <a:lnTo>
                  <a:pt x="26041" y="6901"/>
                </a:lnTo>
                <a:lnTo>
                  <a:pt x="26006" y="6954"/>
                </a:lnTo>
                <a:lnTo>
                  <a:pt x="25973" y="7008"/>
                </a:lnTo>
                <a:lnTo>
                  <a:pt x="25942" y="7063"/>
                </a:lnTo>
                <a:lnTo>
                  <a:pt x="25911" y="7119"/>
                </a:lnTo>
                <a:lnTo>
                  <a:pt x="25882" y="7174"/>
                </a:lnTo>
                <a:lnTo>
                  <a:pt x="25855" y="7231"/>
                </a:lnTo>
                <a:lnTo>
                  <a:pt x="25829" y="7287"/>
                </a:lnTo>
                <a:lnTo>
                  <a:pt x="25804" y="7344"/>
                </a:lnTo>
                <a:lnTo>
                  <a:pt x="25780" y="7403"/>
                </a:lnTo>
                <a:lnTo>
                  <a:pt x="25758" y="7461"/>
                </a:lnTo>
                <a:lnTo>
                  <a:pt x="25738" y="7519"/>
                </a:lnTo>
                <a:lnTo>
                  <a:pt x="25719" y="7578"/>
                </a:lnTo>
                <a:lnTo>
                  <a:pt x="25701" y="7637"/>
                </a:lnTo>
                <a:lnTo>
                  <a:pt x="25684" y="7697"/>
                </a:lnTo>
                <a:lnTo>
                  <a:pt x="25669" y="7757"/>
                </a:lnTo>
                <a:lnTo>
                  <a:pt x="25655" y="7817"/>
                </a:lnTo>
                <a:lnTo>
                  <a:pt x="25643" y="7877"/>
                </a:lnTo>
                <a:lnTo>
                  <a:pt x="25631" y="7938"/>
                </a:lnTo>
                <a:lnTo>
                  <a:pt x="25622" y="7998"/>
                </a:lnTo>
                <a:lnTo>
                  <a:pt x="25614" y="8058"/>
                </a:lnTo>
                <a:lnTo>
                  <a:pt x="25606" y="8120"/>
                </a:lnTo>
                <a:lnTo>
                  <a:pt x="25601" y="8180"/>
                </a:lnTo>
                <a:lnTo>
                  <a:pt x="25597" y="8242"/>
                </a:lnTo>
                <a:lnTo>
                  <a:pt x="25595" y="8303"/>
                </a:lnTo>
                <a:lnTo>
                  <a:pt x="25593" y="8363"/>
                </a:lnTo>
                <a:lnTo>
                  <a:pt x="25593" y="8425"/>
                </a:lnTo>
                <a:lnTo>
                  <a:pt x="25595" y="8486"/>
                </a:lnTo>
                <a:lnTo>
                  <a:pt x="25597" y="8547"/>
                </a:lnTo>
                <a:lnTo>
                  <a:pt x="25601" y="8608"/>
                </a:lnTo>
                <a:lnTo>
                  <a:pt x="25607" y="8668"/>
                </a:lnTo>
                <a:lnTo>
                  <a:pt x="25614" y="8729"/>
                </a:lnTo>
                <a:lnTo>
                  <a:pt x="25622" y="8789"/>
                </a:lnTo>
                <a:lnTo>
                  <a:pt x="25632" y="8849"/>
                </a:lnTo>
                <a:lnTo>
                  <a:pt x="25644" y="8910"/>
                </a:lnTo>
                <a:lnTo>
                  <a:pt x="25656" y="8969"/>
                </a:lnTo>
                <a:lnTo>
                  <a:pt x="25670" y="9028"/>
                </a:lnTo>
                <a:lnTo>
                  <a:pt x="25686" y="9088"/>
                </a:lnTo>
                <a:lnTo>
                  <a:pt x="25702" y="9146"/>
                </a:lnTo>
                <a:lnTo>
                  <a:pt x="25721" y="9204"/>
                </a:lnTo>
                <a:lnTo>
                  <a:pt x="25740" y="9263"/>
                </a:lnTo>
                <a:lnTo>
                  <a:pt x="25762" y="9320"/>
                </a:lnTo>
                <a:lnTo>
                  <a:pt x="25783" y="9377"/>
                </a:lnTo>
                <a:lnTo>
                  <a:pt x="25807" y="9434"/>
                </a:lnTo>
                <a:lnTo>
                  <a:pt x="25832" y="9490"/>
                </a:lnTo>
                <a:lnTo>
                  <a:pt x="25859" y="9546"/>
                </a:lnTo>
                <a:lnTo>
                  <a:pt x="25888" y="9601"/>
                </a:lnTo>
                <a:lnTo>
                  <a:pt x="25917" y="9655"/>
                </a:lnTo>
                <a:lnTo>
                  <a:pt x="25948" y="9709"/>
                </a:lnTo>
                <a:lnTo>
                  <a:pt x="25980" y="9762"/>
                </a:lnTo>
                <a:lnTo>
                  <a:pt x="26015" y="9815"/>
                </a:lnTo>
                <a:lnTo>
                  <a:pt x="26050" y="9867"/>
                </a:lnTo>
                <a:lnTo>
                  <a:pt x="26086" y="9918"/>
                </a:lnTo>
                <a:lnTo>
                  <a:pt x="26124" y="9969"/>
                </a:lnTo>
                <a:lnTo>
                  <a:pt x="26163" y="10018"/>
                </a:lnTo>
                <a:lnTo>
                  <a:pt x="26205" y="10067"/>
                </a:lnTo>
                <a:lnTo>
                  <a:pt x="26247" y="10116"/>
                </a:lnTo>
                <a:lnTo>
                  <a:pt x="26290" y="10163"/>
                </a:lnTo>
                <a:lnTo>
                  <a:pt x="26336" y="10210"/>
                </a:lnTo>
                <a:lnTo>
                  <a:pt x="26383" y="10254"/>
                </a:lnTo>
                <a:lnTo>
                  <a:pt x="26430" y="10298"/>
                </a:lnTo>
                <a:lnTo>
                  <a:pt x="26479" y="10340"/>
                </a:lnTo>
                <a:lnTo>
                  <a:pt x="26528" y="10380"/>
                </a:lnTo>
                <a:lnTo>
                  <a:pt x="26579" y="10419"/>
                </a:lnTo>
                <a:lnTo>
                  <a:pt x="26630" y="10456"/>
                </a:lnTo>
                <a:lnTo>
                  <a:pt x="26682" y="10492"/>
                </a:lnTo>
                <a:lnTo>
                  <a:pt x="26735" y="10525"/>
                </a:lnTo>
                <a:lnTo>
                  <a:pt x="26788" y="10557"/>
                </a:lnTo>
                <a:lnTo>
                  <a:pt x="26843" y="10588"/>
                </a:lnTo>
                <a:lnTo>
                  <a:pt x="26897" y="10618"/>
                </a:lnTo>
                <a:lnTo>
                  <a:pt x="26954" y="10645"/>
                </a:lnTo>
                <a:lnTo>
                  <a:pt x="27010" y="10671"/>
                </a:lnTo>
                <a:lnTo>
                  <a:pt x="27067" y="10695"/>
                </a:lnTo>
                <a:lnTo>
                  <a:pt x="27124" y="10718"/>
                </a:lnTo>
                <a:lnTo>
                  <a:pt x="27182" y="10738"/>
                </a:lnTo>
                <a:lnTo>
                  <a:pt x="27240" y="10758"/>
                </a:lnTo>
                <a:lnTo>
                  <a:pt x="27298" y="10776"/>
                </a:lnTo>
                <a:lnTo>
                  <a:pt x="27357" y="10792"/>
                </a:lnTo>
                <a:lnTo>
                  <a:pt x="27417" y="10807"/>
                </a:lnTo>
                <a:lnTo>
                  <a:pt x="27476" y="10821"/>
                </a:lnTo>
                <a:lnTo>
                  <a:pt x="27535" y="10832"/>
                </a:lnTo>
                <a:lnTo>
                  <a:pt x="27596" y="10841"/>
                </a:lnTo>
                <a:lnTo>
                  <a:pt x="27655" y="10850"/>
                </a:lnTo>
                <a:lnTo>
                  <a:pt x="27716" y="10857"/>
                </a:lnTo>
                <a:lnTo>
                  <a:pt x="27776" y="10862"/>
                </a:lnTo>
                <a:lnTo>
                  <a:pt x="27836" y="10865"/>
                </a:lnTo>
                <a:lnTo>
                  <a:pt x="27897" y="10867"/>
                </a:lnTo>
                <a:lnTo>
                  <a:pt x="27956" y="10868"/>
                </a:lnTo>
                <a:lnTo>
                  <a:pt x="28016" y="10867"/>
                </a:lnTo>
                <a:lnTo>
                  <a:pt x="28077" y="10864"/>
                </a:lnTo>
                <a:lnTo>
                  <a:pt x="28136" y="10860"/>
                </a:lnTo>
                <a:lnTo>
                  <a:pt x="28195" y="10854"/>
                </a:lnTo>
                <a:lnTo>
                  <a:pt x="28255" y="10847"/>
                </a:lnTo>
                <a:lnTo>
                  <a:pt x="28314" y="10838"/>
                </a:lnTo>
                <a:lnTo>
                  <a:pt x="28372" y="10828"/>
                </a:lnTo>
                <a:lnTo>
                  <a:pt x="28431" y="10815"/>
                </a:lnTo>
                <a:lnTo>
                  <a:pt x="28488" y="10802"/>
                </a:lnTo>
                <a:lnTo>
                  <a:pt x="28545" y="10786"/>
                </a:lnTo>
                <a:lnTo>
                  <a:pt x="28603" y="10770"/>
                </a:lnTo>
                <a:lnTo>
                  <a:pt x="28659" y="10752"/>
                </a:lnTo>
                <a:lnTo>
                  <a:pt x="28714" y="10732"/>
                </a:lnTo>
                <a:lnTo>
                  <a:pt x="28769" y="10710"/>
                </a:lnTo>
                <a:lnTo>
                  <a:pt x="28823" y="10687"/>
                </a:lnTo>
                <a:lnTo>
                  <a:pt x="28877" y="10662"/>
                </a:lnTo>
                <a:lnTo>
                  <a:pt x="28930" y="10636"/>
                </a:lnTo>
                <a:lnTo>
                  <a:pt x="28983" y="10609"/>
                </a:lnTo>
                <a:lnTo>
                  <a:pt x="29034" y="10580"/>
                </a:lnTo>
                <a:lnTo>
                  <a:pt x="29083" y="10549"/>
                </a:lnTo>
                <a:lnTo>
                  <a:pt x="29133" y="10517"/>
                </a:lnTo>
                <a:lnTo>
                  <a:pt x="29181" y="10482"/>
                </a:lnTo>
                <a:lnTo>
                  <a:pt x="29229" y="10447"/>
                </a:lnTo>
                <a:lnTo>
                  <a:pt x="29276" y="10411"/>
                </a:lnTo>
                <a:lnTo>
                  <a:pt x="29321" y="10372"/>
                </a:lnTo>
                <a:lnTo>
                  <a:pt x="29366" y="10332"/>
                </a:lnTo>
                <a:lnTo>
                  <a:pt x="29408" y="10291"/>
                </a:lnTo>
                <a:lnTo>
                  <a:pt x="29450" y="10247"/>
                </a:lnTo>
                <a:lnTo>
                  <a:pt x="29491" y="10202"/>
                </a:lnTo>
                <a:lnTo>
                  <a:pt x="29530" y="10157"/>
                </a:lnTo>
                <a:lnTo>
                  <a:pt x="29569" y="10109"/>
                </a:lnTo>
                <a:lnTo>
                  <a:pt x="29605" y="10060"/>
                </a:lnTo>
                <a:lnTo>
                  <a:pt x="29640" y="10009"/>
                </a:lnTo>
                <a:lnTo>
                  <a:pt x="29674" y="9957"/>
                </a:lnTo>
                <a:lnTo>
                  <a:pt x="29707" y="9903"/>
                </a:lnTo>
                <a:lnTo>
                  <a:pt x="29727" y="9868"/>
                </a:lnTo>
                <a:lnTo>
                  <a:pt x="29746" y="9833"/>
                </a:lnTo>
                <a:lnTo>
                  <a:pt x="29764" y="9798"/>
                </a:lnTo>
                <a:lnTo>
                  <a:pt x="29783" y="9761"/>
                </a:lnTo>
                <a:lnTo>
                  <a:pt x="29800" y="9726"/>
                </a:lnTo>
                <a:lnTo>
                  <a:pt x="29817" y="9688"/>
                </a:lnTo>
                <a:lnTo>
                  <a:pt x="29833" y="9652"/>
                </a:lnTo>
                <a:lnTo>
                  <a:pt x="29850" y="9614"/>
                </a:lnTo>
                <a:lnTo>
                  <a:pt x="29864" y="9577"/>
                </a:lnTo>
                <a:lnTo>
                  <a:pt x="29879" y="9538"/>
                </a:lnTo>
                <a:lnTo>
                  <a:pt x="29893" y="9501"/>
                </a:lnTo>
                <a:lnTo>
                  <a:pt x="29906" y="9462"/>
                </a:lnTo>
                <a:lnTo>
                  <a:pt x="29918" y="9424"/>
                </a:lnTo>
                <a:lnTo>
                  <a:pt x="29931" y="9384"/>
                </a:lnTo>
                <a:lnTo>
                  <a:pt x="29942" y="9346"/>
                </a:lnTo>
                <a:lnTo>
                  <a:pt x="29953" y="9306"/>
                </a:lnTo>
                <a:lnTo>
                  <a:pt x="29962" y="9267"/>
                </a:lnTo>
                <a:lnTo>
                  <a:pt x="29971" y="9227"/>
                </a:lnTo>
                <a:lnTo>
                  <a:pt x="29980" y="9188"/>
                </a:lnTo>
                <a:lnTo>
                  <a:pt x="29988" y="9147"/>
                </a:lnTo>
                <a:lnTo>
                  <a:pt x="29994" y="9108"/>
                </a:lnTo>
                <a:lnTo>
                  <a:pt x="30001" y="9068"/>
                </a:lnTo>
                <a:lnTo>
                  <a:pt x="30006" y="9027"/>
                </a:lnTo>
                <a:lnTo>
                  <a:pt x="30011" y="8988"/>
                </a:lnTo>
                <a:lnTo>
                  <a:pt x="30015" y="8947"/>
                </a:lnTo>
                <a:lnTo>
                  <a:pt x="30018" y="8908"/>
                </a:lnTo>
                <a:lnTo>
                  <a:pt x="30020" y="8867"/>
                </a:lnTo>
                <a:lnTo>
                  <a:pt x="30021" y="8827"/>
                </a:lnTo>
                <a:lnTo>
                  <a:pt x="30023" y="8787"/>
                </a:lnTo>
                <a:lnTo>
                  <a:pt x="30023" y="8747"/>
                </a:lnTo>
                <a:lnTo>
                  <a:pt x="30021" y="8707"/>
                </a:lnTo>
                <a:lnTo>
                  <a:pt x="30019" y="8667"/>
                </a:lnTo>
                <a:lnTo>
                  <a:pt x="30017" y="8628"/>
                </a:lnTo>
                <a:lnTo>
                  <a:pt x="30013" y="8588"/>
                </a:lnTo>
                <a:lnTo>
                  <a:pt x="30009" y="8549"/>
                </a:lnTo>
                <a:lnTo>
                  <a:pt x="30004" y="8509"/>
                </a:lnTo>
                <a:lnTo>
                  <a:pt x="29998" y="8471"/>
                </a:lnTo>
                <a:lnTo>
                  <a:pt x="29990" y="8432"/>
                </a:lnTo>
                <a:lnTo>
                  <a:pt x="29982" y="8394"/>
                </a:lnTo>
                <a:lnTo>
                  <a:pt x="29974" y="8355"/>
                </a:lnTo>
                <a:lnTo>
                  <a:pt x="29963" y="8317"/>
                </a:lnTo>
                <a:lnTo>
                  <a:pt x="29953" y="8279"/>
                </a:lnTo>
                <a:lnTo>
                  <a:pt x="29941" y="8242"/>
                </a:lnTo>
                <a:lnTo>
                  <a:pt x="29928" y="8204"/>
                </a:lnTo>
                <a:lnTo>
                  <a:pt x="29914" y="8168"/>
                </a:lnTo>
                <a:lnTo>
                  <a:pt x="29900" y="8130"/>
                </a:lnTo>
                <a:lnTo>
                  <a:pt x="29884" y="8095"/>
                </a:lnTo>
                <a:lnTo>
                  <a:pt x="29867" y="8058"/>
                </a:lnTo>
                <a:lnTo>
                  <a:pt x="29850" y="8023"/>
                </a:lnTo>
                <a:lnTo>
                  <a:pt x="29831" y="7989"/>
                </a:lnTo>
                <a:lnTo>
                  <a:pt x="29811" y="7954"/>
                </a:lnTo>
                <a:lnTo>
                  <a:pt x="29790" y="7920"/>
                </a:lnTo>
                <a:lnTo>
                  <a:pt x="29767" y="7887"/>
                </a:lnTo>
                <a:lnTo>
                  <a:pt x="29745" y="7853"/>
                </a:lnTo>
                <a:lnTo>
                  <a:pt x="29721" y="7821"/>
                </a:lnTo>
                <a:lnTo>
                  <a:pt x="29696" y="7789"/>
                </a:lnTo>
                <a:lnTo>
                  <a:pt x="29670" y="7758"/>
                </a:lnTo>
                <a:lnTo>
                  <a:pt x="29643" y="7726"/>
                </a:lnTo>
                <a:lnTo>
                  <a:pt x="29613" y="7696"/>
                </a:lnTo>
                <a:lnTo>
                  <a:pt x="29584" y="7666"/>
                </a:lnTo>
                <a:lnTo>
                  <a:pt x="29553" y="7637"/>
                </a:lnTo>
                <a:lnTo>
                  <a:pt x="29522" y="7609"/>
                </a:lnTo>
                <a:lnTo>
                  <a:pt x="29488" y="7581"/>
                </a:lnTo>
                <a:lnTo>
                  <a:pt x="29454" y="7554"/>
                </a:lnTo>
                <a:lnTo>
                  <a:pt x="29417" y="7517"/>
                </a:lnTo>
                <a:lnTo>
                  <a:pt x="29384" y="7487"/>
                </a:lnTo>
                <a:lnTo>
                  <a:pt x="29355" y="7461"/>
                </a:lnTo>
                <a:lnTo>
                  <a:pt x="29331" y="7439"/>
                </a:lnTo>
                <a:lnTo>
                  <a:pt x="29297" y="7412"/>
                </a:lnTo>
                <a:lnTo>
                  <a:pt x="29285" y="7403"/>
                </a:lnTo>
                <a:close/>
              </a:path>
            </a:pathLst>
          </a:custGeom>
          <a:solidFill>
            <a:srgbClr val="ED7D31"/>
          </a:solidFill>
          <a:ln>
            <a:noFill/>
          </a:ln>
        </p:spPr>
        <p:txBody>
          <a:bodyPr rIns="189000" anchor="ctr">
            <a:normAutofit/>
            <a:scene3d>
              <a:camera prst="orthographicFront"/>
              <a:lightRig rig="threePt" dir="t"/>
            </a:scene3d>
            <a:sp3d contourW="12700">
              <a:contourClr>
                <a:srgbClr val="FFFFFF"/>
              </a:contourClr>
            </a:sp3d>
          </a:bodyPr>
          <a:lstStyle/>
          <a:p>
            <a:pPr algn="ctr">
              <a:buClrTx/>
              <a:buSzTx/>
              <a:buFontTx/>
              <a:defRPr/>
            </a:pPr>
            <a:r>
              <a:rPr lang="en-US" altLang="zh-CN" sz="2400" b="1" dirty="0">
                <a:solidFill>
                  <a:sysClr val="window" lastClr="FFFFFF"/>
                </a:solidFill>
                <a:latin typeface="Calibri Light" panose="020F0302020204030204" charset="0"/>
                <a:ea typeface="+mn-ea"/>
                <a:cs typeface="+mn-ea"/>
                <a:sym typeface="Arial" panose="020B0604020202020204" pitchFamily="34" charset="0"/>
              </a:rPr>
              <a:t>中央衔接资金</a:t>
            </a:r>
          </a:p>
        </p:txBody>
      </p:sp>
      <p:sp>
        <p:nvSpPr>
          <p:cNvPr id="6" name="文本框 10"/>
          <p:cNvSpPr txBox="1"/>
          <p:nvPr>
            <p:custDataLst>
              <p:tags r:id="rId4"/>
            </p:custDataLst>
          </p:nvPr>
        </p:nvSpPr>
        <p:spPr>
          <a:xfrm>
            <a:off x="4797668" y="2502758"/>
            <a:ext cx="2504831" cy="3275741"/>
          </a:xfrm>
          <a:prstGeom prst="rect">
            <a:avLst/>
          </a:prstGeom>
          <a:ln/>
        </p:spPr>
        <p:style>
          <a:lnRef idx="2">
            <a:schemeClr val="accent1"/>
          </a:lnRef>
          <a:fillRef idx="1">
            <a:schemeClr val="lt1"/>
          </a:fillRef>
          <a:effectRef idx="0">
            <a:schemeClr val="accent1"/>
          </a:effectRef>
          <a:fontRef idx="minor">
            <a:schemeClr val="dk1"/>
          </a:fontRef>
        </p:style>
        <p:txBody>
          <a:bodyPr wrap="square" rtlCol="0" anchor="t" anchorCtr="0">
            <a:noAutofit/>
          </a:bodyPr>
          <a:lstStyle/>
          <a:p>
            <a:pPr algn="just">
              <a:lnSpc>
                <a:spcPct val="130000"/>
              </a:lnSpc>
            </a:pPr>
            <a:r>
              <a:rPr lang="zh-CN" altLang="en-US" sz="1600" b="1" dirty="0">
                <a:solidFill>
                  <a:srgbClr val="FF0000"/>
                </a:solidFill>
                <a:sym typeface="Arial" panose="020B0604020202020204" pitchFamily="34" charset="0"/>
              </a:rPr>
              <a:t>不能用于与巩固拓展脱贫攻坚成果和推进欠发达地区乡村振兴无关的支出</a:t>
            </a:r>
            <a:r>
              <a:rPr lang="zh-CN" altLang="en-US" sz="1600" b="1" dirty="0">
                <a:sym typeface="Arial" panose="020B0604020202020204" pitchFamily="34" charset="0"/>
              </a:rPr>
              <a:t>。</a:t>
            </a:r>
          </a:p>
          <a:p>
            <a:pPr algn="just">
              <a:lnSpc>
                <a:spcPct val="130000"/>
              </a:lnSpc>
            </a:pPr>
            <a:r>
              <a:rPr lang="zh-CN" altLang="en-US" sz="1600" b="1" dirty="0">
                <a:sym typeface="Arial" panose="020B0604020202020204" pitchFamily="34" charset="0"/>
              </a:rPr>
              <a:t>包括：单位基本支出、交通工具及通讯设备、修建楼堂馆所、各级奖金津贴和福利补助、偿还债务和垫资，偿还易地扶贫搬迁债务。</a:t>
            </a:r>
          </a:p>
        </p:txBody>
      </p:sp>
      <p:sp>
        <p:nvSpPr>
          <p:cNvPr id="7" name="KSO_Shape"/>
          <p:cNvSpPr/>
          <p:nvPr>
            <p:custDataLst>
              <p:tags r:id="rId5"/>
            </p:custDataLst>
          </p:nvPr>
        </p:nvSpPr>
        <p:spPr bwMode="auto">
          <a:xfrm>
            <a:off x="8369309" y="1563127"/>
            <a:ext cx="2505686" cy="939632"/>
          </a:xfrm>
          <a:custGeom>
            <a:avLst/>
            <a:gdLst>
              <a:gd name="T0" fmla="*/ 2147483646 w 30720"/>
              <a:gd name="T1" fmla="*/ 2147483646 h 11496"/>
              <a:gd name="T2" fmla="*/ 2147483646 w 30720"/>
              <a:gd name="T3" fmla="*/ 2147483646 h 11496"/>
              <a:gd name="T4" fmla="*/ 2147483646 w 30720"/>
              <a:gd name="T5" fmla="*/ 2147483646 h 11496"/>
              <a:gd name="T6" fmla="*/ 2147483646 w 30720"/>
              <a:gd name="T7" fmla="*/ 2147483646 h 11496"/>
              <a:gd name="T8" fmla="*/ 2147483646 w 30720"/>
              <a:gd name="T9" fmla="*/ 2147483646 h 11496"/>
              <a:gd name="T10" fmla="*/ 2147483646 w 30720"/>
              <a:gd name="T11" fmla="*/ 2147483646 h 11496"/>
              <a:gd name="T12" fmla="*/ 2147483646 w 30720"/>
              <a:gd name="T13" fmla="*/ 2147483646 h 11496"/>
              <a:gd name="T14" fmla="*/ 2147483646 w 30720"/>
              <a:gd name="T15" fmla="*/ 2147483646 h 11496"/>
              <a:gd name="T16" fmla="*/ 2147483646 w 30720"/>
              <a:gd name="T17" fmla="*/ 2147483646 h 11496"/>
              <a:gd name="T18" fmla="*/ 2147483646 w 30720"/>
              <a:gd name="T19" fmla="*/ 2147483646 h 11496"/>
              <a:gd name="T20" fmla="*/ 2147483646 w 30720"/>
              <a:gd name="T21" fmla="*/ 2147483646 h 11496"/>
              <a:gd name="T22" fmla="*/ 2147483646 w 30720"/>
              <a:gd name="T23" fmla="*/ 2147483646 h 11496"/>
              <a:gd name="T24" fmla="*/ 2147483646 w 30720"/>
              <a:gd name="T25" fmla="*/ 2147483646 h 11496"/>
              <a:gd name="T26" fmla="*/ 2147483646 w 30720"/>
              <a:gd name="T27" fmla="*/ 2147483646 h 11496"/>
              <a:gd name="T28" fmla="*/ 2147483646 w 30720"/>
              <a:gd name="T29" fmla="*/ 2147483646 h 11496"/>
              <a:gd name="T30" fmla="*/ 2147483646 w 30720"/>
              <a:gd name="T31" fmla="*/ 2147483646 h 11496"/>
              <a:gd name="T32" fmla="*/ 2147483646 w 30720"/>
              <a:gd name="T33" fmla="*/ 2147483646 h 11496"/>
              <a:gd name="T34" fmla="*/ 2147483646 w 30720"/>
              <a:gd name="T35" fmla="*/ 2147483646 h 11496"/>
              <a:gd name="T36" fmla="*/ 2147483646 w 30720"/>
              <a:gd name="T37" fmla="*/ 2147483646 h 11496"/>
              <a:gd name="T38" fmla="*/ 2147483646 w 30720"/>
              <a:gd name="T39" fmla="*/ 2147483646 h 11496"/>
              <a:gd name="T40" fmla="*/ 2147483646 w 30720"/>
              <a:gd name="T41" fmla="*/ 2147483646 h 11496"/>
              <a:gd name="T42" fmla="*/ 2147483646 w 30720"/>
              <a:gd name="T43" fmla="*/ 2147483646 h 11496"/>
              <a:gd name="T44" fmla="*/ 2147483646 w 30720"/>
              <a:gd name="T45" fmla="*/ 2147483646 h 11496"/>
              <a:gd name="T46" fmla="*/ 2147483646 w 30720"/>
              <a:gd name="T47" fmla="*/ 2147483646 h 11496"/>
              <a:gd name="T48" fmla="*/ 2147483646 w 30720"/>
              <a:gd name="T49" fmla="*/ 2147483646 h 11496"/>
              <a:gd name="T50" fmla="*/ 2147483646 w 30720"/>
              <a:gd name="T51" fmla="*/ 2147483646 h 11496"/>
              <a:gd name="T52" fmla="*/ 2147483646 w 30720"/>
              <a:gd name="T53" fmla="*/ 2147483646 h 11496"/>
              <a:gd name="T54" fmla="*/ 2147483646 w 30720"/>
              <a:gd name="T55" fmla="*/ 2147483646 h 11496"/>
              <a:gd name="T56" fmla="*/ 2147483646 w 30720"/>
              <a:gd name="T57" fmla="*/ 2147483646 h 11496"/>
              <a:gd name="T58" fmla="*/ 2147483646 w 30720"/>
              <a:gd name="T59" fmla="*/ 2147483646 h 11496"/>
              <a:gd name="T60" fmla="*/ 2147483646 w 30720"/>
              <a:gd name="T61" fmla="*/ 2147483646 h 11496"/>
              <a:gd name="T62" fmla="*/ 2147483646 w 30720"/>
              <a:gd name="T63" fmla="*/ 2147483646 h 11496"/>
              <a:gd name="T64" fmla="*/ 2147483646 w 30720"/>
              <a:gd name="T65" fmla="*/ 2147483646 h 11496"/>
              <a:gd name="T66" fmla="*/ 2147483646 w 30720"/>
              <a:gd name="T67" fmla="*/ 2147483646 h 11496"/>
              <a:gd name="T68" fmla="*/ 2147483646 w 30720"/>
              <a:gd name="T69" fmla="*/ 2147483646 h 11496"/>
              <a:gd name="T70" fmla="*/ 2147483646 w 30720"/>
              <a:gd name="T71" fmla="*/ 2147483646 h 11496"/>
              <a:gd name="T72" fmla="*/ 2147483646 w 30720"/>
              <a:gd name="T73" fmla="*/ 2147483646 h 11496"/>
              <a:gd name="T74" fmla="*/ 2147483646 w 30720"/>
              <a:gd name="T75" fmla="*/ 2147483646 h 11496"/>
              <a:gd name="T76" fmla="*/ 2147483646 w 30720"/>
              <a:gd name="T77" fmla="*/ 2147483646 h 11496"/>
              <a:gd name="T78" fmla="*/ 2147483646 w 30720"/>
              <a:gd name="T79" fmla="*/ 2147483646 h 11496"/>
              <a:gd name="T80" fmla="*/ 2147483646 w 30720"/>
              <a:gd name="T81" fmla="*/ 2147483646 h 11496"/>
              <a:gd name="T82" fmla="*/ 2147483646 w 30720"/>
              <a:gd name="T83" fmla="*/ 2147483646 h 11496"/>
              <a:gd name="T84" fmla="*/ 2147483646 w 30720"/>
              <a:gd name="T85" fmla="*/ 2147483646 h 11496"/>
              <a:gd name="T86" fmla="*/ 2147483646 w 30720"/>
              <a:gd name="T87" fmla="*/ 2147483646 h 11496"/>
              <a:gd name="T88" fmla="*/ 2147483646 w 30720"/>
              <a:gd name="T89" fmla="*/ 2147483646 h 11496"/>
              <a:gd name="T90" fmla="*/ 2147483646 w 30720"/>
              <a:gd name="T91" fmla="*/ 2147483646 h 11496"/>
              <a:gd name="T92" fmla="*/ 2147483646 w 30720"/>
              <a:gd name="T93" fmla="*/ 2147483646 h 11496"/>
              <a:gd name="T94" fmla="*/ 2147483646 w 30720"/>
              <a:gd name="T95" fmla="*/ 2147483646 h 11496"/>
              <a:gd name="T96" fmla="*/ 2147483646 w 30720"/>
              <a:gd name="T97" fmla="*/ 2147483646 h 11496"/>
              <a:gd name="T98" fmla="*/ 2147483646 w 30720"/>
              <a:gd name="T99" fmla="*/ 2147483646 h 11496"/>
              <a:gd name="T100" fmla="*/ 2147483646 w 30720"/>
              <a:gd name="T101" fmla="*/ 2147483646 h 11496"/>
              <a:gd name="T102" fmla="*/ 2147483646 w 30720"/>
              <a:gd name="T103" fmla="*/ 2147483646 h 11496"/>
              <a:gd name="T104" fmla="*/ 2147483646 w 30720"/>
              <a:gd name="T105" fmla="*/ 2147483646 h 11496"/>
              <a:gd name="T106" fmla="*/ 2147483646 w 30720"/>
              <a:gd name="T107" fmla="*/ 2147483646 h 11496"/>
              <a:gd name="T108" fmla="*/ 2147483646 w 30720"/>
              <a:gd name="T109" fmla="*/ 2147483646 h 11496"/>
              <a:gd name="T110" fmla="*/ 2147483646 w 30720"/>
              <a:gd name="T111" fmla="*/ 2147483646 h 11496"/>
              <a:gd name="T112" fmla="*/ 2147483646 w 30720"/>
              <a:gd name="T113" fmla="*/ 2147483646 h 11496"/>
              <a:gd name="T114" fmla="*/ 2147483646 w 30720"/>
              <a:gd name="T115" fmla="*/ 2147483646 h 11496"/>
              <a:gd name="T116" fmla="*/ 2147483646 w 30720"/>
              <a:gd name="T117" fmla="*/ 2147483646 h 11496"/>
              <a:gd name="T118" fmla="*/ 2147483646 w 30720"/>
              <a:gd name="T119" fmla="*/ 2147483646 h 11496"/>
              <a:gd name="T120" fmla="*/ 2147483646 w 30720"/>
              <a:gd name="T121" fmla="*/ 2147483646 h 11496"/>
              <a:gd name="T122" fmla="*/ 2147483646 w 30720"/>
              <a:gd name="T123" fmla="*/ 2147483646 h 11496"/>
              <a:gd name="T124" fmla="*/ 2147483646 w 30720"/>
              <a:gd name="T125" fmla="*/ 2147483646 h 114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720" h="11496">
                <a:moveTo>
                  <a:pt x="29285" y="7403"/>
                </a:moveTo>
                <a:lnTo>
                  <a:pt x="29285" y="7403"/>
                </a:lnTo>
                <a:lnTo>
                  <a:pt x="29232" y="7379"/>
                </a:lnTo>
                <a:lnTo>
                  <a:pt x="29180" y="7357"/>
                </a:lnTo>
                <a:lnTo>
                  <a:pt x="29127" y="7336"/>
                </a:lnTo>
                <a:lnTo>
                  <a:pt x="29073" y="7316"/>
                </a:lnTo>
                <a:lnTo>
                  <a:pt x="29020" y="7298"/>
                </a:lnTo>
                <a:lnTo>
                  <a:pt x="28966" y="7280"/>
                </a:lnTo>
                <a:lnTo>
                  <a:pt x="28913" y="7264"/>
                </a:lnTo>
                <a:lnTo>
                  <a:pt x="28859" y="7251"/>
                </a:lnTo>
                <a:lnTo>
                  <a:pt x="28804" y="7237"/>
                </a:lnTo>
                <a:lnTo>
                  <a:pt x="28750" y="7226"/>
                </a:lnTo>
                <a:lnTo>
                  <a:pt x="28697" y="7216"/>
                </a:lnTo>
                <a:lnTo>
                  <a:pt x="28643" y="7208"/>
                </a:lnTo>
                <a:lnTo>
                  <a:pt x="28589" y="7202"/>
                </a:lnTo>
                <a:lnTo>
                  <a:pt x="28535" y="7198"/>
                </a:lnTo>
                <a:lnTo>
                  <a:pt x="28482" y="7195"/>
                </a:lnTo>
                <a:lnTo>
                  <a:pt x="28429" y="7194"/>
                </a:lnTo>
                <a:lnTo>
                  <a:pt x="28376" y="7194"/>
                </a:lnTo>
                <a:lnTo>
                  <a:pt x="28322" y="7197"/>
                </a:lnTo>
                <a:lnTo>
                  <a:pt x="28269" y="7201"/>
                </a:lnTo>
                <a:lnTo>
                  <a:pt x="28217" y="7207"/>
                </a:lnTo>
                <a:lnTo>
                  <a:pt x="28165" y="7215"/>
                </a:lnTo>
                <a:lnTo>
                  <a:pt x="28113" y="7226"/>
                </a:lnTo>
                <a:lnTo>
                  <a:pt x="28062" y="7238"/>
                </a:lnTo>
                <a:lnTo>
                  <a:pt x="28011" y="7253"/>
                </a:lnTo>
                <a:lnTo>
                  <a:pt x="27960" y="7270"/>
                </a:lnTo>
                <a:lnTo>
                  <a:pt x="27910" y="7289"/>
                </a:lnTo>
                <a:lnTo>
                  <a:pt x="27861" y="7310"/>
                </a:lnTo>
                <a:lnTo>
                  <a:pt x="27812" y="7334"/>
                </a:lnTo>
                <a:lnTo>
                  <a:pt x="27763" y="7360"/>
                </a:lnTo>
                <a:lnTo>
                  <a:pt x="27717" y="7388"/>
                </a:lnTo>
                <a:lnTo>
                  <a:pt x="27670" y="7418"/>
                </a:lnTo>
                <a:lnTo>
                  <a:pt x="27623" y="7452"/>
                </a:lnTo>
                <a:lnTo>
                  <a:pt x="27600" y="7473"/>
                </a:lnTo>
                <a:lnTo>
                  <a:pt x="27578" y="7494"/>
                </a:lnTo>
                <a:lnTo>
                  <a:pt x="27556" y="7516"/>
                </a:lnTo>
                <a:lnTo>
                  <a:pt x="27535" y="7539"/>
                </a:lnTo>
                <a:lnTo>
                  <a:pt x="27515" y="7562"/>
                </a:lnTo>
                <a:lnTo>
                  <a:pt x="27495" y="7586"/>
                </a:lnTo>
                <a:lnTo>
                  <a:pt x="27476" y="7611"/>
                </a:lnTo>
                <a:lnTo>
                  <a:pt x="27457" y="7636"/>
                </a:lnTo>
                <a:lnTo>
                  <a:pt x="27440" y="7662"/>
                </a:lnTo>
                <a:lnTo>
                  <a:pt x="27422" y="7689"/>
                </a:lnTo>
                <a:lnTo>
                  <a:pt x="27405" y="7716"/>
                </a:lnTo>
                <a:lnTo>
                  <a:pt x="27390" y="7743"/>
                </a:lnTo>
                <a:lnTo>
                  <a:pt x="27374" y="7771"/>
                </a:lnTo>
                <a:lnTo>
                  <a:pt x="27360" y="7799"/>
                </a:lnTo>
                <a:lnTo>
                  <a:pt x="27345" y="7827"/>
                </a:lnTo>
                <a:lnTo>
                  <a:pt x="27332" y="7857"/>
                </a:lnTo>
                <a:lnTo>
                  <a:pt x="27319" y="7887"/>
                </a:lnTo>
                <a:lnTo>
                  <a:pt x="27307" y="7916"/>
                </a:lnTo>
                <a:lnTo>
                  <a:pt x="27296" y="7946"/>
                </a:lnTo>
                <a:lnTo>
                  <a:pt x="27286" y="7976"/>
                </a:lnTo>
                <a:lnTo>
                  <a:pt x="27276" y="8006"/>
                </a:lnTo>
                <a:lnTo>
                  <a:pt x="27268" y="8038"/>
                </a:lnTo>
                <a:lnTo>
                  <a:pt x="27260" y="8069"/>
                </a:lnTo>
                <a:lnTo>
                  <a:pt x="27252" y="8099"/>
                </a:lnTo>
                <a:lnTo>
                  <a:pt x="27246" y="8130"/>
                </a:lnTo>
                <a:lnTo>
                  <a:pt x="27241" y="8161"/>
                </a:lnTo>
                <a:lnTo>
                  <a:pt x="27236" y="8193"/>
                </a:lnTo>
                <a:lnTo>
                  <a:pt x="27231" y="8224"/>
                </a:lnTo>
                <a:lnTo>
                  <a:pt x="27228" y="8255"/>
                </a:lnTo>
                <a:lnTo>
                  <a:pt x="27226" y="8286"/>
                </a:lnTo>
                <a:lnTo>
                  <a:pt x="27225" y="8318"/>
                </a:lnTo>
                <a:lnTo>
                  <a:pt x="27224" y="8348"/>
                </a:lnTo>
                <a:lnTo>
                  <a:pt x="27225" y="8379"/>
                </a:lnTo>
                <a:lnTo>
                  <a:pt x="27226" y="8409"/>
                </a:lnTo>
                <a:lnTo>
                  <a:pt x="27228" y="8440"/>
                </a:lnTo>
                <a:lnTo>
                  <a:pt x="27231" y="8471"/>
                </a:lnTo>
                <a:lnTo>
                  <a:pt x="27236" y="8500"/>
                </a:lnTo>
                <a:lnTo>
                  <a:pt x="27241" y="8530"/>
                </a:lnTo>
                <a:lnTo>
                  <a:pt x="27247" y="8559"/>
                </a:lnTo>
                <a:lnTo>
                  <a:pt x="27254" y="8588"/>
                </a:lnTo>
                <a:lnTo>
                  <a:pt x="27263" y="8617"/>
                </a:lnTo>
                <a:lnTo>
                  <a:pt x="27271" y="8645"/>
                </a:lnTo>
                <a:lnTo>
                  <a:pt x="27281" y="8674"/>
                </a:lnTo>
                <a:lnTo>
                  <a:pt x="27293" y="8701"/>
                </a:lnTo>
                <a:lnTo>
                  <a:pt x="27304" y="8728"/>
                </a:lnTo>
                <a:lnTo>
                  <a:pt x="27318" y="8754"/>
                </a:lnTo>
                <a:lnTo>
                  <a:pt x="27331" y="8780"/>
                </a:lnTo>
                <a:lnTo>
                  <a:pt x="27347" y="8805"/>
                </a:lnTo>
                <a:lnTo>
                  <a:pt x="27364" y="8830"/>
                </a:lnTo>
                <a:lnTo>
                  <a:pt x="27381" y="8854"/>
                </a:lnTo>
                <a:lnTo>
                  <a:pt x="27399" y="8876"/>
                </a:lnTo>
                <a:lnTo>
                  <a:pt x="27419" y="8899"/>
                </a:lnTo>
                <a:lnTo>
                  <a:pt x="27440" y="8921"/>
                </a:lnTo>
                <a:lnTo>
                  <a:pt x="27462" y="8943"/>
                </a:lnTo>
                <a:lnTo>
                  <a:pt x="27484" y="8963"/>
                </a:lnTo>
                <a:lnTo>
                  <a:pt x="27509" y="8983"/>
                </a:lnTo>
                <a:lnTo>
                  <a:pt x="27534" y="9001"/>
                </a:lnTo>
                <a:lnTo>
                  <a:pt x="27560" y="9019"/>
                </a:lnTo>
                <a:lnTo>
                  <a:pt x="27589" y="9036"/>
                </a:lnTo>
                <a:lnTo>
                  <a:pt x="27618" y="9052"/>
                </a:lnTo>
                <a:lnTo>
                  <a:pt x="27648" y="9067"/>
                </a:lnTo>
                <a:lnTo>
                  <a:pt x="27679" y="9081"/>
                </a:lnTo>
                <a:lnTo>
                  <a:pt x="27711" y="9094"/>
                </a:lnTo>
                <a:lnTo>
                  <a:pt x="27746" y="9106"/>
                </a:lnTo>
                <a:lnTo>
                  <a:pt x="27734" y="9013"/>
                </a:lnTo>
                <a:lnTo>
                  <a:pt x="27730" y="8964"/>
                </a:lnTo>
                <a:lnTo>
                  <a:pt x="27727" y="8916"/>
                </a:lnTo>
                <a:lnTo>
                  <a:pt x="27724" y="8866"/>
                </a:lnTo>
                <a:lnTo>
                  <a:pt x="27722" y="8816"/>
                </a:lnTo>
                <a:lnTo>
                  <a:pt x="27721" y="8767"/>
                </a:lnTo>
                <a:lnTo>
                  <a:pt x="27721" y="8717"/>
                </a:lnTo>
                <a:lnTo>
                  <a:pt x="27722" y="8667"/>
                </a:lnTo>
                <a:lnTo>
                  <a:pt x="27725" y="8617"/>
                </a:lnTo>
                <a:lnTo>
                  <a:pt x="27729" y="8568"/>
                </a:lnTo>
                <a:lnTo>
                  <a:pt x="27734" y="8519"/>
                </a:lnTo>
                <a:lnTo>
                  <a:pt x="27743" y="8472"/>
                </a:lnTo>
                <a:lnTo>
                  <a:pt x="27752" y="8425"/>
                </a:lnTo>
                <a:lnTo>
                  <a:pt x="27763" y="8378"/>
                </a:lnTo>
                <a:lnTo>
                  <a:pt x="27776" y="8333"/>
                </a:lnTo>
                <a:lnTo>
                  <a:pt x="27783" y="8311"/>
                </a:lnTo>
                <a:lnTo>
                  <a:pt x="27792" y="8289"/>
                </a:lnTo>
                <a:lnTo>
                  <a:pt x="27800" y="8268"/>
                </a:lnTo>
                <a:lnTo>
                  <a:pt x="27809" y="8247"/>
                </a:lnTo>
                <a:lnTo>
                  <a:pt x="27820" y="8226"/>
                </a:lnTo>
                <a:lnTo>
                  <a:pt x="27829" y="8206"/>
                </a:lnTo>
                <a:lnTo>
                  <a:pt x="27840" y="8185"/>
                </a:lnTo>
                <a:lnTo>
                  <a:pt x="27852" y="8167"/>
                </a:lnTo>
                <a:lnTo>
                  <a:pt x="27864" y="8148"/>
                </a:lnTo>
                <a:lnTo>
                  <a:pt x="27877" y="8129"/>
                </a:lnTo>
                <a:lnTo>
                  <a:pt x="27890" y="8112"/>
                </a:lnTo>
                <a:lnTo>
                  <a:pt x="27905" y="8094"/>
                </a:lnTo>
                <a:lnTo>
                  <a:pt x="27921" y="8077"/>
                </a:lnTo>
                <a:lnTo>
                  <a:pt x="27936" y="8061"/>
                </a:lnTo>
                <a:lnTo>
                  <a:pt x="27953" y="8045"/>
                </a:lnTo>
                <a:lnTo>
                  <a:pt x="27970" y="8029"/>
                </a:lnTo>
                <a:lnTo>
                  <a:pt x="27987" y="8015"/>
                </a:lnTo>
                <a:lnTo>
                  <a:pt x="28006" y="8001"/>
                </a:lnTo>
                <a:lnTo>
                  <a:pt x="28026" y="7988"/>
                </a:lnTo>
                <a:lnTo>
                  <a:pt x="28047" y="7975"/>
                </a:lnTo>
                <a:lnTo>
                  <a:pt x="28067" y="7963"/>
                </a:lnTo>
                <a:lnTo>
                  <a:pt x="28089" y="7951"/>
                </a:lnTo>
                <a:lnTo>
                  <a:pt x="28112" y="7941"/>
                </a:lnTo>
                <a:lnTo>
                  <a:pt x="28136" y="7931"/>
                </a:lnTo>
                <a:lnTo>
                  <a:pt x="28160" y="7922"/>
                </a:lnTo>
                <a:lnTo>
                  <a:pt x="28186" y="7914"/>
                </a:lnTo>
                <a:lnTo>
                  <a:pt x="28212" y="7906"/>
                </a:lnTo>
                <a:lnTo>
                  <a:pt x="28240" y="7899"/>
                </a:lnTo>
                <a:lnTo>
                  <a:pt x="28268" y="7893"/>
                </a:lnTo>
                <a:lnTo>
                  <a:pt x="28298" y="7889"/>
                </a:lnTo>
                <a:lnTo>
                  <a:pt x="28328" y="7885"/>
                </a:lnTo>
                <a:lnTo>
                  <a:pt x="28358" y="7880"/>
                </a:lnTo>
                <a:lnTo>
                  <a:pt x="28384" y="7882"/>
                </a:lnTo>
                <a:lnTo>
                  <a:pt x="28410" y="7883"/>
                </a:lnTo>
                <a:lnTo>
                  <a:pt x="28435" y="7884"/>
                </a:lnTo>
                <a:lnTo>
                  <a:pt x="28460" y="7887"/>
                </a:lnTo>
                <a:lnTo>
                  <a:pt x="28485" y="7890"/>
                </a:lnTo>
                <a:lnTo>
                  <a:pt x="28510" y="7893"/>
                </a:lnTo>
                <a:lnTo>
                  <a:pt x="28535" y="7898"/>
                </a:lnTo>
                <a:lnTo>
                  <a:pt x="28559" y="7903"/>
                </a:lnTo>
                <a:lnTo>
                  <a:pt x="28583" y="7909"/>
                </a:lnTo>
                <a:lnTo>
                  <a:pt x="28607" y="7915"/>
                </a:lnTo>
                <a:lnTo>
                  <a:pt x="28630" y="7922"/>
                </a:lnTo>
                <a:lnTo>
                  <a:pt x="28654" y="7929"/>
                </a:lnTo>
                <a:lnTo>
                  <a:pt x="28676" y="7938"/>
                </a:lnTo>
                <a:lnTo>
                  <a:pt x="28699" y="7947"/>
                </a:lnTo>
                <a:lnTo>
                  <a:pt x="28721" y="7956"/>
                </a:lnTo>
                <a:lnTo>
                  <a:pt x="28743" y="7966"/>
                </a:lnTo>
                <a:lnTo>
                  <a:pt x="28765" y="7976"/>
                </a:lnTo>
                <a:lnTo>
                  <a:pt x="28787" y="7988"/>
                </a:lnTo>
                <a:lnTo>
                  <a:pt x="28808" y="7999"/>
                </a:lnTo>
                <a:lnTo>
                  <a:pt x="28828" y="8012"/>
                </a:lnTo>
                <a:lnTo>
                  <a:pt x="28869" y="8038"/>
                </a:lnTo>
                <a:lnTo>
                  <a:pt x="28908" y="8065"/>
                </a:lnTo>
                <a:lnTo>
                  <a:pt x="28945" y="8095"/>
                </a:lnTo>
                <a:lnTo>
                  <a:pt x="28981" y="8126"/>
                </a:lnTo>
                <a:lnTo>
                  <a:pt x="29016" y="8159"/>
                </a:lnTo>
                <a:lnTo>
                  <a:pt x="29048" y="8195"/>
                </a:lnTo>
                <a:lnTo>
                  <a:pt x="29078" y="8231"/>
                </a:lnTo>
                <a:lnTo>
                  <a:pt x="29107" y="8270"/>
                </a:lnTo>
                <a:lnTo>
                  <a:pt x="29134" y="8309"/>
                </a:lnTo>
                <a:lnTo>
                  <a:pt x="29159" y="8351"/>
                </a:lnTo>
                <a:lnTo>
                  <a:pt x="29182" y="8394"/>
                </a:lnTo>
                <a:lnTo>
                  <a:pt x="29202" y="8436"/>
                </a:lnTo>
                <a:lnTo>
                  <a:pt x="29221" y="8481"/>
                </a:lnTo>
                <a:lnTo>
                  <a:pt x="29229" y="8504"/>
                </a:lnTo>
                <a:lnTo>
                  <a:pt x="29238" y="8527"/>
                </a:lnTo>
                <a:lnTo>
                  <a:pt x="29245" y="8551"/>
                </a:lnTo>
                <a:lnTo>
                  <a:pt x="29251" y="8574"/>
                </a:lnTo>
                <a:lnTo>
                  <a:pt x="29257" y="8598"/>
                </a:lnTo>
                <a:lnTo>
                  <a:pt x="29263" y="8621"/>
                </a:lnTo>
                <a:lnTo>
                  <a:pt x="29268" y="8645"/>
                </a:lnTo>
                <a:lnTo>
                  <a:pt x="29272" y="8670"/>
                </a:lnTo>
                <a:lnTo>
                  <a:pt x="29275" y="8694"/>
                </a:lnTo>
                <a:lnTo>
                  <a:pt x="29278" y="8719"/>
                </a:lnTo>
                <a:lnTo>
                  <a:pt x="29280" y="8744"/>
                </a:lnTo>
                <a:lnTo>
                  <a:pt x="29282" y="8769"/>
                </a:lnTo>
                <a:lnTo>
                  <a:pt x="29283" y="8794"/>
                </a:lnTo>
                <a:lnTo>
                  <a:pt x="29283" y="8820"/>
                </a:lnTo>
                <a:lnTo>
                  <a:pt x="29283" y="8845"/>
                </a:lnTo>
                <a:lnTo>
                  <a:pt x="29282" y="8871"/>
                </a:lnTo>
                <a:lnTo>
                  <a:pt x="29280" y="8897"/>
                </a:lnTo>
                <a:lnTo>
                  <a:pt x="29278" y="8922"/>
                </a:lnTo>
                <a:lnTo>
                  <a:pt x="29271" y="8974"/>
                </a:lnTo>
                <a:lnTo>
                  <a:pt x="29262" y="9024"/>
                </a:lnTo>
                <a:lnTo>
                  <a:pt x="29251" y="9074"/>
                </a:lnTo>
                <a:lnTo>
                  <a:pt x="29238" y="9123"/>
                </a:lnTo>
                <a:lnTo>
                  <a:pt x="29223" y="9171"/>
                </a:lnTo>
                <a:lnTo>
                  <a:pt x="29206" y="9219"/>
                </a:lnTo>
                <a:lnTo>
                  <a:pt x="29188" y="9265"/>
                </a:lnTo>
                <a:lnTo>
                  <a:pt x="29167" y="9310"/>
                </a:lnTo>
                <a:lnTo>
                  <a:pt x="29144" y="9355"/>
                </a:lnTo>
                <a:lnTo>
                  <a:pt x="29120" y="9398"/>
                </a:lnTo>
                <a:lnTo>
                  <a:pt x="29094" y="9441"/>
                </a:lnTo>
                <a:lnTo>
                  <a:pt x="29067" y="9481"/>
                </a:lnTo>
                <a:lnTo>
                  <a:pt x="29038" y="9522"/>
                </a:lnTo>
                <a:lnTo>
                  <a:pt x="29006" y="9560"/>
                </a:lnTo>
                <a:lnTo>
                  <a:pt x="28974" y="9599"/>
                </a:lnTo>
                <a:lnTo>
                  <a:pt x="28941" y="9635"/>
                </a:lnTo>
                <a:lnTo>
                  <a:pt x="28905" y="9671"/>
                </a:lnTo>
                <a:lnTo>
                  <a:pt x="28869" y="9704"/>
                </a:lnTo>
                <a:lnTo>
                  <a:pt x="28831" y="9737"/>
                </a:lnTo>
                <a:lnTo>
                  <a:pt x="28792" y="9768"/>
                </a:lnTo>
                <a:lnTo>
                  <a:pt x="28751" y="9798"/>
                </a:lnTo>
                <a:lnTo>
                  <a:pt x="28710" y="9827"/>
                </a:lnTo>
                <a:lnTo>
                  <a:pt x="28666" y="9854"/>
                </a:lnTo>
                <a:lnTo>
                  <a:pt x="28622" y="9879"/>
                </a:lnTo>
                <a:lnTo>
                  <a:pt x="28578" y="9903"/>
                </a:lnTo>
                <a:lnTo>
                  <a:pt x="28532" y="9926"/>
                </a:lnTo>
                <a:lnTo>
                  <a:pt x="28484" y="9946"/>
                </a:lnTo>
                <a:lnTo>
                  <a:pt x="28436" y="9965"/>
                </a:lnTo>
                <a:lnTo>
                  <a:pt x="28387" y="9983"/>
                </a:lnTo>
                <a:lnTo>
                  <a:pt x="28337" y="9999"/>
                </a:lnTo>
                <a:lnTo>
                  <a:pt x="28287" y="10013"/>
                </a:lnTo>
                <a:lnTo>
                  <a:pt x="28236" y="10025"/>
                </a:lnTo>
                <a:lnTo>
                  <a:pt x="28189" y="10031"/>
                </a:lnTo>
                <a:lnTo>
                  <a:pt x="28143" y="10035"/>
                </a:lnTo>
                <a:lnTo>
                  <a:pt x="28098" y="10038"/>
                </a:lnTo>
                <a:lnTo>
                  <a:pt x="28052" y="10040"/>
                </a:lnTo>
                <a:lnTo>
                  <a:pt x="28006" y="10041"/>
                </a:lnTo>
                <a:lnTo>
                  <a:pt x="27960" y="10040"/>
                </a:lnTo>
                <a:lnTo>
                  <a:pt x="27915" y="10039"/>
                </a:lnTo>
                <a:lnTo>
                  <a:pt x="27870" y="10036"/>
                </a:lnTo>
                <a:lnTo>
                  <a:pt x="27825" y="10033"/>
                </a:lnTo>
                <a:lnTo>
                  <a:pt x="27780" y="10028"/>
                </a:lnTo>
                <a:lnTo>
                  <a:pt x="27735" y="10021"/>
                </a:lnTo>
                <a:lnTo>
                  <a:pt x="27691" y="10014"/>
                </a:lnTo>
                <a:lnTo>
                  <a:pt x="27647" y="10005"/>
                </a:lnTo>
                <a:lnTo>
                  <a:pt x="27602" y="9995"/>
                </a:lnTo>
                <a:lnTo>
                  <a:pt x="27559" y="9984"/>
                </a:lnTo>
                <a:lnTo>
                  <a:pt x="27516" y="9972"/>
                </a:lnTo>
                <a:lnTo>
                  <a:pt x="27473" y="9958"/>
                </a:lnTo>
                <a:lnTo>
                  <a:pt x="27430" y="9943"/>
                </a:lnTo>
                <a:lnTo>
                  <a:pt x="27388" y="9928"/>
                </a:lnTo>
                <a:lnTo>
                  <a:pt x="27346" y="9910"/>
                </a:lnTo>
                <a:lnTo>
                  <a:pt x="27305" y="9891"/>
                </a:lnTo>
                <a:lnTo>
                  <a:pt x="27265" y="9871"/>
                </a:lnTo>
                <a:lnTo>
                  <a:pt x="27224" y="9850"/>
                </a:lnTo>
                <a:lnTo>
                  <a:pt x="27185" y="9828"/>
                </a:lnTo>
                <a:lnTo>
                  <a:pt x="27145" y="9803"/>
                </a:lnTo>
                <a:lnTo>
                  <a:pt x="27107" y="9778"/>
                </a:lnTo>
                <a:lnTo>
                  <a:pt x="27068" y="9751"/>
                </a:lnTo>
                <a:lnTo>
                  <a:pt x="27031" y="9723"/>
                </a:lnTo>
                <a:lnTo>
                  <a:pt x="26994" y="9693"/>
                </a:lnTo>
                <a:lnTo>
                  <a:pt x="26958" y="9662"/>
                </a:lnTo>
                <a:lnTo>
                  <a:pt x="26922" y="9630"/>
                </a:lnTo>
                <a:lnTo>
                  <a:pt x="26888" y="9597"/>
                </a:lnTo>
                <a:lnTo>
                  <a:pt x="26854" y="9559"/>
                </a:lnTo>
                <a:lnTo>
                  <a:pt x="26821" y="9521"/>
                </a:lnTo>
                <a:lnTo>
                  <a:pt x="26790" y="9482"/>
                </a:lnTo>
                <a:lnTo>
                  <a:pt x="26761" y="9443"/>
                </a:lnTo>
                <a:lnTo>
                  <a:pt x="26732" y="9403"/>
                </a:lnTo>
                <a:lnTo>
                  <a:pt x="26705" y="9364"/>
                </a:lnTo>
                <a:lnTo>
                  <a:pt x="26679" y="9323"/>
                </a:lnTo>
                <a:lnTo>
                  <a:pt x="26655" y="9282"/>
                </a:lnTo>
                <a:lnTo>
                  <a:pt x="26631" y="9241"/>
                </a:lnTo>
                <a:lnTo>
                  <a:pt x="26609" y="9199"/>
                </a:lnTo>
                <a:lnTo>
                  <a:pt x="26588" y="9157"/>
                </a:lnTo>
                <a:lnTo>
                  <a:pt x="26568" y="9115"/>
                </a:lnTo>
                <a:lnTo>
                  <a:pt x="26551" y="9073"/>
                </a:lnTo>
                <a:lnTo>
                  <a:pt x="26533" y="9029"/>
                </a:lnTo>
                <a:lnTo>
                  <a:pt x="26517" y="8987"/>
                </a:lnTo>
                <a:lnTo>
                  <a:pt x="26503" y="8943"/>
                </a:lnTo>
                <a:lnTo>
                  <a:pt x="26489" y="8900"/>
                </a:lnTo>
                <a:lnTo>
                  <a:pt x="26477" y="8857"/>
                </a:lnTo>
                <a:lnTo>
                  <a:pt x="26466" y="8812"/>
                </a:lnTo>
                <a:lnTo>
                  <a:pt x="26456" y="8768"/>
                </a:lnTo>
                <a:lnTo>
                  <a:pt x="26448" y="8723"/>
                </a:lnTo>
                <a:lnTo>
                  <a:pt x="26440" y="8680"/>
                </a:lnTo>
                <a:lnTo>
                  <a:pt x="26434" y="8635"/>
                </a:lnTo>
                <a:lnTo>
                  <a:pt x="26429" y="8590"/>
                </a:lnTo>
                <a:lnTo>
                  <a:pt x="26425" y="8546"/>
                </a:lnTo>
                <a:lnTo>
                  <a:pt x="26422" y="8501"/>
                </a:lnTo>
                <a:lnTo>
                  <a:pt x="26421" y="8456"/>
                </a:lnTo>
                <a:lnTo>
                  <a:pt x="26419" y="8412"/>
                </a:lnTo>
                <a:lnTo>
                  <a:pt x="26419" y="8368"/>
                </a:lnTo>
                <a:lnTo>
                  <a:pt x="26422" y="8323"/>
                </a:lnTo>
                <a:lnTo>
                  <a:pt x="26425" y="8278"/>
                </a:lnTo>
                <a:lnTo>
                  <a:pt x="26428" y="8233"/>
                </a:lnTo>
                <a:lnTo>
                  <a:pt x="26433" y="8189"/>
                </a:lnTo>
                <a:lnTo>
                  <a:pt x="26439" y="8145"/>
                </a:lnTo>
                <a:lnTo>
                  <a:pt x="26445" y="8100"/>
                </a:lnTo>
                <a:lnTo>
                  <a:pt x="26454" y="8056"/>
                </a:lnTo>
                <a:lnTo>
                  <a:pt x="26463" y="8013"/>
                </a:lnTo>
                <a:lnTo>
                  <a:pt x="26473" y="7969"/>
                </a:lnTo>
                <a:lnTo>
                  <a:pt x="26484" y="7925"/>
                </a:lnTo>
                <a:lnTo>
                  <a:pt x="26497" y="7882"/>
                </a:lnTo>
                <a:lnTo>
                  <a:pt x="26509" y="7839"/>
                </a:lnTo>
                <a:lnTo>
                  <a:pt x="26524" y="7796"/>
                </a:lnTo>
                <a:lnTo>
                  <a:pt x="26539" y="7754"/>
                </a:lnTo>
                <a:lnTo>
                  <a:pt x="26555" y="7711"/>
                </a:lnTo>
                <a:lnTo>
                  <a:pt x="26571" y="7669"/>
                </a:lnTo>
                <a:lnTo>
                  <a:pt x="26590" y="7628"/>
                </a:lnTo>
                <a:lnTo>
                  <a:pt x="26609" y="7587"/>
                </a:lnTo>
                <a:lnTo>
                  <a:pt x="26629" y="7546"/>
                </a:lnTo>
                <a:lnTo>
                  <a:pt x="26650" y="7506"/>
                </a:lnTo>
                <a:lnTo>
                  <a:pt x="26671" y="7465"/>
                </a:lnTo>
                <a:lnTo>
                  <a:pt x="26694" y="7426"/>
                </a:lnTo>
                <a:lnTo>
                  <a:pt x="26718" y="7387"/>
                </a:lnTo>
                <a:lnTo>
                  <a:pt x="26743" y="7349"/>
                </a:lnTo>
                <a:lnTo>
                  <a:pt x="26768" y="7310"/>
                </a:lnTo>
                <a:lnTo>
                  <a:pt x="26795" y="7273"/>
                </a:lnTo>
                <a:lnTo>
                  <a:pt x="26822" y="7236"/>
                </a:lnTo>
                <a:lnTo>
                  <a:pt x="26850" y="7200"/>
                </a:lnTo>
                <a:lnTo>
                  <a:pt x="26880" y="7163"/>
                </a:lnTo>
                <a:lnTo>
                  <a:pt x="26910" y="7128"/>
                </a:lnTo>
                <a:lnTo>
                  <a:pt x="26940" y="7094"/>
                </a:lnTo>
                <a:lnTo>
                  <a:pt x="26971" y="7060"/>
                </a:lnTo>
                <a:lnTo>
                  <a:pt x="27005" y="7027"/>
                </a:lnTo>
                <a:lnTo>
                  <a:pt x="27038" y="6994"/>
                </a:lnTo>
                <a:lnTo>
                  <a:pt x="27071" y="6962"/>
                </a:lnTo>
                <a:lnTo>
                  <a:pt x="27107" y="6933"/>
                </a:lnTo>
                <a:lnTo>
                  <a:pt x="27141" y="6906"/>
                </a:lnTo>
                <a:lnTo>
                  <a:pt x="27176" y="6880"/>
                </a:lnTo>
                <a:lnTo>
                  <a:pt x="27212" y="6854"/>
                </a:lnTo>
                <a:lnTo>
                  <a:pt x="27248" y="6829"/>
                </a:lnTo>
                <a:lnTo>
                  <a:pt x="27285" y="6805"/>
                </a:lnTo>
                <a:lnTo>
                  <a:pt x="27321" y="6782"/>
                </a:lnTo>
                <a:lnTo>
                  <a:pt x="27357" y="6761"/>
                </a:lnTo>
                <a:lnTo>
                  <a:pt x="27395" y="6740"/>
                </a:lnTo>
                <a:lnTo>
                  <a:pt x="27432" y="6719"/>
                </a:lnTo>
                <a:lnTo>
                  <a:pt x="27470" y="6699"/>
                </a:lnTo>
                <a:lnTo>
                  <a:pt x="27508" y="6681"/>
                </a:lnTo>
                <a:lnTo>
                  <a:pt x="27546" y="6663"/>
                </a:lnTo>
                <a:lnTo>
                  <a:pt x="27584" y="6646"/>
                </a:lnTo>
                <a:lnTo>
                  <a:pt x="27623" y="6630"/>
                </a:lnTo>
                <a:lnTo>
                  <a:pt x="27662" y="6615"/>
                </a:lnTo>
                <a:lnTo>
                  <a:pt x="27701" y="6600"/>
                </a:lnTo>
                <a:lnTo>
                  <a:pt x="27741" y="6587"/>
                </a:lnTo>
                <a:lnTo>
                  <a:pt x="27780" y="6573"/>
                </a:lnTo>
                <a:lnTo>
                  <a:pt x="27820" y="6562"/>
                </a:lnTo>
                <a:lnTo>
                  <a:pt x="27859" y="6550"/>
                </a:lnTo>
                <a:lnTo>
                  <a:pt x="27899" y="6540"/>
                </a:lnTo>
                <a:lnTo>
                  <a:pt x="27939" y="6531"/>
                </a:lnTo>
                <a:lnTo>
                  <a:pt x="27980" y="6521"/>
                </a:lnTo>
                <a:lnTo>
                  <a:pt x="28020" y="6514"/>
                </a:lnTo>
                <a:lnTo>
                  <a:pt x="28060" y="6507"/>
                </a:lnTo>
                <a:lnTo>
                  <a:pt x="28101" y="6499"/>
                </a:lnTo>
                <a:lnTo>
                  <a:pt x="28141" y="6494"/>
                </a:lnTo>
                <a:lnTo>
                  <a:pt x="28182" y="6489"/>
                </a:lnTo>
                <a:lnTo>
                  <a:pt x="28223" y="6485"/>
                </a:lnTo>
                <a:lnTo>
                  <a:pt x="28264" y="6482"/>
                </a:lnTo>
                <a:lnTo>
                  <a:pt x="28305" y="6480"/>
                </a:lnTo>
                <a:lnTo>
                  <a:pt x="28345" y="6478"/>
                </a:lnTo>
                <a:lnTo>
                  <a:pt x="28387" y="6477"/>
                </a:lnTo>
                <a:lnTo>
                  <a:pt x="28428" y="6477"/>
                </a:lnTo>
                <a:lnTo>
                  <a:pt x="28468" y="6477"/>
                </a:lnTo>
                <a:lnTo>
                  <a:pt x="28510" y="6479"/>
                </a:lnTo>
                <a:lnTo>
                  <a:pt x="28550" y="6481"/>
                </a:lnTo>
                <a:lnTo>
                  <a:pt x="28592" y="6483"/>
                </a:lnTo>
                <a:lnTo>
                  <a:pt x="28633" y="6486"/>
                </a:lnTo>
                <a:lnTo>
                  <a:pt x="28673" y="6490"/>
                </a:lnTo>
                <a:lnTo>
                  <a:pt x="28715" y="6495"/>
                </a:lnTo>
                <a:lnTo>
                  <a:pt x="28756" y="6501"/>
                </a:lnTo>
                <a:lnTo>
                  <a:pt x="28796" y="6508"/>
                </a:lnTo>
                <a:lnTo>
                  <a:pt x="28837" y="6514"/>
                </a:lnTo>
                <a:lnTo>
                  <a:pt x="28877" y="6522"/>
                </a:lnTo>
                <a:lnTo>
                  <a:pt x="28918" y="6531"/>
                </a:lnTo>
                <a:lnTo>
                  <a:pt x="28959" y="6540"/>
                </a:lnTo>
                <a:lnTo>
                  <a:pt x="28999" y="6549"/>
                </a:lnTo>
                <a:lnTo>
                  <a:pt x="29040" y="6560"/>
                </a:lnTo>
                <a:lnTo>
                  <a:pt x="29079" y="6571"/>
                </a:lnTo>
                <a:lnTo>
                  <a:pt x="29119" y="6584"/>
                </a:lnTo>
                <a:lnTo>
                  <a:pt x="29159" y="6596"/>
                </a:lnTo>
                <a:lnTo>
                  <a:pt x="29199" y="6610"/>
                </a:lnTo>
                <a:lnTo>
                  <a:pt x="29239" y="6623"/>
                </a:lnTo>
                <a:lnTo>
                  <a:pt x="29277" y="6638"/>
                </a:lnTo>
                <a:lnTo>
                  <a:pt x="29317" y="6653"/>
                </a:lnTo>
                <a:lnTo>
                  <a:pt x="29355" y="6669"/>
                </a:lnTo>
                <a:lnTo>
                  <a:pt x="29395" y="6686"/>
                </a:lnTo>
                <a:lnTo>
                  <a:pt x="29432" y="6703"/>
                </a:lnTo>
                <a:lnTo>
                  <a:pt x="29471" y="6721"/>
                </a:lnTo>
                <a:lnTo>
                  <a:pt x="29509" y="6740"/>
                </a:lnTo>
                <a:lnTo>
                  <a:pt x="29547" y="6759"/>
                </a:lnTo>
                <a:lnTo>
                  <a:pt x="29584" y="6778"/>
                </a:lnTo>
                <a:lnTo>
                  <a:pt x="29619" y="6799"/>
                </a:lnTo>
                <a:lnTo>
                  <a:pt x="29652" y="6819"/>
                </a:lnTo>
                <a:lnTo>
                  <a:pt x="29685" y="6841"/>
                </a:lnTo>
                <a:lnTo>
                  <a:pt x="29717" y="6863"/>
                </a:lnTo>
                <a:lnTo>
                  <a:pt x="29750" y="6884"/>
                </a:lnTo>
                <a:lnTo>
                  <a:pt x="29781" y="6906"/>
                </a:lnTo>
                <a:lnTo>
                  <a:pt x="29812" y="6929"/>
                </a:lnTo>
                <a:lnTo>
                  <a:pt x="29842" y="6953"/>
                </a:lnTo>
                <a:lnTo>
                  <a:pt x="29873" y="6977"/>
                </a:lnTo>
                <a:lnTo>
                  <a:pt x="29902" y="7001"/>
                </a:lnTo>
                <a:lnTo>
                  <a:pt x="29931" y="7025"/>
                </a:lnTo>
                <a:lnTo>
                  <a:pt x="29959" y="7050"/>
                </a:lnTo>
                <a:lnTo>
                  <a:pt x="29987" y="7075"/>
                </a:lnTo>
                <a:lnTo>
                  <a:pt x="30014" y="7101"/>
                </a:lnTo>
                <a:lnTo>
                  <a:pt x="30041" y="7127"/>
                </a:lnTo>
                <a:lnTo>
                  <a:pt x="30067" y="7153"/>
                </a:lnTo>
                <a:lnTo>
                  <a:pt x="30118" y="7207"/>
                </a:lnTo>
                <a:lnTo>
                  <a:pt x="30167" y="7261"/>
                </a:lnTo>
                <a:lnTo>
                  <a:pt x="30213" y="7317"/>
                </a:lnTo>
                <a:lnTo>
                  <a:pt x="30258" y="7376"/>
                </a:lnTo>
                <a:lnTo>
                  <a:pt x="30300" y="7434"/>
                </a:lnTo>
                <a:lnTo>
                  <a:pt x="30341" y="7494"/>
                </a:lnTo>
                <a:lnTo>
                  <a:pt x="30379" y="7555"/>
                </a:lnTo>
                <a:lnTo>
                  <a:pt x="30415" y="7617"/>
                </a:lnTo>
                <a:lnTo>
                  <a:pt x="30449" y="7680"/>
                </a:lnTo>
                <a:lnTo>
                  <a:pt x="30482" y="7744"/>
                </a:lnTo>
                <a:lnTo>
                  <a:pt x="30512" y="7809"/>
                </a:lnTo>
                <a:lnTo>
                  <a:pt x="30540" y="7874"/>
                </a:lnTo>
                <a:lnTo>
                  <a:pt x="30566" y="7941"/>
                </a:lnTo>
                <a:lnTo>
                  <a:pt x="30590" y="8007"/>
                </a:lnTo>
                <a:lnTo>
                  <a:pt x="30612" y="8075"/>
                </a:lnTo>
                <a:lnTo>
                  <a:pt x="30632" y="8144"/>
                </a:lnTo>
                <a:lnTo>
                  <a:pt x="30649" y="8212"/>
                </a:lnTo>
                <a:lnTo>
                  <a:pt x="30665" y="8282"/>
                </a:lnTo>
                <a:lnTo>
                  <a:pt x="30678" y="8352"/>
                </a:lnTo>
                <a:lnTo>
                  <a:pt x="30691" y="8423"/>
                </a:lnTo>
                <a:lnTo>
                  <a:pt x="30700" y="8493"/>
                </a:lnTo>
                <a:lnTo>
                  <a:pt x="30709" y="8565"/>
                </a:lnTo>
                <a:lnTo>
                  <a:pt x="30714" y="8636"/>
                </a:lnTo>
                <a:lnTo>
                  <a:pt x="30718" y="8708"/>
                </a:lnTo>
                <a:lnTo>
                  <a:pt x="30720" y="8780"/>
                </a:lnTo>
                <a:lnTo>
                  <a:pt x="30720" y="8853"/>
                </a:lnTo>
                <a:lnTo>
                  <a:pt x="30718" y="8924"/>
                </a:lnTo>
                <a:lnTo>
                  <a:pt x="30714" y="8996"/>
                </a:lnTo>
                <a:lnTo>
                  <a:pt x="30708" y="9068"/>
                </a:lnTo>
                <a:lnTo>
                  <a:pt x="30700" y="9141"/>
                </a:lnTo>
                <a:lnTo>
                  <a:pt x="30690" y="9213"/>
                </a:lnTo>
                <a:lnTo>
                  <a:pt x="30678" y="9284"/>
                </a:lnTo>
                <a:lnTo>
                  <a:pt x="30665" y="9355"/>
                </a:lnTo>
                <a:lnTo>
                  <a:pt x="30649" y="9427"/>
                </a:lnTo>
                <a:lnTo>
                  <a:pt x="30632" y="9498"/>
                </a:lnTo>
                <a:lnTo>
                  <a:pt x="30612" y="9569"/>
                </a:lnTo>
                <a:lnTo>
                  <a:pt x="30590" y="9638"/>
                </a:lnTo>
                <a:lnTo>
                  <a:pt x="30567" y="9708"/>
                </a:lnTo>
                <a:lnTo>
                  <a:pt x="30542" y="9777"/>
                </a:lnTo>
                <a:lnTo>
                  <a:pt x="30515" y="9845"/>
                </a:lnTo>
                <a:lnTo>
                  <a:pt x="30486" y="9913"/>
                </a:lnTo>
                <a:lnTo>
                  <a:pt x="30456" y="9981"/>
                </a:lnTo>
                <a:lnTo>
                  <a:pt x="30422" y="10047"/>
                </a:lnTo>
                <a:lnTo>
                  <a:pt x="30388" y="10113"/>
                </a:lnTo>
                <a:lnTo>
                  <a:pt x="30351" y="10177"/>
                </a:lnTo>
                <a:lnTo>
                  <a:pt x="30313" y="10242"/>
                </a:lnTo>
                <a:lnTo>
                  <a:pt x="30273" y="10304"/>
                </a:lnTo>
                <a:lnTo>
                  <a:pt x="30231" y="10367"/>
                </a:lnTo>
                <a:lnTo>
                  <a:pt x="30187" y="10428"/>
                </a:lnTo>
                <a:lnTo>
                  <a:pt x="30141" y="10488"/>
                </a:lnTo>
                <a:lnTo>
                  <a:pt x="30094" y="10547"/>
                </a:lnTo>
                <a:lnTo>
                  <a:pt x="30044" y="10604"/>
                </a:lnTo>
                <a:lnTo>
                  <a:pt x="29993" y="10660"/>
                </a:lnTo>
                <a:lnTo>
                  <a:pt x="29940" y="10715"/>
                </a:lnTo>
                <a:lnTo>
                  <a:pt x="29886" y="10770"/>
                </a:lnTo>
                <a:lnTo>
                  <a:pt x="29829" y="10822"/>
                </a:lnTo>
                <a:lnTo>
                  <a:pt x="29775" y="10867"/>
                </a:lnTo>
                <a:lnTo>
                  <a:pt x="29719" y="10911"/>
                </a:lnTo>
                <a:lnTo>
                  <a:pt x="29662" y="10953"/>
                </a:lnTo>
                <a:lnTo>
                  <a:pt x="29605" y="10993"/>
                </a:lnTo>
                <a:lnTo>
                  <a:pt x="29548" y="11032"/>
                </a:lnTo>
                <a:lnTo>
                  <a:pt x="29489" y="11068"/>
                </a:lnTo>
                <a:lnTo>
                  <a:pt x="29431" y="11105"/>
                </a:lnTo>
                <a:lnTo>
                  <a:pt x="29372" y="11138"/>
                </a:lnTo>
                <a:lnTo>
                  <a:pt x="29311" y="11170"/>
                </a:lnTo>
                <a:lnTo>
                  <a:pt x="29251" y="11201"/>
                </a:lnTo>
                <a:lnTo>
                  <a:pt x="29191" y="11231"/>
                </a:lnTo>
                <a:lnTo>
                  <a:pt x="29129" y="11259"/>
                </a:lnTo>
                <a:lnTo>
                  <a:pt x="29068" y="11285"/>
                </a:lnTo>
                <a:lnTo>
                  <a:pt x="29005" y="11310"/>
                </a:lnTo>
                <a:lnTo>
                  <a:pt x="28943" y="11333"/>
                </a:lnTo>
                <a:lnTo>
                  <a:pt x="28880" y="11353"/>
                </a:lnTo>
                <a:lnTo>
                  <a:pt x="28817" y="11374"/>
                </a:lnTo>
                <a:lnTo>
                  <a:pt x="28753" y="11392"/>
                </a:lnTo>
                <a:lnTo>
                  <a:pt x="28689" y="11410"/>
                </a:lnTo>
                <a:lnTo>
                  <a:pt x="28625" y="11424"/>
                </a:lnTo>
                <a:lnTo>
                  <a:pt x="28561" y="11439"/>
                </a:lnTo>
                <a:lnTo>
                  <a:pt x="28496" y="11451"/>
                </a:lnTo>
                <a:lnTo>
                  <a:pt x="28431" y="11462"/>
                </a:lnTo>
                <a:lnTo>
                  <a:pt x="28366" y="11471"/>
                </a:lnTo>
                <a:lnTo>
                  <a:pt x="28301" y="11479"/>
                </a:lnTo>
                <a:lnTo>
                  <a:pt x="28236" y="11486"/>
                </a:lnTo>
                <a:lnTo>
                  <a:pt x="28170" y="11490"/>
                </a:lnTo>
                <a:lnTo>
                  <a:pt x="28105" y="11494"/>
                </a:lnTo>
                <a:lnTo>
                  <a:pt x="28039" y="11496"/>
                </a:lnTo>
                <a:lnTo>
                  <a:pt x="27974" y="11496"/>
                </a:lnTo>
                <a:lnTo>
                  <a:pt x="27908" y="11495"/>
                </a:lnTo>
                <a:lnTo>
                  <a:pt x="27843" y="11493"/>
                </a:lnTo>
                <a:lnTo>
                  <a:pt x="27777" y="11489"/>
                </a:lnTo>
                <a:lnTo>
                  <a:pt x="27711" y="11484"/>
                </a:lnTo>
                <a:lnTo>
                  <a:pt x="27646" y="11476"/>
                </a:lnTo>
                <a:lnTo>
                  <a:pt x="27580" y="11468"/>
                </a:lnTo>
                <a:lnTo>
                  <a:pt x="27516" y="11459"/>
                </a:lnTo>
                <a:lnTo>
                  <a:pt x="27450" y="11447"/>
                </a:lnTo>
                <a:lnTo>
                  <a:pt x="27386" y="11435"/>
                </a:lnTo>
                <a:lnTo>
                  <a:pt x="27320" y="11421"/>
                </a:lnTo>
                <a:lnTo>
                  <a:pt x="27255" y="11405"/>
                </a:lnTo>
                <a:lnTo>
                  <a:pt x="27192" y="11389"/>
                </a:lnTo>
                <a:lnTo>
                  <a:pt x="27127" y="11371"/>
                </a:lnTo>
                <a:lnTo>
                  <a:pt x="27064" y="11351"/>
                </a:lnTo>
                <a:lnTo>
                  <a:pt x="27000" y="11331"/>
                </a:lnTo>
                <a:lnTo>
                  <a:pt x="26937" y="11308"/>
                </a:lnTo>
                <a:lnTo>
                  <a:pt x="26874" y="11284"/>
                </a:lnTo>
                <a:lnTo>
                  <a:pt x="26812" y="11259"/>
                </a:lnTo>
                <a:lnTo>
                  <a:pt x="26751" y="11233"/>
                </a:lnTo>
                <a:lnTo>
                  <a:pt x="26689" y="11205"/>
                </a:lnTo>
                <a:lnTo>
                  <a:pt x="26628" y="11175"/>
                </a:lnTo>
                <a:lnTo>
                  <a:pt x="26567" y="11144"/>
                </a:lnTo>
                <a:lnTo>
                  <a:pt x="26507" y="11113"/>
                </a:lnTo>
                <a:lnTo>
                  <a:pt x="26448" y="11080"/>
                </a:lnTo>
                <a:lnTo>
                  <a:pt x="26388" y="11044"/>
                </a:lnTo>
                <a:lnTo>
                  <a:pt x="26330" y="11009"/>
                </a:lnTo>
                <a:lnTo>
                  <a:pt x="26272" y="10971"/>
                </a:lnTo>
                <a:lnTo>
                  <a:pt x="26214" y="10933"/>
                </a:lnTo>
                <a:lnTo>
                  <a:pt x="26158" y="10892"/>
                </a:lnTo>
                <a:lnTo>
                  <a:pt x="26102" y="10852"/>
                </a:lnTo>
                <a:lnTo>
                  <a:pt x="26047" y="10809"/>
                </a:lnTo>
                <a:lnTo>
                  <a:pt x="25992" y="10765"/>
                </a:lnTo>
                <a:lnTo>
                  <a:pt x="25937" y="10720"/>
                </a:lnTo>
                <a:lnTo>
                  <a:pt x="25884" y="10673"/>
                </a:lnTo>
                <a:lnTo>
                  <a:pt x="25840" y="10644"/>
                </a:lnTo>
                <a:lnTo>
                  <a:pt x="25797" y="10618"/>
                </a:lnTo>
                <a:lnTo>
                  <a:pt x="25756" y="10593"/>
                </a:lnTo>
                <a:lnTo>
                  <a:pt x="25718" y="10571"/>
                </a:lnTo>
                <a:lnTo>
                  <a:pt x="25681" y="10551"/>
                </a:lnTo>
                <a:lnTo>
                  <a:pt x="25646" y="10533"/>
                </a:lnTo>
                <a:lnTo>
                  <a:pt x="25613" y="10518"/>
                </a:lnTo>
                <a:lnTo>
                  <a:pt x="25581" y="10503"/>
                </a:lnTo>
                <a:lnTo>
                  <a:pt x="25550" y="10492"/>
                </a:lnTo>
                <a:lnTo>
                  <a:pt x="25521" y="10480"/>
                </a:lnTo>
                <a:lnTo>
                  <a:pt x="25493" y="10472"/>
                </a:lnTo>
                <a:lnTo>
                  <a:pt x="25466" y="10464"/>
                </a:lnTo>
                <a:lnTo>
                  <a:pt x="25440" y="10457"/>
                </a:lnTo>
                <a:lnTo>
                  <a:pt x="25414" y="10452"/>
                </a:lnTo>
                <a:lnTo>
                  <a:pt x="25389" y="10448"/>
                </a:lnTo>
                <a:lnTo>
                  <a:pt x="25364" y="10445"/>
                </a:lnTo>
                <a:lnTo>
                  <a:pt x="3051" y="10445"/>
                </a:lnTo>
                <a:lnTo>
                  <a:pt x="2972" y="10444"/>
                </a:lnTo>
                <a:lnTo>
                  <a:pt x="2894" y="10442"/>
                </a:lnTo>
                <a:lnTo>
                  <a:pt x="2816" y="10437"/>
                </a:lnTo>
                <a:lnTo>
                  <a:pt x="2739" y="10429"/>
                </a:lnTo>
                <a:lnTo>
                  <a:pt x="2662" y="10421"/>
                </a:lnTo>
                <a:lnTo>
                  <a:pt x="2586" y="10411"/>
                </a:lnTo>
                <a:lnTo>
                  <a:pt x="2511" y="10398"/>
                </a:lnTo>
                <a:lnTo>
                  <a:pt x="2436" y="10383"/>
                </a:lnTo>
                <a:lnTo>
                  <a:pt x="2362" y="10367"/>
                </a:lnTo>
                <a:lnTo>
                  <a:pt x="2288" y="10349"/>
                </a:lnTo>
                <a:lnTo>
                  <a:pt x="2215" y="10329"/>
                </a:lnTo>
                <a:lnTo>
                  <a:pt x="2143" y="10309"/>
                </a:lnTo>
                <a:lnTo>
                  <a:pt x="2073" y="10285"/>
                </a:lnTo>
                <a:lnTo>
                  <a:pt x="2002" y="10261"/>
                </a:lnTo>
                <a:lnTo>
                  <a:pt x="1932" y="10234"/>
                </a:lnTo>
                <a:lnTo>
                  <a:pt x="1863" y="10205"/>
                </a:lnTo>
                <a:lnTo>
                  <a:pt x="1795" y="10176"/>
                </a:lnTo>
                <a:lnTo>
                  <a:pt x="1728" y="10144"/>
                </a:lnTo>
                <a:lnTo>
                  <a:pt x="1661" y="10112"/>
                </a:lnTo>
                <a:lnTo>
                  <a:pt x="1597" y="10077"/>
                </a:lnTo>
                <a:lnTo>
                  <a:pt x="1532" y="10041"/>
                </a:lnTo>
                <a:lnTo>
                  <a:pt x="1469" y="10004"/>
                </a:lnTo>
                <a:lnTo>
                  <a:pt x="1406" y="9965"/>
                </a:lnTo>
                <a:lnTo>
                  <a:pt x="1345" y="9924"/>
                </a:lnTo>
                <a:lnTo>
                  <a:pt x="1285" y="9883"/>
                </a:lnTo>
                <a:lnTo>
                  <a:pt x="1225" y="9839"/>
                </a:lnTo>
                <a:lnTo>
                  <a:pt x="1167" y="9794"/>
                </a:lnTo>
                <a:lnTo>
                  <a:pt x="1110" y="9749"/>
                </a:lnTo>
                <a:lnTo>
                  <a:pt x="1055" y="9702"/>
                </a:lnTo>
                <a:lnTo>
                  <a:pt x="999" y="9653"/>
                </a:lnTo>
                <a:lnTo>
                  <a:pt x="945" y="9603"/>
                </a:lnTo>
                <a:lnTo>
                  <a:pt x="893" y="9552"/>
                </a:lnTo>
                <a:lnTo>
                  <a:pt x="842" y="9500"/>
                </a:lnTo>
                <a:lnTo>
                  <a:pt x="792" y="9446"/>
                </a:lnTo>
                <a:lnTo>
                  <a:pt x="743" y="9392"/>
                </a:lnTo>
                <a:lnTo>
                  <a:pt x="696" y="9335"/>
                </a:lnTo>
                <a:lnTo>
                  <a:pt x="651" y="9278"/>
                </a:lnTo>
                <a:lnTo>
                  <a:pt x="606" y="9220"/>
                </a:lnTo>
                <a:lnTo>
                  <a:pt x="562" y="9161"/>
                </a:lnTo>
                <a:lnTo>
                  <a:pt x="521" y="9100"/>
                </a:lnTo>
                <a:lnTo>
                  <a:pt x="480" y="9039"/>
                </a:lnTo>
                <a:lnTo>
                  <a:pt x="441" y="8976"/>
                </a:lnTo>
                <a:lnTo>
                  <a:pt x="404" y="8913"/>
                </a:lnTo>
                <a:lnTo>
                  <a:pt x="367" y="8849"/>
                </a:lnTo>
                <a:lnTo>
                  <a:pt x="333" y="8784"/>
                </a:lnTo>
                <a:lnTo>
                  <a:pt x="301" y="8717"/>
                </a:lnTo>
                <a:lnTo>
                  <a:pt x="270" y="8651"/>
                </a:lnTo>
                <a:lnTo>
                  <a:pt x="239" y="8582"/>
                </a:lnTo>
                <a:lnTo>
                  <a:pt x="211" y="8513"/>
                </a:lnTo>
                <a:lnTo>
                  <a:pt x="185" y="8444"/>
                </a:lnTo>
                <a:lnTo>
                  <a:pt x="160" y="8373"/>
                </a:lnTo>
                <a:lnTo>
                  <a:pt x="136" y="8302"/>
                </a:lnTo>
                <a:lnTo>
                  <a:pt x="116" y="8230"/>
                </a:lnTo>
                <a:lnTo>
                  <a:pt x="96" y="8157"/>
                </a:lnTo>
                <a:lnTo>
                  <a:pt x="78" y="8083"/>
                </a:lnTo>
                <a:lnTo>
                  <a:pt x="61" y="8010"/>
                </a:lnTo>
                <a:lnTo>
                  <a:pt x="47" y="7935"/>
                </a:lnTo>
                <a:lnTo>
                  <a:pt x="34" y="7860"/>
                </a:lnTo>
                <a:lnTo>
                  <a:pt x="24" y="7784"/>
                </a:lnTo>
                <a:lnTo>
                  <a:pt x="16" y="7707"/>
                </a:lnTo>
                <a:lnTo>
                  <a:pt x="8" y="7630"/>
                </a:lnTo>
                <a:lnTo>
                  <a:pt x="4" y="7552"/>
                </a:lnTo>
                <a:lnTo>
                  <a:pt x="1" y="7474"/>
                </a:lnTo>
                <a:lnTo>
                  <a:pt x="0" y="7394"/>
                </a:lnTo>
                <a:lnTo>
                  <a:pt x="0" y="3050"/>
                </a:lnTo>
                <a:lnTo>
                  <a:pt x="1" y="2971"/>
                </a:lnTo>
                <a:lnTo>
                  <a:pt x="4" y="2893"/>
                </a:lnTo>
                <a:lnTo>
                  <a:pt x="8" y="2815"/>
                </a:lnTo>
                <a:lnTo>
                  <a:pt x="16" y="2738"/>
                </a:lnTo>
                <a:lnTo>
                  <a:pt x="24" y="2661"/>
                </a:lnTo>
                <a:lnTo>
                  <a:pt x="34" y="2585"/>
                </a:lnTo>
                <a:lnTo>
                  <a:pt x="47" y="2510"/>
                </a:lnTo>
                <a:lnTo>
                  <a:pt x="61" y="2435"/>
                </a:lnTo>
                <a:lnTo>
                  <a:pt x="78" y="2361"/>
                </a:lnTo>
                <a:lnTo>
                  <a:pt x="96" y="2288"/>
                </a:lnTo>
                <a:lnTo>
                  <a:pt x="116" y="2215"/>
                </a:lnTo>
                <a:lnTo>
                  <a:pt x="136" y="2143"/>
                </a:lnTo>
                <a:lnTo>
                  <a:pt x="160" y="2072"/>
                </a:lnTo>
                <a:lnTo>
                  <a:pt x="185" y="2001"/>
                </a:lnTo>
                <a:lnTo>
                  <a:pt x="211" y="1932"/>
                </a:lnTo>
                <a:lnTo>
                  <a:pt x="239" y="1863"/>
                </a:lnTo>
                <a:lnTo>
                  <a:pt x="270" y="1795"/>
                </a:lnTo>
                <a:lnTo>
                  <a:pt x="301" y="1728"/>
                </a:lnTo>
                <a:lnTo>
                  <a:pt x="333" y="1661"/>
                </a:lnTo>
                <a:lnTo>
                  <a:pt x="367" y="1596"/>
                </a:lnTo>
                <a:lnTo>
                  <a:pt x="404" y="1532"/>
                </a:lnTo>
                <a:lnTo>
                  <a:pt x="441" y="1468"/>
                </a:lnTo>
                <a:lnTo>
                  <a:pt x="480" y="1406"/>
                </a:lnTo>
                <a:lnTo>
                  <a:pt x="521" y="1345"/>
                </a:lnTo>
                <a:lnTo>
                  <a:pt x="562" y="1284"/>
                </a:lnTo>
                <a:lnTo>
                  <a:pt x="606" y="1225"/>
                </a:lnTo>
                <a:lnTo>
                  <a:pt x="651" y="1167"/>
                </a:lnTo>
                <a:lnTo>
                  <a:pt x="696" y="1109"/>
                </a:lnTo>
                <a:lnTo>
                  <a:pt x="743" y="1054"/>
                </a:lnTo>
                <a:lnTo>
                  <a:pt x="792" y="999"/>
                </a:lnTo>
                <a:lnTo>
                  <a:pt x="842" y="946"/>
                </a:lnTo>
                <a:lnTo>
                  <a:pt x="893" y="893"/>
                </a:lnTo>
                <a:lnTo>
                  <a:pt x="945" y="842"/>
                </a:lnTo>
                <a:lnTo>
                  <a:pt x="999" y="792"/>
                </a:lnTo>
                <a:lnTo>
                  <a:pt x="1055" y="744"/>
                </a:lnTo>
                <a:lnTo>
                  <a:pt x="1110" y="696"/>
                </a:lnTo>
                <a:lnTo>
                  <a:pt x="1167" y="650"/>
                </a:lnTo>
                <a:lnTo>
                  <a:pt x="1225" y="606"/>
                </a:lnTo>
                <a:lnTo>
                  <a:pt x="1285" y="563"/>
                </a:lnTo>
                <a:lnTo>
                  <a:pt x="1345" y="520"/>
                </a:lnTo>
                <a:lnTo>
                  <a:pt x="1406" y="481"/>
                </a:lnTo>
                <a:lnTo>
                  <a:pt x="1469" y="441"/>
                </a:lnTo>
                <a:lnTo>
                  <a:pt x="1532" y="404"/>
                </a:lnTo>
                <a:lnTo>
                  <a:pt x="1597" y="368"/>
                </a:lnTo>
                <a:lnTo>
                  <a:pt x="1661" y="334"/>
                </a:lnTo>
                <a:lnTo>
                  <a:pt x="1728" y="301"/>
                </a:lnTo>
                <a:lnTo>
                  <a:pt x="1795" y="270"/>
                </a:lnTo>
                <a:lnTo>
                  <a:pt x="1863" y="239"/>
                </a:lnTo>
                <a:lnTo>
                  <a:pt x="1932" y="211"/>
                </a:lnTo>
                <a:lnTo>
                  <a:pt x="2002" y="185"/>
                </a:lnTo>
                <a:lnTo>
                  <a:pt x="2073" y="160"/>
                </a:lnTo>
                <a:lnTo>
                  <a:pt x="2143" y="137"/>
                </a:lnTo>
                <a:lnTo>
                  <a:pt x="2215" y="116"/>
                </a:lnTo>
                <a:lnTo>
                  <a:pt x="2288" y="96"/>
                </a:lnTo>
                <a:lnTo>
                  <a:pt x="2362" y="78"/>
                </a:lnTo>
                <a:lnTo>
                  <a:pt x="2436" y="61"/>
                </a:lnTo>
                <a:lnTo>
                  <a:pt x="2511" y="48"/>
                </a:lnTo>
                <a:lnTo>
                  <a:pt x="2586" y="35"/>
                </a:lnTo>
                <a:lnTo>
                  <a:pt x="2662" y="24"/>
                </a:lnTo>
                <a:lnTo>
                  <a:pt x="2739" y="16"/>
                </a:lnTo>
                <a:lnTo>
                  <a:pt x="2816" y="8"/>
                </a:lnTo>
                <a:lnTo>
                  <a:pt x="2894" y="4"/>
                </a:lnTo>
                <a:lnTo>
                  <a:pt x="2972" y="1"/>
                </a:lnTo>
                <a:lnTo>
                  <a:pt x="3051" y="0"/>
                </a:lnTo>
                <a:lnTo>
                  <a:pt x="25929" y="0"/>
                </a:lnTo>
                <a:lnTo>
                  <a:pt x="26007" y="1"/>
                </a:lnTo>
                <a:lnTo>
                  <a:pt x="26086" y="4"/>
                </a:lnTo>
                <a:lnTo>
                  <a:pt x="26163" y="8"/>
                </a:lnTo>
                <a:lnTo>
                  <a:pt x="26240" y="16"/>
                </a:lnTo>
                <a:lnTo>
                  <a:pt x="26317" y="24"/>
                </a:lnTo>
                <a:lnTo>
                  <a:pt x="26393" y="35"/>
                </a:lnTo>
                <a:lnTo>
                  <a:pt x="26469" y="48"/>
                </a:lnTo>
                <a:lnTo>
                  <a:pt x="26543" y="61"/>
                </a:lnTo>
                <a:lnTo>
                  <a:pt x="26618" y="78"/>
                </a:lnTo>
                <a:lnTo>
                  <a:pt x="26691" y="96"/>
                </a:lnTo>
                <a:lnTo>
                  <a:pt x="26764" y="116"/>
                </a:lnTo>
                <a:lnTo>
                  <a:pt x="26836" y="137"/>
                </a:lnTo>
                <a:lnTo>
                  <a:pt x="26908" y="160"/>
                </a:lnTo>
                <a:lnTo>
                  <a:pt x="26977" y="185"/>
                </a:lnTo>
                <a:lnTo>
                  <a:pt x="27047" y="211"/>
                </a:lnTo>
                <a:lnTo>
                  <a:pt x="27117" y="239"/>
                </a:lnTo>
                <a:lnTo>
                  <a:pt x="27185" y="270"/>
                </a:lnTo>
                <a:lnTo>
                  <a:pt x="27251" y="301"/>
                </a:lnTo>
                <a:lnTo>
                  <a:pt x="27318" y="334"/>
                </a:lnTo>
                <a:lnTo>
                  <a:pt x="27383" y="368"/>
                </a:lnTo>
                <a:lnTo>
                  <a:pt x="27448" y="404"/>
                </a:lnTo>
                <a:lnTo>
                  <a:pt x="27510" y="441"/>
                </a:lnTo>
                <a:lnTo>
                  <a:pt x="27573" y="481"/>
                </a:lnTo>
                <a:lnTo>
                  <a:pt x="27634" y="520"/>
                </a:lnTo>
                <a:lnTo>
                  <a:pt x="27695" y="563"/>
                </a:lnTo>
                <a:lnTo>
                  <a:pt x="27754" y="606"/>
                </a:lnTo>
                <a:lnTo>
                  <a:pt x="27812" y="650"/>
                </a:lnTo>
                <a:lnTo>
                  <a:pt x="27870" y="696"/>
                </a:lnTo>
                <a:lnTo>
                  <a:pt x="27926" y="744"/>
                </a:lnTo>
                <a:lnTo>
                  <a:pt x="27980" y="792"/>
                </a:lnTo>
                <a:lnTo>
                  <a:pt x="28034" y="842"/>
                </a:lnTo>
                <a:lnTo>
                  <a:pt x="28086" y="893"/>
                </a:lnTo>
                <a:lnTo>
                  <a:pt x="28137" y="946"/>
                </a:lnTo>
                <a:lnTo>
                  <a:pt x="28187" y="999"/>
                </a:lnTo>
                <a:lnTo>
                  <a:pt x="28236" y="1054"/>
                </a:lnTo>
                <a:lnTo>
                  <a:pt x="28283" y="1109"/>
                </a:lnTo>
                <a:lnTo>
                  <a:pt x="28330" y="1167"/>
                </a:lnTo>
                <a:lnTo>
                  <a:pt x="28373" y="1225"/>
                </a:lnTo>
                <a:lnTo>
                  <a:pt x="28417" y="1284"/>
                </a:lnTo>
                <a:lnTo>
                  <a:pt x="28459" y="1345"/>
                </a:lnTo>
                <a:lnTo>
                  <a:pt x="28499" y="1406"/>
                </a:lnTo>
                <a:lnTo>
                  <a:pt x="28538" y="1468"/>
                </a:lnTo>
                <a:lnTo>
                  <a:pt x="28575" y="1532"/>
                </a:lnTo>
                <a:lnTo>
                  <a:pt x="28612" y="1596"/>
                </a:lnTo>
                <a:lnTo>
                  <a:pt x="28646" y="1661"/>
                </a:lnTo>
                <a:lnTo>
                  <a:pt x="28680" y="1728"/>
                </a:lnTo>
                <a:lnTo>
                  <a:pt x="28711" y="1795"/>
                </a:lnTo>
                <a:lnTo>
                  <a:pt x="28740" y="1863"/>
                </a:lnTo>
                <a:lnTo>
                  <a:pt x="28768" y="1932"/>
                </a:lnTo>
                <a:lnTo>
                  <a:pt x="28795" y="2001"/>
                </a:lnTo>
                <a:lnTo>
                  <a:pt x="28820" y="2072"/>
                </a:lnTo>
                <a:lnTo>
                  <a:pt x="28843" y="2143"/>
                </a:lnTo>
                <a:lnTo>
                  <a:pt x="28865" y="2215"/>
                </a:lnTo>
                <a:lnTo>
                  <a:pt x="28884" y="2288"/>
                </a:lnTo>
                <a:lnTo>
                  <a:pt x="28902" y="2361"/>
                </a:lnTo>
                <a:lnTo>
                  <a:pt x="28918" y="2435"/>
                </a:lnTo>
                <a:lnTo>
                  <a:pt x="28933" y="2510"/>
                </a:lnTo>
                <a:lnTo>
                  <a:pt x="28945" y="2585"/>
                </a:lnTo>
                <a:lnTo>
                  <a:pt x="28955" y="2661"/>
                </a:lnTo>
                <a:lnTo>
                  <a:pt x="28965" y="2738"/>
                </a:lnTo>
                <a:lnTo>
                  <a:pt x="28971" y="2815"/>
                </a:lnTo>
                <a:lnTo>
                  <a:pt x="28976" y="2893"/>
                </a:lnTo>
                <a:lnTo>
                  <a:pt x="28979" y="2971"/>
                </a:lnTo>
                <a:lnTo>
                  <a:pt x="28980" y="3050"/>
                </a:lnTo>
                <a:lnTo>
                  <a:pt x="28980" y="5222"/>
                </a:lnTo>
                <a:lnTo>
                  <a:pt x="28979" y="5273"/>
                </a:lnTo>
                <a:lnTo>
                  <a:pt x="28978" y="5323"/>
                </a:lnTo>
                <a:lnTo>
                  <a:pt x="28974" y="5373"/>
                </a:lnTo>
                <a:lnTo>
                  <a:pt x="28969" y="5422"/>
                </a:lnTo>
                <a:lnTo>
                  <a:pt x="28965" y="5447"/>
                </a:lnTo>
                <a:lnTo>
                  <a:pt x="28961" y="5471"/>
                </a:lnTo>
                <a:lnTo>
                  <a:pt x="28955" y="5495"/>
                </a:lnTo>
                <a:lnTo>
                  <a:pt x="28950" y="5518"/>
                </a:lnTo>
                <a:lnTo>
                  <a:pt x="28943" y="5542"/>
                </a:lnTo>
                <a:lnTo>
                  <a:pt x="28936" y="5565"/>
                </a:lnTo>
                <a:lnTo>
                  <a:pt x="28927" y="5588"/>
                </a:lnTo>
                <a:lnTo>
                  <a:pt x="28918" y="5610"/>
                </a:lnTo>
                <a:lnTo>
                  <a:pt x="28825" y="5605"/>
                </a:lnTo>
                <a:lnTo>
                  <a:pt x="28733" y="5603"/>
                </a:lnTo>
                <a:lnTo>
                  <a:pt x="28640" y="5603"/>
                </a:lnTo>
                <a:lnTo>
                  <a:pt x="28548" y="5605"/>
                </a:lnTo>
                <a:lnTo>
                  <a:pt x="28456" y="5610"/>
                </a:lnTo>
                <a:lnTo>
                  <a:pt x="28364" y="5617"/>
                </a:lnTo>
                <a:lnTo>
                  <a:pt x="28274" y="5625"/>
                </a:lnTo>
                <a:lnTo>
                  <a:pt x="28183" y="5637"/>
                </a:lnTo>
                <a:lnTo>
                  <a:pt x="28092" y="5649"/>
                </a:lnTo>
                <a:lnTo>
                  <a:pt x="28003" y="5665"/>
                </a:lnTo>
                <a:lnTo>
                  <a:pt x="27913" y="5682"/>
                </a:lnTo>
                <a:lnTo>
                  <a:pt x="27825" y="5702"/>
                </a:lnTo>
                <a:lnTo>
                  <a:pt x="27737" y="5725"/>
                </a:lnTo>
                <a:lnTo>
                  <a:pt x="27650" y="5749"/>
                </a:lnTo>
                <a:lnTo>
                  <a:pt x="27564" y="5776"/>
                </a:lnTo>
                <a:lnTo>
                  <a:pt x="27478" y="5805"/>
                </a:lnTo>
                <a:lnTo>
                  <a:pt x="27437" y="5821"/>
                </a:lnTo>
                <a:lnTo>
                  <a:pt x="27394" y="5836"/>
                </a:lnTo>
                <a:lnTo>
                  <a:pt x="27352" y="5853"/>
                </a:lnTo>
                <a:lnTo>
                  <a:pt x="27311" y="5870"/>
                </a:lnTo>
                <a:lnTo>
                  <a:pt x="27269" y="5887"/>
                </a:lnTo>
                <a:lnTo>
                  <a:pt x="27228" y="5906"/>
                </a:lnTo>
                <a:lnTo>
                  <a:pt x="27187" y="5925"/>
                </a:lnTo>
                <a:lnTo>
                  <a:pt x="27147" y="5945"/>
                </a:lnTo>
                <a:lnTo>
                  <a:pt x="27107" y="5964"/>
                </a:lnTo>
                <a:lnTo>
                  <a:pt x="27066" y="5985"/>
                </a:lnTo>
                <a:lnTo>
                  <a:pt x="27026" y="6007"/>
                </a:lnTo>
                <a:lnTo>
                  <a:pt x="26988" y="6029"/>
                </a:lnTo>
                <a:lnTo>
                  <a:pt x="26948" y="6051"/>
                </a:lnTo>
                <a:lnTo>
                  <a:pt x="26910" y="6075"/>
                </a:lnTo>
                <a:lnTo>
                  <a:pt x="26871" y="6098"/>
                </a:lnTo>
                <a:lnTo>
                  <a:pt x="26833" y="6123"/>
                </a:lnTo>
                <a:lnTo>
                  <a:pt x="26795" y="6148"/>
                </a:lnTo>
                <a:lnTo>
                  <a:pt x="26758" y="6173"/>
                </a:lnTo>
                <a:lnTo>
                  <a:pt x="26721" y="6199"/>
                </a:lnTo>
                <a:lnTo>
                  <a:pt x="26684" y="6226"/>
                </a:lnTo>
                <a:lnTo>
                  <a:pt x="26648" y="6253"/>
                </a:lnTo>
                <a:lnTo>
                  <a:pt x="26612" y="6281"/>
                </a:lnTo>
                <a:lnTo>
                  <a:pt x="26577" y="6309"/>
                </a:lnTo>
                <a:lnTo>
                  <a:pt x="26541" y="6338"/>
                </a:lnTo>
                <a:lnTo>
                  <a:pt x="26507" y="6368"/>
                </a:lnTo>
                <a:lnTo>
                  <a:pt x="26473" y="6398"/>
                </a:lnTo>
                <a:lnTo>
                  <a:pt x="26438" y="6430"/>
                </a:lnTo>
                <a:lnTo>
                  <a:pt x="26405" y="6462"/>
                </a:lnTo>
                <a:lnTo>
                  <a:pt x="26372" y="6494"/>
                </a:lnTo>
                <a:lnTo>
                  <a:pt x="26339" y="6526"/>
                </a:lnTo>
                <a:lnTo>
                  <a:pt x="26307" y="6560"/>
                </a:lnTo>
                <a:lnTo>
                  <a:pt x="26275" y="6594"/>
                </a:lnTo>
                <a:lnTo>
                  <a:pt x="26232" y="6643"/>
                </a:lnTo>
                <a:lnTo>
                  <a:pt x="26191" y="6694"/>
                </a:lnTo>
                <a:lnTo>
                  <a:pt x="26152" y="6744"/>
                </a:lnTo>
                <a:lnTo>
                  <a:pt x="26113" y="6796"/>
                </a:lnTo>
                <a:lnTo>
                  <a:pt x="26076" y="6848"/>
                </a:lnTo>
                <a:lnTo>
                  <a:pt x="26041" y="6901"/>
                </a:lnTo>
                <a:lnTo>
                  <a:pt x="26006" y="6954"/>
                </a:lnTo>
                <a:lnTo>
                  <a:pt x="25973" y="7008"/>
                </a:lnTo>
                <a:lnTo>
                  <a:pt x="25942" y="7063"/>
                </a:lnTo>
                <a:lnTo>
                  <a:pt x="25911" y="7119"/>
                </a:lnTo>
                <a:lnTo>
                  <a:pt x="25882" y="7174"/>
                </a:lnTo>
                <a:lnTo>
                  <a:pt x="25855" y="7231"/>
                </a:lnTo>
                <a:lnTo>
                  <a:pt x="25829" y="7287"/>
                </a:lnTo>
                <a:lnTo>
                  <a:pt x="25804" y="7344"/>
                </a:lnTo>
                <a:lnTo>
                  <a:pt x="25780" y="7403"/>
                </a:lnTo>
                <a:lnTo>
                  <a:pt x="25758" y="7461"/>
                </a:lnTo>
                <a:lnTo>
                  <a:pt x="25738" y="7519"/>
                </a:lnTo>
                <a:lnTo>
                  <a:pt x="25719" y="7578"/>
                </a:lnTo>
                <a:lnTo>
                  <a:pt x="25701" y="7637"/>
                </a:lnTo>
                <a:lnTo>
                  <a:pt x="25684" y="7697"/>
                </a:lnTo>
                <a:lnTo>
                  <a:pt x="25669" y="7757"/>
                </a:lnTo>
                <a:lnTo>
                  <a:pt x="25655" y="7817"/>
                </a:lnTo>
                <a:lnTo>
                  <a:pt x="25643" y="7877"/>
                </a:lnTo>
                <a:lnTo>
                  <a:pt x="25631" y="7938"/>
                </a:lnTo>
                <a:lnTo>
                  <a:pt x="25622" y="7998"/>
                </a:lnTo>
                <a:lnTo>
                  <a:pt x="25614" y="8058"/>
                </a:lnTo>
                <a:lnTo>
                  <a:pt x="25606" y="8120"/>
                </a:lnTo>
                <a:lnTo>
                  <a:pt x="25601" y="8180"/>
                </a:lnTo>
                <a:lnTo>
                  <a:pt x="25597" y="8242"/>
                </a:lnTo>
                <a:lnTo>
                  <a:pt x="25595" y="8303"/>
                </a:lnTo>
                <a:lnTo>
                  <a:pt x="25593" y="8363"/>
                </a:lnTo>
                <a:lnTo>
                  <a:pt x="25593" y="8425"/>
                </a:lnTo>
                <a:lnTo>
                  <a:pt x="25595" y="8486"/>
                </a:lnTo>
                <a:lnTo>
                  <a:pt x="25597" y="8547"/>
                </a:lnTo>
                <a:lnTo>
                  <a:pt x="25601" y="8608"/>
                </a:lnTo>
                <a:lnTo>
                  <a:pt x="25607" y="8668"/>
                </a:lnTo>
                <a:lnTo>
                  <a:pt x="25614" y="8729"/>
                </a:lnTo>
                <a:lnTo>
                  <a:pt x="25622" y="8789"/>
                </a:lnTo>
                <a:lnTo>
                  <a:pt x="25632" y="8849"/>
                </a:lnTo>
                <a:lnTo>
                  <a:pt x="25644" y="8910"/>
                </a:lnTo>
                <a:lnTo>
                  <a:pt x="25656" y="8969"/>
                </a:lnTo>
                <a:lnTo>
                  <a:pt x="25670" y="9028"/>
                </a:lnTo>
                <a:lnTo>
                  <a:pt x="25686" y="9088"/>
                </a:lnTo>
                <a:lnTo>
                  <a:pt x="25702" y="9146"/>
                </a:lnTo>
                <a:lnTo>
                  <a:pt x="25721" y="9204"/>
                </a:lnTo>
                <a:lnTo>
                  <a:pt x="25740" y="9263"/>
                </a:lnTo>
                <a:lnTo>
                  <a:pt x="25762" y="9320"/>
                </a:lnTo>
                <a:lnTo>
                  <a:pt x="25783" y="9377"/>
                </a:lnTo>
                <a:lnTo>
                  <a:pt x="25807" y="9434"/>
                </a:lnTo>
                <a:lnTo>
                  <a:pt x="25832" y="9490"/>
                </a:lnTo>
                <a:lnTo>
                  <a:pt x="25859" y="9546"/>
                </a:lnTo>
                <a:lnTo>
                  <a:pt x="25888" y="9601"/>
                </a:lnTo>
                <a:lnTo>
                  <a:pt x="25917" y="9655"/>
                </a:lnTo>
                <a:lnTo>
                  <a:pt x="25948" y="9709"/>
                </a:lnTo>
                <a:lnTo>
                  <a:pt x="25980" y="9762"/>
                </a:lnTo>
                <a:lnTo>
                  <a:pt x="26015" y="9815"/>
                </a:lnTo>
                <a:lnTo>
                  <a:pt x="26050" y="9867"/>
                </a:lnTo>
                <a:lnTo>
                  <a:pt x="26086" y="9918"/>
                </a:lnTo>
                <a:lnTo>
                  <a:pt x="26124" y="9969"/>
                </a:lnTo>
                <a:lnTo>
                  <a:pt x="26163" y="10018"/>
                </a:lnTo>
                <a:lnTo>
                  <a:pt x="26205" y="10067"/>
                </a:lnTo>
                <a:lnTo>
                  <a:pt x="26247" y="10116"/>
                </a:lnTo>
                <a:lnTo>
                  <a:pt x="26290" y="10163"/>
                </a:lnTo>
                <a:lnTo>
                  <a:pt x="26336" y="10210"/>
                </a:lnTo>
                <a:lnTo>
                  <a:pt x="26383" y="10254"/>
                </a:lnTo>
                <a:lnTo>
                  <a:pt x="26430" y="10298"/>
                </a:lnTo>
                <a:lnTo>
                  <a:pt x="26479" y="10340"/>
                </a:lnTo>
                <a:lnTo>
                  <a:pt x="26528" y="10380"/>
                </a:lnTo>
                <a:lnTo>
                  <a:pt x="26579" y="10419"/>
                </a:lnTo>
                <a:lnTo>
                  <a:pt x="26630" y="10456"/>
                </a:lnTo>
                <a:lnTo>
                  <a:pt x="26682" y="10492"/>
                </a:lnTo>
                <a:lnTo>
                  <a:pt x="26735" y="10525"/>
                </a:lnTo>
                <a:lnTo>
                  <a:pt x="26788" y="10557"/>
                </a:lnTo>
                <a:lnTo>
                  <a:pt x="26843" y="10588"/>
                </a:lnTo>
                <a:lnTo>
                  <a:pt x="26897" y="10618"/>
                </a:lnTo>
                <a:lnTo>
                  <a:pt x="26954" y="10645"/>
                </a:lnTo>
                <a:lnTo>
                  <a:pt x="27010" y="10671"/>
                </a:lnTo>
                <a:lnTo>
                  <a:pt x="27067" y="10695"/>
                </a:lnTo>
                <a:lnTo>
                  <a:pt x="27124" y="10718"/>
                </a:lnTo>
                <a:lnTo>
                  <a:pt x="27182" y="10738"/>
                </a:lnTo>
                <a:lnTo>
                  <a:pt x="27240" y="10758"/>
                </a:lnTo>
                <a:lnTo>
                  <a:pt x="27298" y="10776"/>
                </a:lnTo>
                <a:lnTo>
                  <a:pt x="27357" y="10792"/>
                </a:lnTo>
                <a:lnTo>
                  <a:pt x="27417" y="10807"/>
                </a:lnTo>
                <a:lnTo>
                  <a:pt x="27476" y="10821"/>
                </a:lnTo>
                <a:lnTo>
                  <a:pt x="27535" y="10832"/>
                </a:lnTo>
                <a:lnTo>
                  <a:pt x="27596" y="10841"/>
                </a:lnTo>
                <a:lnTo>
                  <a:pt x="27655" y="10850"/>
                </a:lnTo>
                <a:lnTo>
                  <a:pt x="27716" y="10857"/>
                </a:lnTo>
                <a:lnTo>
                  <a:pt x="27776" y="10862"/>
                </a:lnTo>
                <a:lnTo>
                  <a:pt x="27836" y="10865"/>
                </a:lnTo>
                <a:lnTo>
                  <a:pt x="27897" y="10867"/>
                </a:lnTo>
                <a:lnTo>
                  <a:pt x="27956" y="10868"/>
                </a:lnTo>
                <a:lnTo>
                  <a:pt x="28016" y="10867"/>
                </a:lnTo>
                <a:lnTo>
                  <a:pt x="28077" y="10864"/>
                </a:lnTo>
                <a:lnTo>
                  <a:pt x="28136" y="10860"/>
                </a:lnTo>
                <a:lnTo>
                  <a:pt x="28195" y="10854"/>
                </a:lnTo>
                <a:lnTo>
                  <a:pt x="28255" y="10847"/>
                </a:lnTo>
                <a:lnTo>
                  <a:pt x="28314" y="10838"/>
                </a:lnTo>
                <a:lnTo>
                  <a:pt x="28372" y="10828"/>
                </a:lnTo>
                <a:lnTo>
                  <a:pt x="28431" y="10815"/>
                </a:lnTo>
                <a:lnTo>
                  <a:pt x="28488" y="10802"/>
                </a:lnTo>
                <a:lnTo>
                  <a:pt x="28545" y="10786"/>
                </a:lnTo>
                <a:lnTo>
                  <a:pt x="28603" y="10770"/>
                </a:lnTo>
                <a:lnTo>
                  <a:pt x="28659" y="10752"/>
                </a:lnTo>
                <a:lnTo>
                  <a:pt x="28714" y="10732"/>
                </a:lnTo>
                <a:lnTo>
                  <a:pt x="28769" y="10710"/>
                </a:lnTo>
                <a:lnTo>
                  <a:pt x="28823" y="10687"/>
                </a:lnTo>
                <a:lnTo>
                  <a:pt x="28877" y="10662"/>
                </a:lnTo>
                <a:lnTo>
                  <a:pt x="28930" y="10636"/>
                </a:lnTo>
                <a:lnTo>
                  <a:pt x="28983" y="10609"/>
                </a:lnTo>
                <a:lnTo>
                  <a:pt x="29034" y="10580"/>
                </a:lnTo>
                <a:lnTo>
                  <a:pt x="29083" y="10549"/>
                </a:lnTo>
                <a:lnTo>
                  <a:pt x="29133" y="10517"/>
                </a:lnTo>
                <a:lnTo>
                  <a:pt x="29181" y="10482"/>
                </a:lnTo>
                <a:lnTo>
                  <a:pt x="29229" y="10447"/>
                </a:lnTo>
                <a:lnTo>
                  <a:pt x="29276" y="10411"/>
                </a:lnTo>
                <a:lnTo>
                  <a:pt x="29321" y="10372"/>
                </a:lnTo>
                <a:lnTo>
                  <a:pt x="29366" y="10332"/>
                </a:lnTo>
                <a:lnTo>
                  <a:pt x="29408" y="10291"/>
                </a:lnTo>
                <a:lnTo>
                  <a:pt x="29450" y="10247"/>
                </a:lnTo>
                <a:lnTo>
                  <a:pt x="29491" y="10202"/>
                </a:lnTo>
                <a:lnTo>
                  <a:pt x="29530" y="10157"/>
                </a:lnTo>
                <a:lnTo>
                  <a:pt x="29569" y="10109"/>
                </a:lnTo>
                <a:lnTo>
                  <a:pt x="29605" y="10060"/>
                </a:lnTo>
                <a:lnTo>
                  <a:pt x="29640" y="10009"/>
                </a:lnTo>
                <a:lnTo>
                  <a:pt x="29674" y="9957"/>
                </a:lnTo>
                <a:lnTo>
                  <a:pt x="29707" y="9903"/>
                </a:lnTo>
                <a:lnTo>
                  <a:pt x="29727" y="9868"/>
                </a:lnTo>
                <a:lnTo>
                  <a:pt x="29746" y="9833"/>
                </a:lnTo>
                <a:lnTo>
                  <a:pt x="29764" y="9798"/>
                </a:lnTo>
                <a:lnTo>
                  <a:pt x="29783" y="9761"/>
                </a:lnTo>
                <a:lnTo>
                  <a:pt x="29800" y="9726"/>
                </a:lnTo>
                <a:lnTo>
                  <a:pt x="29817" y="9688"/>
                </a:lnTo>
                <a:lnTo>
                  <a:pt x="29833" y="9652"/>
                </a:lnTo>
                <a:lnTo>
                  <a:pt x="29850" y="9614"/>
                </a:lnTo>
                <a:lnTo>
                  <a:pt x="29864" y="9577"/>
                </a:lnTo>
                <a:lnTo>
                  <a:pt x="29879" y="9538"/>
                </a:lnTo>
                <a:lnTo>
                  <a:pt x="29893" y="9501"/>
                </a:lnTo>
                <a:lnTo>
                  <a:pt x="29906" y="9462"/>
                </a:lnTo>
                <a:lnTo>
                  <a:pt x="29918" y="9424"/>
                </a:lnTo>
                <a:lnTo>
                  <a:pt x="29931" y="9384"/>
                </a:lnTo>
                <a:lnTo>
                  <a:pt x="29942" y="9346"/>
                </a:lnTo>
                <a:lnTo>
                  <a:pt x="29953" y="9306"/>
                </a:lnTo>
                <a:lnTo>
                  <a:pt x="29962" y="9267"/>
                </a:lnTo>
                <a:lnTo>
                  <a:pt x="29971" y="9227"/>
                </a:lnTo>
                <a:lnTo>
                  <a:pt x="29980" y="9188"/>
                </a:lnTo>
                <a:lnTo>
                  <a:pt x="29988" y="9147"/>
                </a:lnTo>
                <a:lnTo>
                  <a:pt x="29994" y="9108"/>
                </a:lnTo>
                <a:lnTo>
                  <a:pt x="30001" y="9068"/>
                </a:lnTo>
                <a:lnTo>
                  <a:pt x="30006" y="9027"/>
                </a:lnTo>
                <a:lnTo>
                  <a:pt x="30011" y="8988"/>
                </a:lnTo>
                <a:lnTo>
                  <a:pt x="30015" y="8947"/>
                </a:lnTo>
                <a:lnTo>
                  <a:pt x="30018" y="8908"/>
                </a:lnTo>
                <a:lnTo>
                  <a:pt x="30020" y="8867"/>
                </a:lnTo>
                <a:lnTo>
                  <a:pt x="30021" y="8827"/>
                </a:lnTo>
                <a:lnTo>
                  <a:pt x="30023" y="8787"/>
                </a:lnTo>
                <a:lnTo>
                  <a:pt x="30023" y="8747"/>
                </a:lnTo>
                <a:lnTo>
                  <a:pt x="30021" y="8707"/>
                </a:lnTo>
                <a:lnTo>
                  <a:pt x="30019" y="8667"/>
                </a:lnTo>
                <a:lnTo>
                  <a:pt x="30017" y="8628"/>
                </a:lnTo>
                <a:lnTo>
                  <a:pt x="30013" y="8588"/>
                </a:lnTo>
                <a:lnTo>
                  <a:pt x="30009" y="8549"/>
                </a:lnTo>
                <a:lnTo>
                  <a:pt x="30004" y="8509"/>
                </a:lnTo>
                <a:lnTo>
                  <a:pt x="29998" y="8471"/>
                </a:lnTo>
                <a:lnTo>
                  <a:pt x="29990" y="8432"/>
                </a:lnTo>
                <a:lnTo>
                  <a:pt x="29982" y="8394"/>
                </a:lnTo>
                <a:lnTo>
                  <a:pt x="29974" y="8355"/>
                </a:lnTo>
                <a:lnTo>
                  <a:pt x="29963" y="8317"/>
                </a:lnTo>
                <a:lnTo>
                  <a:pt x="29953" y="8279"/>
                </a:lnTo>
                <a:lnTo>
                  <a:pt x="29941" y="8242"/>
                </a:lnTo>
                <a:lnTo>
                  <a:pt x="29928" y="8204"/>
                </a:lnTo>
                <a:lnTo>
                  <a:pt x="29914" y="8168"/>
                </a:lnTo>
                <a:lnTo>
                  <a:pt x="29900" y="8130"/>
                </a:lnTo>
                <a:lnTo>
                  <a:pt x="29884" y="8095"/>
                </a:lnTo>
                <a:lnTo>
                  <a:pt x="29867" y="8058"/>
                </a:lnTo>
                <a:lnTo>
                  <a:pt x="29850" y="8023"/>
                </a:lnTo>
                <a:lnTo>
                  <a:pt x="29831" y="7989"/>
                </a:lnTo>
                <a:lnTo>
                  <a:pt x="29811" y="7954"/>
                </a:lnTo>
                <a:lnTo>
                  <a:pt x="29790" y="7920"/>
                </a:lnTo>
                <a:lnTo>
                  <a:pt x="29767" y="7887"/>
                </a:lnTo>
                <a:lnTo>
                  <a:pt x="29745" y="7853"/>
                </a:lnTo>
                <a:lnTo>
                  <a:pt x="29721" y="7821"/>
                </a:lnTo>
                <a:lnTo>
                  <a:pt x="29696" y="7789"/>
                </a:lnTo>
                <a:lnTo>
                  <a:pt x="29670" y="7758"/>
                </a:lnTo>
                <a:lnTo>
                  <a:pt x="29643" y="7726"/>
                </a:lnTo>
                <a:lnTo>
                  <a:pt x="29613" y="7696"/>
                </a:lnTo>
                <a:lnTo>
                  <a:pt x="29584" y="7666"/>
                </a:lnTo>
                <a:lnTo>
                  <a:pt x="29553" y="7637"/>
                </a:lnTo>
                <a:lnTo>
                  <a:pt x="29522" y="7609"/>
                </a:lnTo>
                <a:lnTo>
                  <a:pt x="29488" y="7581"/>
                </a:lnTo>
                <a:lnTo>
                  <a:pt x="29454" y="7554"/>
                </a:lnTo>
                <a:lnTo>
                  <a:pt x="29417" y="7517"/>
                </a:lnTo>
                <a:lnTo>
                  <a:pt x="29384" y="7487"/>
                </a:lnTo>
                <a:lnTo>
                  <a:pt x="29355" y="7461"/>
                </a:lnTo>
                <a:lnTo>
                  <a:pt x="29331" y="7439"/>
                </a:lnTo>
                <a:lnTo>
                  <a:pt x="29297" y="7412"/>
                </a:lnTo>
                <a:lnTo>
                  <a:pt x="29285" y="7403"/>
                </a:lnTo>
                <a:close/>
              </a:path>
            </a:pathLst>
          </a:custGeom>
          <a:solidFill>
            <a:srgbClr val="A5A5A5"/>
          </a:solidFill>
          <a:ln>
            <a:noFill/>
          </a:ln>
        </p:spPr>
        <p:txBody>
          <a:bodyPr rIns="189000" anchor="ctr">
            <a:normAutofit/>
            <a:scene3d>
              <a:camera prst="orthographicFront"/>
              <a:lightRig rig="threePt" dir="t"/>
            </a:scene3d>
            <a:sp3d contourW="12700">
              <a:contourClr>
                <a:srgbClr val="FFFFFF"/>
              </a:contourClr>
            </a:sp3d>
          </a:bodyPr>
          <a:lstStyle/>
          <a:p>
            <a:pPr algn="ctr">
              <a:defRPr/>
            </a:pPr>
            <a:r>
              <a:rPr lang="en-US" altLang="zh-CN" sz="2400" b="1" dirty="0">
                <a:solidFill>
                  <a:sysClr val="window" lastClr="FFFFFF"/>
                </a:solidFill>
                <a:latin typeface="Calibri Light" panose="020F0302020204030204" charset="0"/>
                <a:ea typeface="+mn-ea"/>
                <a:cs typeface="+mn-ea"/>
                <a:sym typeface="Arial" panose="020B0604020202020204" pitchFamily="34" charset="0"/>
              </a:rPr>
              <a:t>市级衔接资金</a:t>
            </a:r>
          </a:p>
        </p:txBody>
      </p:sp>
      <p:sp>
        <p:nvSpPr>
          <p:cNvPr id="8" name="文本框 14"/>
          <p:cNvSpPr txBox="1"/>
          <p:nvPr>
            <p:custDataLst>
              <p:tags r:id="rId6"/>
            </p:custDataLst>
          </p:nvPr>
        </p:nvSpPr>
        <p:spPr>
          <a:xfrm>
            <a:off x="8369944" y="2516728"/>
            <a:ext cx="2315674" cy="3223671"/>
          </a:xfrm>
          <a:prstGeom prst="rect">
            <a:avLst/>
          </a:prstGeom>
          <a:ln/>
        </p:spPr>
        <p:style>
          <a:lnRef idx="2">
            <a:schemeClr val="accent1"/>
          </a:lnRef>
          <a:fillRef idx="1">
            <a:schemeClr val="lt1"/>
          </a:fillRef>
          <a:effectRef idx="0">
            <a:schemeClr val="accent1"/>
          </a:effectRef>
          <a:fontRef idx="minor">
            <a:schemeClr val="dk1"/>
          </a:fontRef>
        </p:style>
        <p:txBody>
          <a:bodyPr wrap="square" rtlCol="0" anchor="t" anchorCtr="0">
            <a:normAutofit/>
          </a:bodyPr>
          <a:lstStyle/>
          <a:p>
            <a:pPr algn="just">
              <a:lnSpc>
                <a:spcPct val="130000"/>
              </a:lnSpc>
            </a:pPr>
            <a:r>
              <a:rPr lang="zh-CN" altLang="en-US" sz="1600" b="1" dirty="0">
                <a:sym typeface="Arial" panose="020B0604020202020204" pitchFamily="34" charset="0"/>
              </a:rPr>
              <a:t>除中央资金负面清单外，还</a:t>
            </a:r>
            <a:r>
              <a:rPr lang="zh-CN" altLang="en-US" sz="1600" b="1" dirty="0">
                <a:solidFill>
                  <a:srgbClr val="FF0000"/>
                </a:solidFill>
                <a:sym typeface="Arial" panose="020B0604020202020204" pitchFamily="34" charset="0"/>
              </a:rPr>
              <a:t>不能简单的对失能弱能以外的脱贫群众直接发钱发物。</a:t>
            </a: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347787" y="1016540"/>
            <a:ext cx="4006545" cy="500141"/>
          </a:xfrm>
          <a:prstGeom prst="rect">
            <a:avLst/>
          </a:prstGeom>
        </p:spPr>
        <p:txBody>
          <a:bodyPr vert="horz" wrap="square" lIns="68582" tIns="34292" rIns="68582" bIns="34292" rtlCol="0" anchor="ct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sz="2800" b="1" i="0" u="none" strike="noStrike" kern="1200" cap="none" spc="0" normalizeH="0" baseline="0" noProof="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资金用途</a:t>
            </a:r>
            <a:r>
              <a:rPr kumimoji="0" lang="en-US" altLang="zh-CN" sz="2800" b="1" i="0" u="none" strike="noStrike" kern="1200" cap="none" spc="0" normalizeH="0" baseline="0" noProof="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a:t>
            </a:r>
            <a:r>
              <a:rPr kumimoji="0" lang="zh-CN" altLang="en-US" sz="2800" b="1" i="0" u="none" strike="noStrike" kern="1200" cap="none" spc="0" normalizeH="0" baseline="0" noProof="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负面清单</a:t>
            </a:r>
            <a:endParaRPr kumimoji="0" lang="zh-CN" altLang="en-US" sz="28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文本框 5"/>
          <p:cNvSpPr txBox="1"/>
          <p:nvPr/>
        </p:nvSpPr>
        <p:spPr>
          <a:xfrm>
            <a:off x="1257300" y="2105025"/>
            <a:ext cx="10033000" cy="3016210"/>
          </a:xfrm>
          <a:prstGeom prst="rect">
            <a:avLst/>
          </a:prstGeom>
          <a:noFill/>
        </p:spPr>
        <p:txBody>
          <a:bodyPr wrap="square" lIns="0" tIns="0" rIns="0" bIns="0" rtlCol="0" anchor="t">
            <a:spAutoFit/>
          </a:bodyPr>
          <a:lstStyle/>
          <a:p>
            <a:pPr lvl="0">
              <a:lnSpc>
                <a:spcPct val="150000"/>
              </a:lnSpc>
            </a:pPr>
            <a:r>
              <a:rPr lang="zh-CN" altLang="en-US" sz="2800" b="1" dirty="0">
                <a:solidFill>
                  <a:srgbClr val="FF0000"/>
                </a:solidFill>
                <a:sym typeface="+mn-ea"/>
              </a:rPr>
              <a:t>原渠道或其他渠道支持：</a:t>
            </a:r>
            <a:r>
              <a:rPr lang="zh-CN" altLang="en-US" sz="2800" b="1" dirty="0">
                <a:sym typeface="+mn-ea"/>
              </a:rPr>
              <a:t>低保、养老保险、临时救助等综合保障措施通过原渠道资金，监测预警工作经费通过各级部门预算安排。</a:t>
            </a:r>
            <a:endParaRPr lang="en-US" altLang="zh-CN" sz="2800" b="1" dirty="0"/>
          </a:p>
          <a:p>
            <a:pPr>
              <a:lnSpc>
                <a:spcPct val="150000"/>
              </a:lnSpc>
            </a:pPr>
            <a:r>
              <a:rPr lang="zh-CN" altLang="en-US" sz="2800" b="1" dirty="0">
                <a:solidFill>
                  <a:srgbClr val="FF0000"/>
                </a:solidFill>
                <a:sym typeface="+mn-ea"/>
              </a:rPr>
              <a:t>原资金渠道支持：</a:t>
            </a:r>
            <a:r>
              <a:rPr lang="zh-CN" altLang="en-US" sz="2800" b="1" dirty="0">
                <a:sym typeface="+mn-ea"/>
              </a:rPr>
              <a:t>教育、卫生、养老服务、文化等农村基本公共服务。</a:t>
            </a:r>
            <a:endParaRPr lang="zh-CN" altLang="en-US" sz="2800" b="1" dirty="0"/>
          </a:p>
          <a:p>
            <a:endParaRPr lang="zh-CN" altLang="en-US" sz="2800" b="1" dirty="0">
              <a:solidFill>
                <a:schemeClr val="accent6"/>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766887" y="871294"/>
            <a:ext cx="4106105" cy="931028"/>
          </a:xfrm>
          <a:prstGeom prst="rect">
            <a:avLst/>
          </a:prstGeom>
        </p:spPr>
        <p:txBody>
          <a:bodyPr vert="horz" wrap="square" lIns="68582" tIns="34292" rIns="68582" bIns="34292" rtlCol="0" anchor="ct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sz="28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资金用途</a:t>
            </a:r>
            <a:r>
              <a:rPr kumimoji="0" lang="en-US" altLang="zh-CN" sz="28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a:t>
            </a:r>
            <a:r>
              <a:rPr kumimoji="0" lang="zh-CN" altLang="en-US" sz="28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项目管理费</a:t>
            </a:r>
            <a:br>
              <a:rPr kumimoji="0" lang="zh-CN" altLang="en-US" sz="28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br>
            <a:endParaRPr kumimoji="0" lang="zh-CN" altLang="en-US" sz="28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文本框 5"/>
          <p:cNvSpPr txBox="1"/>
          <p:nvPr/>
        </p:nvSpPr>
        <p:spPr>
          <a:xfrm>
            <a:off x="1343660" y="1876425"/>
            <a:ext cx="9705340" cy="3231654"/>
          </a:xfrm>
          <a:prstGeom prst="rect">
            <a:avLst/>
          </a:prstGeom>
          <a:noFill/>
        </p:spPr>
        <p:txBody>
          <a:bodyPr wrap="square" lIns="0" tIns="0" rIns="0" bIns="0" rtlCol="0" anchor="t">
            <a:spAutoFit/>
          </a:bodyPr>
          <a:lstStyle/>
          <a:p>
            <a:pPr lvl="0">
              <a:lnSpc>
                <a:spcPct val="150000"/>
              </a:lnSpc>
            </a:pPr>
            <a:r>
              <a:rPr lang="zh-CN" altLang="en-US" sz="2800" b="1" dirty="0">
                <a:solidFill>
                  <a:srgbClr val="FF0000"/>
                </a:solidFill>
                <a:sym typeface="+mn-ea"/>
              </a:rPr>
              <a:t>中央衔接资金中提取的项目管理费：</a:t>
            </a:r>
          </a:p>
          <a:p>
            <a:pPr lvl="0">
              <a:lnSpc>
                <a:spcPct val="150000"/>
              </a:lnSpc>
            </a:pPr>
            <a:r>
              <a:rPr lang="zh-CN" altLang="en-US" sz="2800" b="1" dirty="0">
                <a:sym typeface="+mn-ea"/>
              </a:rPr>
              <a:t>主要用于项目前期设计、评审、招标、监理以及验收等与项目管理相关的支出。</a:t>
            </a:r>
          </a:p>
          <a:p>
            <a:pPr lvl="0">
              <a:lnSpc>
                <a:spcPct val="150000"/>
              </a:lnSpc>
            </a:pPr>
            <a:r>
              <a:rPr lang="zh-CN" altLang="en-US" sz="2800" b="1" dirty="0">
                <a:solidFill>
                  <a:srgbClr val="FF0000"/>
                </a:solidFill>
                <a:sym typeface="+mn-ea"/>
              </a:rPr>
              <a:t>从市级衔接资金中提取的项目管理费：</a:t>
            </a:r>
          </a:p>
          <a:p>
            <a:pPr lvl="0">
              <a:lnSpc>
                <a:spcPct val="150000"/>
              </a:lnSpc>
            </a:pPr>
            <a:r>
              <a:rPr lang="zh-CN" altLang="en-US" sz="2800" b="1" dirty="0">
                <a:sym typeface="+mn-ea"/>
              </a:rPr>
              <a:t>还可用于与项目管理相关的培训、档案、绩效管理等开支。</a:t>
            </a: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1"/>
          <p:cNvSpPr>
            <a:spLocks noChangeArrowheads="1"/>
          </p:cNvSpPr>
          <p:nvPr/>
        </p:nvSpPr>
        <p:spPr bwMode="auto">
          <a:xfrm>
            <a:off x="749300" y="611110"/>
            <a:ext cx="10769600"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07988" algn="l" defTabSz="914400" rtl="0" eaLnBrk="1" fontAlgn="base" latinLnBrk="0" hangingPunct="1">
              <a:lnSpc>
                <a:spcPct val="100000"/>
              </a:lnSpc>
              <a:spcBef>
                <a:spcPct val="0"/>
              </a:spcBef>
              <a:spcAft>
                <a:spcPct val="0"/>
              </a:spcAft>
              <a:buClrTx/>
              <a:buSzTx/>
              <a:buFontTx/>
              <a:buNone/>
              <a:tabLst/>
            </a:pPr>
            <a:r>
              <a:rPr lang="zh-CN" altLang="en-US" sz="2800" b="1" dirty="0" smtClean="0">
                <a:solidFill>
                  <a:srgbClr val="FF0000"/>
                </a:solidFill>
                <a:sym typeface="+mn-ea"/>
              </a:rPr>
              <a:t>衔接资金</a:t>
            </a:r>
            <a:r>
              <a:rPr lang="zh-CN" altLang="zh-CN" sz="2800" b="1" dirty="0" smtClean="0">
                <a:solidFill>
                  <a:srgbClr val="FF0000"/>
                </a:solidFill>
                <a:sym typeface="+mn-ea"/>
              </a:rPr>
              <a:t>使用管理</a:t>
            </a:r>
            <a:r>
              <a:rPr lang="zh-CN" altLang="en-US" sz="2800" b="1" dirty="0" smtClean="0">
                <a:solidFill>
                  <a:srgbClr val="FF0000"/>
                </a:solidFill>
                <a:sym typeface="+mn-ea"/>
              </a:rPr>
              <a:t>及考核</a:t>
            </a:r>
            <a:r>
              <a:rPr lang="zh-CN" altLang="zh-CN" sz="2800" b="1" dirty="0" smtClean="0">
                <a:solidFill>
                  <a:srgbClr val="FF0000"/>
                </a:solidFill>
                <a:sym typeface="+mn-ea"/>
              </a:rPr>
              <a:t>要求。主要包括</a:t>
            </a:r>
            <a:r>
              <a:rPr lang="en-US" altLang="zh-CN" sz="2800" b="1" dirty="0" smtClean="0">
                <a:solidFill>
                  <a:srgbClr val="FF0000"/>
                </a:solidFill>
                <a:sym typeface="+mn-ea"/>
              </a:rPr>
              <a:t>8</a:t>
            </a:r>
            <a:r>
              <a:rPr lang="zh-CN" altLang="en-US" sz="2800" b="1" dirty="0" smtClean="0">
                <a:solidFill>
                  <a:srgbClr val="FF0000"/>
                </a:solidFill>
                <a:sym typeface="+mn-ea"/>
              </a:rPr>
              <a:t>个方面</a:t>
            </a:r>
            <a:r>
              <a:rPr lang="zh-CN" altLang="en-US" sz="2400" dirty="0" smtClean="0">
                <a:sym typeface="+mn-ea"/>
              </a:rPr>
              <a:t>：</a:t>
            </a:r>
          </a:p>
          <a:p>
            <a:pPr marR="0" indent="406400" eaLnBrk="0" fontAlgn="base" hangingPunct="0">
              <a:lnSpc>
                <a:spcPct val="150000"/>
              </a:lnSpc>
              <a:spcBef>
                <a:spcPct val="0"/>
              </a:spcBef>
              <a:spcAft>
                <a:spcPct val="0"/>
              </a:spcAft>
              <a:buClrTx/>
              <a:buSzTx/>
              <a:buFontTx/>
              <a:buNone/>
              <a:tabLst/>
            </a:pPr>
            <a:r>
              <a:rPr lang="en-US" altLang="zh-CN" sz="2800" b="1" dirty="0" smtClean="0">
                <a:sym typeface="+mn-ea"/>
              </a:rPr>
              <a:t>1.</a:t>
            </a:r>
            <a:r>
              <a:rPr lang="zh-CN" altLang="en-US" sz="2800" b="1" dirty="0" smtClean="0">
                <a:sym typeface="+mn-ea"/>
              </a:rPr>
              <a:t>衔接资金包括各级专项资金和统筹资金，我区从</a:t>
            </a:r>
            <a:r>
              <a:rPr lang="en-US" altLang="zh-CN" sz="2800" b="1" dirty="0" smtClean="0">
                <a:sym typeface="+mn-ea"/>
              </a:rPr>
              <a:t>2021</a:t>
            </a:r>
            <a:r>
              <a:rPr lang="zh-CN" altLang="en-US" sz="2800" b="1" dirty="0" smtClean="0">
                <a:sym typeface="+mn-ea"/>
              </a:rPr>
              <a:t>年开始只有专项资金没有统筹资金。</a:t>
            </a:r>
          </a:p>
          <a:p>
            <a:pPr marR="0" indent="406400" eaLnBrk="0" fontAlgn="base" hangingPunct="0">
              <a:lnSpc>
                <a:spcPct val="150000"/>
              </a:lnSpc>
              <a:spcBef>
                <a:spcPct val="0"/>
              </a:spcBef>
              <a:spcAft>
                <a:spcPct val="0"/>
              </a:spcAft>
              <a:buClrTx/>
              <a:buSzTx/>
              <a:buFontTx/>
              <a:buNone/>
              <a:tabLst/>
            </a:pPr>
            <a:r>
              <a:rPr lang="en-US" altLang="zh-CN" sz="2800" b="1" dirty="0" smtClean="0">
                <a:sym typeface="+mn-ea"/>
              </a:rPr>
              <a:t>2.</a:t>
            </a:r>
            <a:r>
              <a:rPr lang="zh-CN" altLang="en-US" sz="2800" b="1" dirty="0" smtClean="0">
                <a:sym typeface="+mn-ea"/>
              </a:rPr>
              <a:t>中央专项资金中不能超过</a:t>
            </a:r>
            <a:r>
              <a:rPr lang="en-US" altLang="zh-CN" sz="2800" b="1" dirty="0" smtClean="0">
                <a:sym typeface="+mn-ea"/>
              </a:rPr>
              <a:t>30%</a:t>
            </a:r>
            <a:r>
              <a:rPr lang="zh-CN" altLang="en-US" sz="2800" b="1" dirty="0" smtClean="0">
                <a:sym typeface="+mn-ea"/>
              </a:rPr>
              <a:t>用于非贫困村支持产业发展和补齐必要的基础设施短板，市级资金无此限制。</a:t>
            </a:r>
          </a:p>
          <a:p>
            <a:pPr marR="0" indent="406400" eaLnBrk="0" fontAlgn="base" hangingPunct="0">
              <a:lnSpc>
                <a:spcPct val="150000"/>
              </a:lnSpc>
              <a:spcBef>
                <a:spcPct val="0"/>
              </a:spcBef>
              <a:spcAft>
                <a:spcPct val="0"/>
              </a:spcAft>
              <a:buClrTx/>
              <a:buSzTx/>
              <a:buFontTx/>
              <a:buNone/>
              <a:tabLst/>
            </a:pPr>
            <a:r>
              <a:rPr lang="en-US" altLang="zh-CN" sz="2800" b="1" dirty="0" smtClean="0">
                <a:sym typeface="+mn-ea"/>
              </a:rPr>
              <a:t>3.</a:t>
            </a:r>
            <a:r>
              <a:rPr lang="zh-CN" altLang="en-US" sz="2800" b="1" dirty="0" smtClean="0">
                <a:sym typeface="+mn-ea"/>
              </a:rPr>
              <a:t>区县每年预算安排本级衔接资金且保持投入力度总体稳定（我区每年保持</a:t>
            </a:r>
            <a:r>
              <a:rPr lang="en-US" altLang="zh-CN" sz="2800" b="1" dirty="0" smtClean="0">
                <a:sym typeface="+mn-ea"/>
              </a:rPr>
              <a:t>3500</a:t>
            </a:r>
            <a:r>
              <a:rPr lang="zh-CN" altLang="en-US" sz="2800" b="1" dirty="0" smtClean="0">
                <a:sym typeface="+mn-ea"/>
              </a:rPr>
              <a:t>万元）。</a:t>
            </a:r>
          </a:p>
          <a:p>
            <a:pPr marR="0" indent="406400" eaLnBrk="0" fontAlgn="base" hangingPunct="0">
              <a:lnSpc>
                <a:spcPct val="150000"/>
              </a:lnSpc>
              <a:spcBef>
                <a:spcPct val="0"/>
              </a:spcBef>
              <a:spcAft>
                <a:spcPct val="0"/>
              </a:spcAft>
              <a:buClrTx/>
              <a:buSzTx/>
              <a:buFontTx/>
              <a:buNone/>
              <a:tabLst/>
            </a:pPr>
            <a:r>
              <a:rPr lang="en-US" altLang="zh-CN" sz="2800" b="1" dirty="0" smtClean="0">
                <a:sym typeface="+mn-ea"/>
              </a:rPr>
              <a:t>4.</a:t>
            </a:r>
            <a:r>
              <a:rPr lang="zh-CN" altLang="en-US" sz="2800" b="1" dirty="0" smtClean="0">
                <a:sym typeface="+mn-ea"/>
              </a:rPr>
              <a:t>区县应当在收到衔接资金后的</a:t>
            </a:r>
            <a:r>
              <a:rPr lang="en-US" altLang="zh-CN" sz="2800" b="1" dirty="0" smtClean="0">
                <a:sym typeface="+mn-ea"/>
              </a:rPr>
              <a:t>30</a:t>
            </a:r>
            <a:r>
              <a:rPr lang="zh-CN" altLang="en-US" sz="2800" b="1" dirty="0" smtClean="0">
                <a:sym typeface="+mn-ea"/>
              </a:rPr>
              <a:t>日内安排到具体项目，并应明确各级资金来源，规定使用范围，便于监管考评。</a:t>
            </a: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1"/>
          <p:cNvSpPr>
            <a:spLocks noChangeArrowheads="1"/>
          </p:cNvSpPr>
          <p:nvPr/>
        </p:nvSpPr>
        <p:spPr bwMode="auto">
          <a:xfrm>
            <a:off x="749300" y="577472"/>
            <a:ext cx="10769600" cy="47705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07988" algn="l" defTabSz="914400" rtl="0" eaLnBrk="1" fontAlgn="base" latinLnBrk="0" hangingPunct="1">
              <a:lnSpc>
                <a:spcPct val="100000"/>
              </a:lnSpc>
              <a:spcBef>
                <a:spcPct val="0"/>
              </a:spcBef>
              <a:spcAft>
                <a:spcPct val="0"/>
              </a:spcAft>
              <a:buClrTx/>
              <a:buSzTx/>
              <a:buFontTx/>
              <a:buNone/>
              <a:tabLst/>
            </a:pPr>
            <a:r>
              <a:rPr lang="zh-CN" altLang="en-US" sz="2800" b="1" dirty="0" smtClean="0">
                <a:solidFill>
                  <a:srgbClr val="FF0000"/>
                </a:solidFill>
                <a:sym typeface="+mn-ea"/>
              </a:rPr>
              <a:t>衔接资金</a:t>
            </a:r>
            <a:r>
              <a:rPr lang="zh-CN" altLang="zh-CN" sz="2800" b="1" dirty="0" smtClean="0">
                <a:solidFill>
                  <a:srgbClr val="FF0000"/>
                </a:solidFill>
                <a:sym typeface="+mn-ea"/>
              </a:rPr>
              <a:t>使用管理</a:t>
            </a:r>
            <a:r>
              <a:rPr lang="zh-CN" altLang="en-US" sz="2800" b="1" dirty="0" smtClean="0">
                <a:solidFill>
                  <a:srgbClr val="FF0000"/>
                </a:solidFill>
                <a:sym typeface="+mn-ea"/>
              </a:rPr>
              <a:t>及考核</a:t>
            </a:r>
            <a:r>
              <a:rPr lang="zh-CN" altLang="zh-CN" sz="2800" b="1" dirty="0" smtClean="0">
                <a:solidFill>
                  <a:srgbClr val="FF0000"/>
                </a:solidFill>
                <a:sym typeface="+mn-ea"/>
              </a:rPr>
              <a:t>要求</a:t>
            </a:r>
            <a:r>
              <a:rPr lang="zh-CN" altLang="en-US" sz="2800" b="1" dirty="0" smtClean="0">
                <a:solidFill>
                  <a:srgbClr val="FF0000"/>
                </a:solidFill>
                <a:sym typeface="+mn-ea"/>
              </a:rPr>
              <a:t>：</a:t>
            </a:r>
          </a:p>
          <a:p>
            <a:pPr marL="0" marR="0" lvl="0" indent="406400" algn="l" defTabSz="914400" rtl="0" eaLnBrk="0" fontAlgn="base" latinLnBrk="0" hangingPunct="0">
              <a:lnSpc>
                <a:spcPct val="100000"/>
              </a:lnSpc>
              <a:spcBef>
                <a:spcPct val="0"/>
              </a:spcBef>
              <a:spcAft>
                <a:spcPct val="0"/>
              </a:spcAft>
              <a:buClrTx/>
              <a:buSzTx/>
              <a:buFontTx/>
              <a:buNone/>
              <a:tabLst/>
            </a:pPr>
            <a:endParaRPr lang="en-US" altLang="zh-CN" sz="2400" dirty="0" smtClean="0">
              <a:sym typeface="+mn-ea"/>
            </a:endParaRPr>
          </a:p>
          <a:p>
            <a:pPr marL="0" marR="0" lvl="0" indent="406400" algn="l" defTabSz="914400" rtl="0" eaLnBrk="0" fontAlgn="base" latinLnBrk="0" hangingPunct="0">
              <a:lnSpc>
                <a:spcPct val="150000"/>
              </a:lnSpc>
              <a:spcBef>
                <a:spcPct val="0"/>
              </a:spcBef>
              <a:spcAft>
                <a:spcPct val="0"/>
              </a:spcAft>
              <a:buClrTx/>
              <a:buSzTx/>
              <a:buFontTx/>
              <a:buNone/>
              <a:tabLst/>
            </a:pPr>
            <a:r>
              <a:rPr lang="en-US" altLang="zh-CN" sz="2800" b="1" dirty="0" smtClean="0">
                <a:sym typeface="+mn-ea"/>
              </a:rPr>
              <a:t>5.</a:t>
            </a:r>
            <a:r>
              <a:rPr lang="zh-CN" altLang="en-US" sz="2800" b="1" dirty="0" smtClean="0">
                <a:sym typeface="+mn-ea"/>
              </a:rPr>
              <a:t>衔接资金支付按照国库集中支付管理有关规定执行。</a:t>
            </a:r>
          </a:p>
          <a:p>
            <a:pPr marL="0" marR="0" lvl="0" indent="406400" algn="l" defTabSz="914400" rtl="0" eaLnBrk="0" fontAlgn="base" latinLnBrk="0" hangingPunct="0">
              <a:lnSpc>
                <a:spcPct val="150000"/>
              </a:lnSpc>
              <a:spcBef>
                <a:spcPct val="0"/>
              </a:spcBef>
              <a:spcAft>
                <a:spcPct val="0"/>
              </a:spcAft>
              <a:buClrTx/>
              <a:buSzTx/>
              <a:buFontTx/>
              <a:buNone/>
              <a:tabLst/>
            </a:pPr>
            <a:r>
              <a:rPr lang="en-US" altLang="zh-CN" sz="2800" b="1" dirty="0" smtClean="0">
                <a:sym typeface="+mn-ea"/>
              </a:rPr>
              <a:t>6.</a:t>
            </a:r>
            <a:r>
              <a:rPr lang="zh-CN" altLang="en-US" sz="2800" b="1" dirty="0" smtClean="0">
                <a:sym typeface="+mn-ea"/>
              </a:rPr>
              <a:t>当年项目完工率和衔接资金支出进度必须达到两个</a:t>
            </a:r>
            <a:r>
              <a:rPr lang="en-US" altLang="zh-CN" sz="2800" b="1" dirty="0" smtClean="0">
                <a:sym typeface="+mn-ea"/>
              </a:rPr>
              <a:t>100%</a:t>
            </a:r>
            <a:r>
              <a:rPr lang="zh-CN" altLang="en-US" sz="2800" b="1" dirty="0" smtClean="0">
                <a:sym typeface="+mn-ea"/>
              </a:rPr>
              <a:t>。</a:t>
            </a:r>
          </a:p>
          <a:p>
            <a:pPr lvl="0" indent="406400" eaLnBrk="0" fontAlgn="base" hangingPunct="0">
              <a:lnSpc>
                <a:spcPct val="150000"/>
              </a:lnSpc>
              <a:spcBef>
                <a:spcPct val="0"/>
              </a:spcBef>
              <a:spcAft>
                <a:spcPct val="0"/>
              </a:spcAft>
            </a:pPr>
            <a:r>
              <a:rPr lang="zh-CN" altLang="en-US" sz="2800" b="1" dirty="0" smtClean="0">
                <a:sym typeface="+mn-ea"/>
              </a:rPr>
              <a:t> </a:t>
            </a:r>
            <a:r>
              <a:rPr lang="en-US" altLang="zh-CN" sz="2800" b="1" dirty="0" smtClean="0">
                <a:sym typeface="+mn-ea"/>
              </a:rPr>
              <a:t>7.</a:t>
            </a:r>
            <a:r>
              <a:rPr lang="zh-CN" altLang="en-US" sz="2800" b="1" dirty="0" smtClean="0">
                <a:sym typeface="+mn-ea"/>
              </a:rPr>
              <a:t>中央资金的产业占比每年应不低于</a:t>
            </a:r>
            <a:r>
              <a:rPr lang="en-US" altLang="zh-CN" sz="2800" b="1" dirty="0" smtClean="0">
                <a:sym typeface="+mn-ea"/>
              </a:rPr>
              <a:t>5%</a:t>
            </a:r>
            <a:r>
              <a:rPr lang="zh-CN" altLang="en-US" sz="2800" b="1" dirty="0" smtClean="0">
                <a:sym typeface="+mn-ea"/>
              </a:rPr>
              <a:t>的比例提高。衔接资金总量中的产业占比要超过</a:t>
            </a:r>
            <a:r>
              <a:rPr lang="en-US" altLang="zh-CN" sz="2800" b="1" dirty="0" smtClean="0">
                <a:sym typeface="+mn-ea"/>
              </a:rPr>
              <a:t>50%</a:t>
            </a:r>
            <a:r>
              <a:rPr lang="zh-CN" altLang="en-US" sz="2800" b="1" dirty="0" smtClean="0">
                <a:sym typeface="+mn-ea"/>
              </a:rPr>
              <a:t>且逐年提高。</a:t>
            </a:r>
          </a:p>
          <a:p>
            <a:pPr marL="0" marR="0" lvl="0" indent="406400" algn="l" defTabSz="914400" rtl="0" eaLnBrk="0" fontAlgn="base" latinLnBrk="0" hangingPunct="0">
              <a:lnSpc>
                <a:spcPct val="150000"/>
              </a:lnSpc>
              <a:spcBef>
                <a:spcPct val="0"/>
              </a:spcBef>
              <a:spcAft>
                <a:spcPct val="0"/>
              </a:spcAft>
              <a:buClrTx/>
              <a:buSzTx/>
              <a:buFontTx/>
              <a:buNone/>
              <a:tabLst/>
            </a:pPr>
            <a:r>
              <a:rPr lang="en-US" altLang="zh-CN" sz="2800" b="1" dirty="0" smtClean="0">
                <a:sym typeface="+mn-ea"/>
              </a:rPr>
              <a:t>8.</a:t>
            </a:r>
            <a:r>
              <a:rPr lang="zh-CN" altLang="en-US" sz="2800" b="1" dirty="0" smtClean="0">
                <a:sym typeface="+mn-ea"/>
              </a:rPr>
              <a:t>衔接资金的使用项目必须是已入库项目，各级衔接资金不得用于有资金来源的项目，不得进行资金拼盘。</a:t>
            </a: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Rectangle 1"/>
          <p:cNvSpPr>
            <a:spLocks noChangeArrowheads="1"/>
          </p:cNvSpPr>
          <p:nvPr/>
        </p:nvSpPr>
        <p:spPr bwMode="auto">
          <a:xfrm>
            <a:off x="1230086" y="587003"/>
            <a:ext cx="8893627"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06400" algn="l" defTabSz="914400" rtl="0" eaLnBrk="1" fontAlgn="base" latinLnBrk="0" hangingPunct="1">
              <a:lnSpc>
                <a:spcPct val="100000"/>
              </a:lnSpc>
              <a:spcBef>
                <a:spcPct val="0"/>
              </a:spcBef>
              <a:spcAft>
                <a:spcPct val="0"/>
              </a:spcAft>
              <a:buClrTx/>
              <a:buSzTx/>
              <a:buFontTx/>
              <a:buNone/>
              <a:tabLst>
                <a:tab pos="198438" algn="l"/>
              </a:tabLst>
            </a:pPr>
            <a:r>
              <a:rPr kumimoji="0" lang="en-US" alt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2022</a:t>
            </a:r>
            <a:r>
              <a:rPr kumimoji="0" lang="zh-CN" altLang="en-US"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年，全区</a:t>
            </a: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已下达衔接资金计划</a:t>
            </a:r>
            <a:r>
              <a:rPr kumimoji="0" lang="en-US" altLang="zh-CN" sz="2000" b="1" i="0" u="none" strike="noStrike" cap="none" normalizeH="0" baseline="0" dirty="0" smtClean="0">
                <a:ln>
                  <a:noFill/>
                </a:ln>
                <a:solidFill>
                  <a:schemeClr val="tx1"/>
                </a:solidFill>
                <a:effectLst/>
                <a:latin typeface="Times New Roman" pitchFamily="18" charset="0"/>
                <a:ea typeface="方正仿宋_GBK" pitchFamily="65" charset="-122"/>
                <a:cs typeface="Times New Roman" pitchFamily="18" charset="0"/>
              </a:rPr>
              <a:t>2</a:t>
            </a:r>
            <a:r>
              <a:rPr kumimoji="0" lang="zh-CN" altLang="en-US"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批次，涉及项目</a:t>
            </a:r>
            <a:r>
              <a:rPr kumimoji="0" lang="en-US" altLang="zh-CN" sz="2000" b="1" i="0" u="none" strike="noStrike" cap="none" normalizeH="0" baseline="0" dirty="0" smtClean="0">
                <a:ln>
                  <a:noFill/>
                </a:ln>
                <a:solidFill>
                  <a:schemeClr val="tx1"/>
                </a:solidFill>
                <a:effectLst/>
                <a:latin typeface="Times New Roman" pitchFamily="18" charset="0"/>
                <a:ea typeface="方正仿宋_GBK" pitchFamily="65" charset="-122"/>
                <a:cs typeface="Times New Roman" pitchFamily="18" charset="0"/>
              </a:rPr>
              <a:t>103</a:t>
            </a:r>
            <a:r>
              <a:rPr kumimoji="0" lang="zh-CN" altLang="en-US"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个、资金</a:t>
            </a:r>
            <a:r>
              <a:rPr kumimoji="0" lang="en-US" altLang="zh-CN" sz="2000" b="1" i="0" u="none" strike="noStrike" cap="none" normalizeH="0" baseline="0" dirty="0" smtClean="0">
                <a:ln>
                  <a:noFill/>
                </a:ln>
                <a:solidFill>
                  <a:schemeClr val="tx1"/>
                </a:solidFill>
                <a:effectLst/>
                <a:latin typeface="Times New Roman" pitchFamily="18" charset="0"/>
                <a:ea typeface="方正仿宋_GBK" pitchFamily="65" charset="-122"/>
                <a:cs typeface="Times New Roman" pitchFamily="18" charset="0"/>
              </a:rPr>
              <a:t>1.11</a:t>
            </a:r>
            <a:r>
              <a:rPr kumimoji="0" lang="zh-CN" altLang="en-US"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亿元。</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187394" name="Picture 2"/>
          <p:cNvPicPr>
            <a:picLocks noChangeAspect="1" noChangeArrowheads="1"/>
          </p:cNvPicPr>
          <p:nvPr/>
        </p:nvPicPr>
        <p:blipFill>
          <a:blip r:embed="rId2" cstate="print"/>
          <a:srcRect/>
          <a:stretch>
            <a:fillRect/>
          </a:stretch>
        </p:blipFill>
        <p:spPr bwMode="auto">
          <a:xfrm>
            <a:off x="1528534" y="1153886"/>
            <a:ext cx="4034065" cy="5492328"/>
          </a:xfrm>
          <a:prstGeom prst="rect">
            <a:avLst/>
          </a:prstGeom>
          <a:noFill/>
          <a:ln w="9525">
            <a:noFill/>
            <a:miter lim="800000"/>
            <a:headEnd/>
            <a:tailEnd/>
          </a:ln>
        </p:spPr>
      </p:pic>
      <p:pic>
        <p:nvPicPr>
          <p:cNvPr id="187395" name="Picture 3"/>
          <p:cNvPicPr>
            <a:picLocks noChangeAspect="1" noChangeArrowheads="1"/>
          </p:cNvPicPr>
          <p:nvPr/>
        </p:nvPicPr>
        <p:blipFill>
          <a:blip r:embed="rId3" cstate="print"/>
          <a:srcRect/>
          <a:stretch>
            <a:fillRect/>
          </a:stretch>
        </p:blipFill>
        <p:spPr bwMode="auto">
          <a:xfrm>
            <a:off x="6304644" y="1153886"/>
            <a:ext cx="4200070" cy="551924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5"/>
          <p:cNvSpPr txBox="1"/>
          <p:nvPr/>
        </p:nvSpPr>
        <p:spPr>
          <a:xfrm>
            <a:off x="1221740" y="2113915"/>
            <a:ext cx="10017760" cy="2585323"/>
          </a:xfrm>
          <a:prstGeom prst="rect">
            <a:avLst/>
          </a:prstGeom>
          <a:noFill/>
        </p:spPr>
        <p:txBody>
          <a:bodyPr wrap="square" lIns="0" tIns="0" rIns="0" bIns="0" rtlCol="0" anchor="t">
            <a:spAutoFit/>
          </a:bodyPr>
          <a:lstStyle/>
          <a:p>
            <a:pPr>
              <a:lnSpc>
                <a:spcPct val="150000"/>
              </a:lnSpc>
            </a:pPr>
            <a:r>
              <a:rPr lang="en-US" altLang="zh-CN" sz="2800" b="1" dirty="0" smtClean="0">
                <a:solidFill>
                  <a:srgbClr val="FF0000"/>
                </a:solidFill>
                <a:sym typeface="+mn-ea"/>
              </a:rPr>
              <a:t>1.</a:t>
            </a:r>
            <a:r>
              <a:rPr lang="zh-CN" altLang="en-US" sz="2800" b="1" dirty="0" smtClean="0">
                <a:solidFill>
                  <a:srgbClr val="FF0000"/>
                </a:solidFill>
                <a:sym typeface="+mn-ea"/>
              </a:rPr>
              <a:t>资金公示公告：</a:t>
            </a:r>
            <a:endParaRPr lang="zh-CN" altLang="en-US" sz="2800" b="1" dirty="0">
              <a:solidFill>
                <a:srgbClr val="FF0000"/>
              </a:solidFill>
              <a:sym typeface="+mn-ea"/>
            </a:endParaRPr>
          </a:p>
          <a:p>
            <a:pPr>
              <a:lnSpc>
                <a:spcPct val="150000"/>
              </a:lnSpc>
            </a:pPr>
            <a:r>
              <a:rPr lang="zh-CN" altLang="en-US" sz="2800" b="1" dirty="0" smtClean="0">
                <a:solidFill>
                  <a:srgbClr val="FF0000"/>
                </a:solidFill>
                <a:sym typeface="+mn-ea"/>
              </a:rPr>
              <a:t>（</a:t>
            </a:r>
            <a:r>
              <a:rPr lang="en-US" altLang="zh-CN" sz="2800" b="1" dirty="0" smtClean="0">
                <a:solidFill>
                  <a:srgbClr val="FF0000"/>
                </a:solidFill>
                <a:sym typeface="+mn-ea"/>
              </a:rPr>
              <a:t>1</a:t>
            </a:r>
            <a:r>
              <a:rPr lang="zh-CN" altLang="en-US" sz="2800" b="1" dirty="0" smtClean="0">
                <a:solidFill>
                  <a:srgbClr val="FF0000"/>
                </a:solidFill>
                <a:sym typeface="+mn-ea"/>
              </a:rPr>
              <a:t>）公示内容：</a:t>
            </a:r>
            <a:r>
              <a:rPr lang="zh-CN" altLang="en-US" sz="2800" b="1" dirty="0" smtClean="0">
                <a:solidFill>
                  <a:schemeClr val="tx1">
                    <a:lumMod val="65000"/>
                    <a:lumOff val="35000"/>
                  </a:schemeClr>
                </a:solidFill>
                <a:sym typeface="+mn-ea"/>
              </a:rPr>
              <a:t>衔接</a:t>
            </a:r>
            <a:r>
              <a:rPr lang="zh-CN" altLang="en-US" sz="2800" b="1" dirty="0">
                <a:solidFill>
                  <a:schemeClr val="tx1">
                    <a:lumMod val="65000"/>
                    <a:lumOff val="35000"/>
                  </a:schemeClr>
                </a:solidFill>
                <a:sym typeface="+mn-ea"/>
              </a:rPr>
              <a:t>资金</a:t>
            </a:r>
            <a:r>
              <a:rPr lang="zh-CN" altLang="en-US" sz="2800" b="1" dirty="0">
                <a:solidFill>
                  <a:srgbClr val="FF0000"/>
                </a:solidFill>
                <a:sym typeface="+mn-ea"/>
              </a:rPr>
              <a:t>分配结果及使用情况</a:t>
            </a:r>
            <a:r>
              <a:rPr lang="zh-CN" altLang="en-US" sz="2800" b="1" dirty="0">
                <a:solidFill>
                  <a:schemeClr val="tx1">
                    <a:lumMod val="65000"/>
                    <a:lumOff val="35000"/>
                  </a:schemeClr>
                </a:solidFill>
                <a:sym typeface="+mn-ea"/>
              </a:rPr>
              <a:t>、巩固脱贫攻坚成果同乡村振兴</a:t>
            </a:r>
            <a:r>
              <a:rPr lang="zh-CN" altLang="en-US" sz="2800" b="1" dirty="0">
                <a:solidFill>
                  <a:srgbClr val="FF0000"/>
                </a:solidFill>
                <a:sym typeface="+mn-ea"/>
              </a:rPr>
              <a:t>规划、项目库</a:t>
            </a:r>
            <a:r>
              <a:rPr lang="zh-CN" altLang="en-US" sz="2800" b="1" dirty="0">
                <a:solidFill>
                  <a:schemeClr val="tx1">
                    <a:lumMod val="65000"/>
                    <a:lumOff val="35000"/>
                  </a:schemeClr>
                </a:solidFill>
                <a:sym typeface="+mn-ea"/>
              </a:rPr>
              <a:t>、年度衔接资金</a:t>
            </a:r>
            <a:r>
              <a:rPr lang="zh-CN" altLang="en-US" sz="2800" b="1" dirty="0">
                <a:solidFill>
                  <a:srgbClr val="FF0000"/>
                </a:solidFill>
                <a:sym typeface="+mn-ea"/>
              </a:rPr>
              <a:t>项目计划安排和完成情况</a:t>
            </a:r>
            <a:r>
              <a:rPr lang="zh-CN" altLang="en-US" sz="2800" b="1" dirty="0">
                <a:solidFill>
                  <a:schemeClr val="tx1">
                    <a:lumMod val="65000"/>
                    <a:lumOff val="35000"/>
                  </a:schemeClr>
                </a:solidFill>
                <a:sym typeface="+mn-ea"/>
              </a:rPr>
              <a:t>、项目的建设情况等</a:t>
            </a:r>
            <a:r>
              <a:rPr lang="zh-CN" altLang="en-US" sz="2800" b="1" dirty="0" smtClean="0">
                <a:solidFill>
                  <a:schemeClr val="tx1">
                    <a:lumMod val="65000"/>
                    <a:lumOff val="35000"/>
                  </a:schemeClr>
                </a:solidFill>
                <a:sym typeface="+mn-ea"/>
              </a:rPr>
              <a:t>。</a:t>
            </a:r>
            <a:endParaRPr lang="zh-CN" altLang="en-US" sz="2800" b="1" dirty="0">
              <a:solidFill>
                <a:schemeClr val="tx1">
                  <a:lumMod val="65000"/>
                  <a:lumOff val="35000"/>
                </a:schemeClr>
              </a:solidFill>
              <a:sym typeface="+mn-ea"/>
            </a:endParaRPr>
          </a:p>
        </p:txBody>
      </p:sp>
      <p:sp>
        <p:nvSpPr>
          <p:cNvPr id="4" name="矩形 3"/>
          <p:cNvSpPr/>
          <p:nvPr/>
        </p:nvSpPr>
        <p:spPr>
          <a:xfrm>
            <a:off x="647296" y="1028785"/>
            <a:ext cx="7109639" cy="738664"/>
          </a:xfrm>
          <a:prstGeom prst="rect">
            <a:avLst/>
          </a:prstGeom>
        </p:spPr>
        <p:txBody>
          <a:bodyPr wrap="none">
            <a:spAutoFit/>
          </a:bodyPr>
          <a:lstStyle/>
          <a:p>
            <a:pPr marL="457200" indent="-457200" algn="just" eaLnBrk="0" hangingPunct="0">
              <a:lnSpc>
                <a:spcPct val="150000"/>
              </a:lnSpc>
              <a:buFont typeface="Arial" panose="020B0604020202020204" pitchFamily="34" charset="0"/>
              <a:buChar char="•"/>
              <a:defRPr/>
            </a:pPr>
            <a:r>
              <a:rPr lang="zh-CN" altLang="en-US" sz="2800" b="1" noProof="1" smtClean="0">
                <a:solidFill>
                  <a:schemeClr val="tx1">
                    <a:lumMod val="85000"/>
                    <a:lumOff val="15000"/>
                  </a:schemeClr>
                </a:solidFill>
                <a:latin typeface="微软雅黑" panose="020B0503020204020204" pitchFamily="34" charset="-122"/>
                <a:ea typeface="微软雅黑" panose="020B0503020204020204" pitchFamily="34" charset="-122"/>
                <a:sym typeface="+mn-ea"/>
              </a:rPr>
              <a:t>（二）衔接资金及项目实施公示公告要求</a:t>
            </a:r>
            <a:endParaRPr lang="en-US" altLang="zh-CN" sz="2800" b="1" noProof="1" smtClean="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548947" y="222250"/>
            <a:ext cx="4772025" cy="6637338"/>
          </a:xfrm>
          <a:prstGeom prst="rect">
            <a:avLst/>
          </a:prstGeom>
          <a:ln>
            <a:noFill/>
          </a:ln>
          <a:effectLst>
            <a:outerShdw blurRad="292100" dist="139700" dir="2700000" algn="tl" rotWithShape="0">
              <a:srgbClr val="333333">
                <a:alpha val="65000"/>
              </a:srgbClr>
            </a:outerShdw>
          </a:effectLst>
        </p:spPr>
      </p:pic>
      <p:pic>
        <p:nvPicPr>
          <p:cNvPr id="23554" name="Picture 2" descr="https://img2.baidu.com/it/u=2486874101,2601815748&amp;fm=253&amp;fmt=auto&amp;app=138&amp;f=JPEG?w=500&amp;h=278"/>
          <p:cNvPicPr>
            <a:picLocks noChangeAspect="1" noChangeArrowheads="1"/>
          </p:cNvPicPr>
          <p:nvPr/>
        </p:nvPicPr>
        <p:blipFill>
          <a:blip r:embed="rId3" cstate="print"/>
          <a:srcRect/>
          <a:stretch>
            <a:fillRect/>
          </a:stretch>
        </p:blipFill>
        <p:spPr bwMode="auto">
          <a:xfrm>
            <a:off x="7263946" y="2152877"/>
            <a:ext cx="4076840" cy="226672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5"/>
          <p:cNvSpPr txBox="1"/>
          <p:nvPr/>
        </p:nvSpPr>
        <p:spPr>
          <a:xfrm>
            <a:off x="1203960" y="1343025"/>
            <a:ext cx="10340340" cy="3416320"/>
          </a:xfrm>
          <a:prstGeom prst="rect">
            <a:avLst/>
          </a:prstGeom>
          <a:noFill/>
        </p:spPr>
        <p:txBody>
          <a:bodyPr wrap="square" lIns="0" tIns="0" rIns="0" bIns="0" rtlCol="0" anchor="t">
            <a:spAutoFit/>
          </a:bodyPr>
          <a:lstStyle/>
          <a:p>
            <a:pPr>
              <a:lnSpc>
                <a:spcPct val="150000"/>
              </a:lnSpc>
              <a:buFont typeface="Wingdings" panose="05000000000000000000" charset="0"/>
            </a:pPr>
            <a:r>
              <a:rPr lang="zh-CN" altLang="en-US" sz="2800" b="1" dirty="0" smtClean="0">
                <a:solidFill>
                  <a:srgbClr val="FF0000"/>
                </a:solidFill>
                <a:sym typeface="+mn-ea"/>
              </a:rPr>
              <a:t>（</a:t>
            </a:r>
            <a:r>
              <a:rPr lang="en-US" altLang="zh-CN" sz="2800" b="1" dirty="0" smtClean="0">
                <a:solidFill>
                  <a:srgbClr val="FF0000"/>
                </a:solidFill>
                <a:sym typeface="+mn-ea"/>
              </a:rPr>
              <a:t>2</a:t>
            </a:r>
            <a:r>
              <a:rPr lang="zh-CN" altLang="en-US" sz="2800" b="1" dirty="0" smtClean="0">
                <a:solidFill>
                  <a:srgbClr val="FF0000"/>
                </a:solidFill>
                <a:sym typeface="+mn-ea"/>
              </a:rPr>
              <a:t>）资金公</a:t>
            </a:r>
            <a:r>
              <a:rPr lang="zh-CN" altLang="en-US" sz="2800" b="1" dirty="0">
                <a:solidFill>
                  <a:srgbClr val="FF0000"/>
                </a:solidFill>
                <a:sym typeface="+mn-ea"/>
              </a:rPr>
              <a:t>示地址及信息：</a:t>
            </a:r>
          </a:p>
          <a:p>
            <a:pPr marL="342900" indent="-342900">
              <a:lnSpc>
                <a:spcPct val="150000"/>
              </a:lnSpc>
              <a:buFont typeface="Wingdings" panose="05000000000000000000" charset="0"/>
              <a:buChar char="Ø"/>
            </a:pPr>
            <a:r>
              <a:rPr lang="zh-CN" altLang="en-US" sz="2400" b="1" dirty="0">
                <a:solidFill>
                  <a:schemeClr val="tx1"/>
                </a:solidFill>
                <a:sym typeface="+mn-ea"/>
              </a:rPr>
              <a:t>区县</a:t>
            </a:r>
            <a:r>
              <a:rPr lang="zh-CN" altLang="en-US" sz="2400" b="1" dirty="0">
                <a:solidFill>
                  <a:srgbClr val="FF0000"/>
                </a:solidFill>
                <a:sym typeface="+mn-ea"/>
              </a:rPr>
              <a:t>政府公众信息网</a:t>
            </a:r>
            <a:r>
              <a:rPr lang="zh-CN" altLang="en-US" sz="2400" b="1" dirty="0">
                <a:solidFill>
                  <a:schemeClr val="tx1"/>
                </a:solidFill>
                <a:sym typeface="+mn-ea"/>
              </a:rPr>
              <a:t>上公告。</a:t>
            </a:r>
          </a:p>
          <a:p>
            <a:pPr marL="342900" indent="-342900">
              <a:lnSpc>
                <a:spcPct val="150000"/>
              </a:lnSpc>
              <a:buFont typeface="Wingdings" panose="05000000000000000000" charset="0"/>
              <a:buChar char="Ø"/>
            </a:pPr>
            <a:r>
              <a:rPr lang="zh-CN" altLang="en-US" sz="2400" b="1" dirty="0">
                <a:solidFill>
                  <a:schemeClr val="tx1"/>
                </a:solidFill>
                <a:sym typeface="+mn-ea"/>
              </a:rPr>
              <a:t>涉及本通知公告公示内容的必须公开，并公开</a:t>
            </a:r>
            <a:r>
              <a:rPr lang="zh-CN" altLang="en-US" sz="2400" b="1" dirty="0">
                <a:solidFill>
                  <a:srgbClr val="FF0000"/>
                </a:solidFill>
                <a:sym typeface="+mn-ea"/>
              </a:rPr>
              <a:t>监督方式</a:t>
            </a:r>
            <a:r>
              <a:rPr lang="zh-CN" altLang="en-US" sz="2400" b="1" dirty="0">
                <a:solidFill>
                  <a:schemeClr val="tx1"/>
                </a:solidFill>
                <a:sym typeface="+mn-ea"/>
              </a:rPr>
              <a:t>（区县</a:t>
            </a:r>
            <a:r>
              <a:rPr lang="zh-CN" altLang="en-US" sz="2400" b="1" dirty="0">
                <a:solidFill>
                  <a:srgbClr val="FF0000"/>
                </a:solidFill>
                <a:sym typeface="+mn-ea"/>
              </a:rPr>
              <a:t>行业主管部门监督电话+区县纪委监委监督电话 +12345 </a:t>
            </a:r>
            <a:r>
              <a:rPr lang="zh-CN" altLang="en-US" sz="2400" b="1" dirty="0">
                <a:solidFill>
                  <a:schemeClr val="tx1"/>
                </a:solidFill>
                <a:sym typeface="+mn-ea"/>
              </a:rPr>
              <a:t>政务服务便民热线）。</a:t>
            </a:r>
          </a:p>
          <a:p>
            <a:pPr marL="342900" indent="-342900">
              <a:lnSpc>
                <a:spcPct val="150000"/>
              </a:lnSpc>
              <a:buFont typeface="Wingdings" panose="05000000000000000000" charset="0"/>
              <a:buChar char="Ø"/>
            </a:pPr>
            <a:r>
              <a:rPr lang="zh-CN" altLang="en-US" sz="2400" b="1" dirty="0">
                <a:solidFill>
                  <a:schemeClr val="tx1"/>
                </a:solidFill>
                <a:sym typeface="+mn-ea"/>
              </a:rPr>
              <a:t>公告公示信息须</a:t>
            </a:r>
            <a:r>
              <a:rPr lang="zh-CN" altLang="en-US" sz="2400" b="1" dirty="0">
                <a:solidFill>
                  <a:srgbClr val="FF0000"/>
                </a:solidFill>
                <a:sym typeface="+mn-ea"/>
              </a:rPr>
              <a:t>长期</a:t>
            </a:r>
            <a:r>
              <a:rPr lang="zh-CN" altLang="en-US" sz="2400" b="1" dirty="0">
                <a:solidFill>
                  <a:schemeClr val="tx1"/>
                </a:solidFill>
                <a:sym typeface="+mn-ea"/>
              </a:rPr>
              <a:t>保持公开状态。</a:t>
            </a:r>
          </a:p>
          <a:p>
            <a:pPr marL="342900" indent="-342900">
              <a:lnSpc>
                <a:spcPct val="150000"/>
              </a:lnSpc>
              <a:buFont typeface="Wingdings" panose="05000000000000000000" charset="0"/>
              <a:buChar char="Ø"/>
            </a:pPr>
            <a:r>
              <a:rPr lang="zh-CN" altLang="en-US" sz="2400" b="1" dirty="0">
                <a:solidFill>
                  <a:schemeClr val="tx1"/>
                </a:solidFill>
                <a:sym typeface="+mn-ea"/>
              </a:rPr>
              <a:t>还可通过部门网站、微信公众号等及时公开。</a:t>
            </a:r>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p:cNvPicPr>
            <a:picLocks noChangeAspect="1" noChangeArrowheads="1"/>
          </p:cNvPicPr>
          <p:nvPr/>
        </p:nvPicPr>
        <p:blipFill>
          <a:blip r:embed="rId2" cstate="print"/>
          <a:srcRect/>
          <a:stretch>
            <a:fillRect/>
          </a:stretch>
        </p:blipFill>
        <p:spPr bwMode="auto">
          <a:xfrm>
            <a:off x="2662238" y="368300"/>
            <a:ext cx="6392861" cy="4034993"/>
          </a:xfrm>
          <a:prstGeom prst="rect">
            <a:avLst/>
          </a:prstGeom>
          <a:noFill/>
          <a:ln w="9525">
            <a:noFill/>
            <a:miter lim="800000"/>
            <a:headEnd/>
            <a:tailEnd/>
          </a:ln>
        </p:spPr>
      </p:pic>
      <p:pic>
        <p:nvPicPr>
          <p:cNvPr id="144387" name="Picture 3"/>
          <p:cNvPicPr>
            <a:picLocks noChangeAspect="1" noChangeArrowheads="1"/>
          </p:cNvPicPr>
          <p:nvPr/>
        </p:nvPicPr>
        <p:blipFill>
          <a:blip r:embed="rId3" cstate="print"/>
          <a:srcRect/>
          <a:stretch>
            <a:fillRect/>
          </a:stretch>
        </p:blipFill>
        <p:spPr bwMode="auto">
          <a:xfrm>
            <a:off x="1431925" y="4705350"/>
            <a:ext cx="8894763" cy="18669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ChangeArrowheads="1"/>
          </p:cNvSpPr>
          <p:nvPr/>
        </p:nvSpPr>
        <p:spPr bwMode="auto">
          <a:xfrm>
            <a:off x="548136" y="1040068"/>
            <a:ext cx="10929044" cy="771633"/>
          </a:xfrm>
          <a:prstGeom prst="rect">
            <a:avLst/>
          </a:prstGeom>
          <a:noFill/>
          <a:ln w="9525">
            <a:noFill/>
            <a:miter lim="800000"/>
            <a:headEnd/>
            <a:tailEnd/>
          </a:ln>
        </p:spPr>
        <p:txBody>
          <a:bodyPr lIns="108850" tIns="54425" rIns="108850" bIns="54425" anchor="ctr">
            <a:spAutoFit/>
          </a:bodyPr>
          <a:lstStyle/>
          <a:p>
            <a:pPr algn="ctr"/>
            <a:r>
              <a:rPr lang="zh-CN" altLang="en-US" sz="4300" b="1" dirty="0" smtClean="0">
                <a:solidFill>
                  <a:srgbClr val="C00000"/>
                </a:solidFill>
                <a:latin typeface="华文新魏" pitchFamily="2" charset="-122"/>
                <a:ea typeface="华文新魏" pitchFamily="2" charset="-122"/>
              </a:rPr>
              <a:t>主 要 内 容</a:t>
            </a:r>
            <a:endParaRPr lang="zh-CN" altLang="en-US" sz="4300" b="1" dirty="0">
              <a:solidFill>
                <a:srgbClr val="C00000"/>
              </a:solidFill>
              <a:latin typeface="华文新魏" pitchFamily="2" charset="-122"/>
              <a:ea typeface="华文新魏" pitchFamily="2" charset="-122"/>
            </a:endParaRPr>
          </a:p>
        </p:txBody>
      </p:sp>
      <p:sp>
        <p:nvSpPr>
          <p:cNvPr id="12" name="矩形 11"/>
          <p:cNvSpPr/>
          <p:nvPr/>
        </p:nvSpPr>
        <p:spPr>
          <a:xfrm>
            <a:off x="0" y="765352"/>
            <a:ext cx="12190413" cy="107975"/>
          </a:xfrm>
          <a:prstGeom prst="rect">
            <a:avLst/>
          </a:prstGeom>
          <a:gradFill>
            <a:gsLst>
              <a:gs pos="0">
                <a:schemeClr val="bg1">
                  <a:alpha val="0"/>
                </a:schemeClr>
              </a:gs>
              <a:gs pos="56000">
                <a:srgbClr val="0070C0"/>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a:defRPr/>
            </a:pPr>
            <a:endParaRPr lang="zh-CN" altLang="en-US"/>
          </a:p>
        </p:txBody>
      </p:sp>
      <p:sp>
        <p:nvSpPr>
          <p:cNvPr id="29700" name="Text Box 9"/>
          <p:cNvSpPr txBox="1">
            <a:spLocks noChangeArrowheads="1"/>
          </p:cNvSpPr>
          <p:nvPr/>
        </p:nvSpPr>
        <p:spPr bwMode="auto">
          <a:xfrm>
            <a:off x="988340" y="2082800"/>
            <a:ext cx="10554442" cy="668899"/>
          </a:xfrm>
          <a:prstGeom prst="rect">
            <a:avLst/>
          </a:prstGeom>
          <a:solidFill>
            <a:schemeClr val="accent1"/>
          </a:solidFill>
          <a:ln w="12700">
            <a:solidFill>
              <a:srgbClr val="99CCFF"/>
            </a:solidFill>
            <a:miter lim="800000"/>
            <a:headEnd/>
            <a:tailEnd/>
          </a:ln>
        </p:spPr>
        <p:txBody>
          <a:bodyPr lIns="108850" tIns="54425" rIns="108850" bIns="54425" anchor="ctr"/>
          <a:lstStyle/>
          <a:p>
            <a:pPr>
              <a:spcBef>
                <a:spcPct val="50000"/>
              </a:spcBef>
            </a:pPr>
            <a:r>
              <a:rPr lang="zh-CN" altLang="en-US" sz="3300" dirty="0" smtClean="0">
                <a:solidFill>
                  <a:srgbClr val="002060"/>
                </a:solidFill>
                <a:latin typeface="黑体" pitchFamily="49" charset="-122"/>
                <a:ea typeface="黑体" pitchFamily="49" charset="-122"/>
              </a:rPr>
              <a:t>（一）衔接资金项目库建设管理的重要意义</a:t>
            </a:r>
            <a:endParaRPr lang="zh-CN" altLang="en-US" sz="3300" dirty="0">
              <a:solidFill>
                <a:srgbClr val="002060"/>
              </a:solidFill>
              <a:latin typeface="黑体" pitchFamily="49" charset="-122"/>
              <a:ea typeface="黑体" pitchFamily="49" charset="-122"/>
            </a:endParaRPr>
          </a:p>
        </p:txBody>
      </p:sp>
      <p:sp>
        <p:nvSpPr>
          <p:cNvPr id="29701" name="Text Box 10"/>
          <p:cNvSpPr txBox="1">
            <a:spLocks noChangeArrowheads="1"/>
          </p:cNvSpPr>
          <p:nvPr/>
        </p:nvSpPr>
        <p:spPr bwMode="auto">
          <a:xfrm>
            <a:off x="1001040" y="3124200"/>
            <a:ext cx="10554442" cy="718269"/>
          </a:xfrm>
          <a:prstGeom prst="rect">
            <a:avLst/>
          </a:prstGeom>
          <a:solidFill>
            <a:schemeClr val="bg2">
              <a:alpha val="47058"/>
            </a:schemeClr>
          </a:solidFill>
          <a:ln w="19050">
            <a:solidFill>
              <a:srgbClr val="99CCFF"/>
            </a:solidFill>
            <a:miter lim="800000"/>
            <a:headEnd/>
            <a:tailEnd/>
          </a:ln>
        </p:spPr>
        <p:txBody>
          <a:bodyPr lIns="108850" tIns="54425" rIns="108850" bIns="54425" anchor="ctr"/>
          <a:lstStyle/>
          <a:p>
            <a:pPr>
              <a:spcBef>
                <a:spcPct val="50000"/>
              </a:spcBef>
            </a:pPr>
            <a:r>
              <a:rPr lang="zh-CN" altLang="en-US" sz="3300" dirty="0" smtClean="0">
                <a:solidFill>
                  <a:srgbClr val="002060"/>
                </a:solidFill>
                <a:latin typeface="黑体" pitchFamily="49" charset="-122"/>
                <a:ea typeface="黑体" pitchFamily="49" charset="-122"/>
              </a:rPr>
              <a:t>（二）精</a:t>
            </a:r>
            <a:r>
              <a:rPr lang="zh-CN" altLang="en-US" sz="3300" dirty="0">
                <a:solidFill>
                  <a:srgbClr val="002060"/>
                </a:solidFill>
                <a:latin typeface="黑体" pitchFamily="49" charset="-122"/>
                <a:ea typeface="黑体" pitchFamily="49" charset="-122"/>
              </a:rPr>
              <a:t>准把握项目库</a:t>
            </a:r>
            <a:r>
              <a:rPr lang="zh-CN" altLang="en-US" sz="3300" dirty="0" smtClean="0">
                <a:solidFill>
                  <a:srgbClr val="002060"/>
                </a:solidFill>
                <a:latin typeface="黑体" pitchFamily="49" charset="-122"/>
                <a:ea typeface="黑体" pitchFamily="49" charset="-122"/>
              </a:rPr>
              <a:t>入库的范围条件</a:t>
            </a:r>
            <a:endParaRPr lang="zh-CN" altLang="en-US" sz="2900" dirty="0">
              <a:ea typeface="隶书" pitchFamily="49" charset="-122"/>
            </a:endParaRPr>
          </a:p>
        </p:txBody>
      </p:sp>
      <p:sp>
        <p:nvSpPr>
          <p:cNvPr id="29702" name="Text Box 11"/>
          <p:cNvSpPr txBox="1">
            <a:spLocks noChangeArrowheads="1"/>
          </p:cNvSpPr>
          <p:nvPr/>
        </p:nvSpPr>
        <p:spPr bwMode="auto">
          <a:xfrm>
            <a:off x="1013740" y="4165601"/>
            <a:ext cx="10554442" cy="699394"/>
          </a:xfrm>
          <a:prstGeom prst="rect">
            <a:avLst/>
          </a:prstGeom>
          <a:solidFill>
            <a:schemeClr val="accent1"/>
          </a:solidFill>
          <a:ln w="19050">
            <a:solidFill>
              <a:srgbClr val="99CCFF"/>
            </a:solidFill>
            <a:miter lim="800000"/>
            <a:headEnd/>
            <a:tailEnd/>
          </a:ln>
        </p:spPr>
        <p:txBody>
          <a:bodyPr lIns="108850" tIns="54425" rIns="108850" bIns="54425"/>
          <a:lstStyle/>
          <a:p>
            <a:pPr>
              <a:spcBef>
                <a:spcPct val="50000"/>
              </a:spcBef>
            </a:pPr>
            <a:r>
              <a:rPr lang="zh-CN" altLang="en-US" sz="3300" dirty="0" smtClean="0">
                <a:solidFill>
                  <a:srgbClr val="002060"/>
                </a:solidFill>
                <a:latin typeface="黑体" pitchFamily="49" charset="-122"/>
                <a:ea typeface="黑体" pitchFamily="49" charset="-122"/>
              </a:rPr>
              <a:t>（三）严格项目入库程序</a:t>
            </a:r>
            <a:endParaRPr lang="zh-CN" altLang="en-US" sz="2900" dirty="0">
              <a:ea typeface="隶书" pitchFamily="49" charset="-122"/>
            </a:endParaRPr>
          </a:p>
        </p:txBody>
      </p:sp>
      <p:sp>
        <p:nvSpPr>
          <p:cNvPr id="29703" name="Text Box 12"/>
          <p:cNvSpPr txBox="1">
            <a:spLocks noChangeArrowheads="1"/>
          </p:cNvSpPr>
          <p:nvPr/>
        </p:nvSpPr>
        <p:spPr bwMode="auto">
          <a:xfrm>
            <a:off x="988340" y="5180965"/>
            <a:ext cx="10554442" cy="673735"/>
          </a:xfrm>
          <a:prstGeom prst="rect">
            <a:avLst/>
          </a:prstGeom>
          <a:solidFill>
            <a:schemeClr val="bg2">
              <a:alpha val="47058"/>
            </a:schemeClr>
          </a:solidFill>
          <a:ln w="19050">
            <a:solidFill>
              <a:srgbClr val="99CCFF"/>
            </a:solidFill>
            <a:miter lim="800000"/>
            <a:headEnd/>
            <a:tailEnd/>
          </a:ln>
        </p:spPr>
        <p:txBody>
          <a:bodyPr lIns="108850" tIns="54425" rIns="108850" bIns="54425" anchor="ctr"/>
          <a:lstStyle/>
          <a:p>
            <a:pPr>
              <a:spcBef>
                <a:spcPct val="50000"/>
              </a:spcBef>
            </a:pPr>
            <a:r>
              <a:rPr lang="zh-CN" altLang="en-US" sz="3300" dirty="0" smtClean="0">
                <a:solidFill>
                  <a:srgbClr val="002060"/>
                </a:solidFill>
                <a:latin typeface="黑体" pitchFamily="49" charset="-122"/>
                <a:ea typeface="黑体" pitchFamily="49" charset="-122"/>
              </a:rPr>
              <a:t>（四）加强</a:t>
            </a:r>
            <a:r>
              <a:rPr lang="zh-CN" altLang="en-US" sz="3300" dirty="0">
                <a:solidFill>
                  <a:srgbClr val="002060"/>
                </a:solidFill>
                <a:latin typeface="黑体" pitchFamily="49" charset="-122"/>
                <a:ea typeface="黑体" pitchFamily="49" charset="-122"/>
              </a:rPr>
              <a:t>入库</a:t>
            </a:r>
            <a:r>
              <a:rPr lang="zh-CN" altLang="en-US" sz="3300" dirty="0" smtClean="0">
                <a:solidFill>
                  <a:srgbClr val="002060"/>
                </a:solidFill>
                <a:latin typeface="黑体" pitchFamily="49" charset="-122"/>
                <a:ea typeface="黑体" pitchFamily="49" charset="-122"/>
              </a:rPr>
              <a:t>项目实施管理</a:t>
            </a:r>
            <a:endParaRPr lang="zh-CN" altLang="en-US" sz="2900" dirty="0">
              <a:ea typeface="隶书"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9700"/>
                                        </p:tgtEl>
                                        <p:attrNameLst>
                                          <p:attrName>style.visibility</p:attrName>
                                        </p:attrNameLst>
                                      </p:cBhvr>
                                      <p:to>
                                        <p:strVal val="visible"/>
                                      </p:to>
                                    </p:set>
                                    <p:anim calcmode="lin" valueType="num">
                                      <p:cBhvr additive="base">
                                        <p:cTn id="7" dur="500" fill="hold"/>
                                        <p:tgtEl>
                                          <p:spTgt spid="29700"/>
                                        </p:tgtEl>
                                        <p:attrNameLst>
                                          <p:attrName>ppt_x</p:attrName>
                                        </p:attrNameLst>
                                      </p:cBhvr>
                                      <p:tavLst>
                                        <p:tav tm="0">
                                          <p:val>
                                            <p:strVal val="#ppt_x"/>
                                          </p:val>
                                        </p:tav>
                                        <p:tav tm="100000">
                                          <p:val>
                                            <p:strVal val="#ppt_x"/>
                                          </p:val>
                                        </p:tav>
                                      </p:tavLst>
                                    </p:anim>
                                    <p:anim calcmode="lin" valueType="num">
                                      <p:cBhvr additive="base">
                                        <p:cTn id="8" dur="500" fill="hold"/>
                                        <p:tgtEl>
                                          <p:spTgt spid="29700"/>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9701"/>
                                        </p:tgtEl>
                                        <p:attrNameLst>
                                          <p:attrName>style.visibility</p:attrName>
                                        </p:attrNameLst>
                                      </p:cBhvr>
                                      <p:to>
                                        <p:strVal val="visible"/>
                                      </p:to>
                                    </p:set>
                                    <p:anim calcmode="lin" valueType="num">
                                      <p:cBhvr additive="base">
                                        <p:cTn id="12" dur="500" fill="hold"/>
                                        <p:tgtEl>
                                          <p:spTgt spid="29701"/>
                                        </p:tgtEl>
                                        <p:attrNameLst>
                                          <p:attrName>ppt_x</p:attrName>
                                        </p:attrNameLst>
                                      </p:cBhvr>
                                      <p:tavLst>
                                        <p:tav tm="0">
                                          <p:val>
                                            <p:strVal val="#ppt_x"/>
                                          </p:val>
                                        </p:tav>
                                        <p:tav tm="100000">
                                          <p:val>
                                            <p:strVal val="#ppt_x"/>
                                          </p:val>
                                        </p:tav>
                                      </p:tavLst>
                                    </p:anim>
                                    <p:anim calcmode="lin" valueType="num">
                                      <p:cBhvr additive="base">
                                        <p:cTn id="13" dur="500" fill="hold"/>
                                        <p:tgtEl>
                                          <p:spTgt spid="29701"/>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9702"/>
                                        </p:tgtEl>
                                        <p:attrNameLst>
                                          <p:attrName>style.visibility</p:attrName>
                                        </p:attrNameLst>
                                      </p:cBhvr>
                                      <p:to>
                                        <p:strVal val="visible"/>
                                      </p:to>
                                    </p:set>
                                    <p:anim calcmode="lin" valueType="num">
                                      <p:cBhvr additive="base">
                                        <p:cTn id="17" dur="500" fill="hold"/>
                                        <p:tgtEl>
                                          <p:spTgt spid="29702"/>
                                        </p:tgtEl>
                                        <p:attrNameLst>
                                          <p:attrName>ppt_x</p:attrName>
                                        </p:attrNameLst>
                                      </p:cBhvr>
                                      <p:tavLst>
                                        <p:tav tm="0">
                                          <p:val>
                                            <p:strVal val="#ppt_x"/>
                                          </p:val>
                                        </p:tav>
                                        <p:tav tm="100000">
                                          <p:val>
                                            <p:strVal val="#ppt_x"/>
                                          </p:val>
                                        </p:tav>
                                      </p:tavLst>
                                    </p:anim>
                                    <p:anim calcmode="lin" valueType="num">
                                      <p:cBhvr additive="base">
                                        <p:cTn id="18" dur="500" fill="hold"/>
                                        <p:tgtEl>
                                          <p:spTgt spid="29702"/>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9703"/>
                                        </p:tgtEl>
                                        <p:attrNameLst>
                                          <p:attrName>style.visibility</p:attrName>
                                        </p:attrNameLst>
                                      </p:cBhvr>
                                      <p:to>
                                        <p:strVal val="visible"/>
                                      </p:to>
                                    </p:set>
                                    <p:anim calcmode="lin" valueType="num">
                                      <p:cBhvr additive="base">
                                        <p:cTn id="22" dur="500" fill="hold"/>
                                        <p:tgtEl>
                                          <p:spTgt spid="29703"/>
                                        </p:tgtEl>
                                        <p:attrNameLst>
                                          <p:attrName>ppt_x</p:attrName>
                                        </p:attrNameLst>
                                      </p:cBhvr>
                                      <p:tavLst>
                                        <p:tav tm="0">
                                          <p:val>
                                            <p:strVal val="#ppt_x"/>
                                          </p:val>
                                        </p:tav>
                                        <p:tav tm="100000">
                                          <p:val>
                                            <p:strVal val="#ppt_x"/>
                                          </p:val>
                                        </p:tav>
                                      </p:tavLst>
                                    </p:anim>
                                    <p:anim calcmode="lin" valueType="num">
                                      <p:cBhvr additive="base">
                                        <p:cTn id="23" dur="500" fill="hold"/>
                                        <p:tgtEl>
                                          <p:spTgt spid="297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animBg="1"/>
      <p:bldP spid="29701" grpId="0" animBg="1"/>
      <p:bldP spid="29702" grpId="0" animBg="1"/>
      <p:bldP spid="2970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5"/>
          <p:cNvSpPr txBox="1"/>
          <p:nvPr/>
        </p:nvSpPr>
        <p:spPr>
          <a:xfrm>
            <a:off x="1231900" y="1927860"/>
            <a:ext cx="9956799" cy="2682240"/>
          </a:xfrm>
          <a:prstGeom prst="rect">
            <a:avLst/>
          </a:prstGeom>
          <a:noFill/>
        </p:spPr>
        <p:txBody>
          <a:bodyPr wrap="square" lIns="0" tIns="0" rIns="0" bIns="0" rtlCol="0" anchor="t">
            <a:spAutoFit/>
          </a:bodyPr>
          <a:lstStyle/>
          <a:p>
            <a:pPr>
              <a:lnSpc>
                <a:spcPct val="150000"/>
              </a:lnSpc>
            </a:pPr>
            <a:r>
              <a:rPr lang="zh-CN" altLang="en-US" sz="2800" b="1" dirty="0" smtClean="0">
                <a:solidFill>
                  <a:srgbClr val="FF0000"/>
                </a:solidFill>
                <a:sym typeface="+mn-ea"/>
              </a:rPr>
              <a:t>（</a:t>
            </a:r>
            <a:r>
              <a:rPr lang="en-US" altLang="zh-CN" sz="2800" b="1" dirty="0" smtClean="0">
                <a:solidFill>
                  <a:srgbClr val="FF0000"/>
                </a:solidFill>
                <a:sym typeface="+mn-ea"/>
              </a:rPr>
              <a:t>3</a:t>
            </a:r>
            <a:r>
              <a:rPr lang="zh-CN" altLang="en-US" sz="2800" b="1" dirty="0" smtClean="0">
                <a:solidFill>
                  <a:srgbClr val="FF0000"/>
                </a:solidFill>
                <a:sym typeface="+mn-ea"/>
              </a:rPr>
              <a:t>）资金公</a:t>
            </a:r>
            <a:r>
              <a:rPr lang="zh-CN" altLang="en-US" sz="2800" b="1" dirty="0">
                <a:solidFill>
                  <a:srgbClr val="FF0000"/>
                </a:solidFill>
                <a:sym typeface="+mn-ea"/>
              </a:rPr>
              <a:t>示公告时间：</a:t>
            </a:r>
          </a:p>
          <a:p>
            <a:pPr>
              <a:lnSpc>
                <a:spcPct val="150000"/>
              </a:lnSpc>
            </a:pPr>
            <a:r>
              <a:rPr lang="zh-CN" altLang="en-US" sz="2800" b="1" dirty="0">
                <a:sym typeface="+mn-ea"/>
              </a:rPr>
              <a:t>区县接到上级下达的资金计划后，应当在 </a:t>
            </a:r>
            <a:r>
              <a:rPr lang="zh-CN" altLang="en-US" sz="2800" b="1" dirty="0">
                <a:solidFill>
                  <a:srgbClr val="FF0000"/>
                </a:solidFill>
                <a:sym typeface="+mn-ea"/>
              </a:rPr>
              <a:t>30 个工作日</a:t>
            </a:r>
            <a:r>
              <a:rPr lang="zh-CN" altLang="en-US" sz="2800" b="1" dirty="0">
                <a:sym typeface="+mn-ea"/>
              </a:rPr>
              <a:t>内将本级衔接资金分配结果、年度衔接资金项目计划安排情况等公开件予以公告公示。</a:t>
            </a:r>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14" cstate="print">
            <a:duotone>
              <a:schemeClr val="accent1">
                <a:shade val="45000"/>
                <a:satMod val="135000"/>
              </a:schemeClr>
              <a:prstClr val="white"/>
            </a:duotone>
          </a:blip>
          <a:srcRect/>
          <a:stretch>
            <a:fillRect/>
          </a:stretch>
        </p:blipFill>
        <p:spPr bwMode="auto">
          <a:xfrm>
            <a:off x="815939" y="469901"/>
            <a:ext cx="609602" cy="609601"/>
          </a:xfrm>
          <a:prstGeom prst="rect">
            <a:avLst/>
          </a:prstGeom>
          <a:noFill/>
          <a:effectLst>
            <a:outerShdw blurRad="127000" dist="63500" dir="3000000" sx="104000" sy="104000" algn="tl" rotWithShape="0">
              <a:prstClr val="black">
                <a:alpha val="34000"/>
              </a:prstClr>
            </a:outerShdw>
          </a:effectLst>
        </p:spPr>
      </p:pic>
      <p:pic>
        <p:nvPicPr>
          <p:cNvPr id="3" name="Picture 4" descr="C:\Users\Administrator\Desktop\微立体创业计划\004.png"/>
          <p:cNvPicPr>
            <a:picLocks noChangeAspect="1" noChangeArrowheads="1"/>
          </p:cNvPicPr>
          <p:nvPr/>
        </p:nvPicPr>
        <p:blipFill>
          <a:blip r:embed="rId15" cstate="print"/>
          <a:srcRect/>
          <a:stretch>
            <a:fillRect/>
          </a:stretch>
        </p:blipFill>
        <p:spPr bwMode="auto">
          <a:xfrm>
            <a:off x="968375" y="477838"/>
            <a:ext cx="609600" cy="609600"/>
          </a:xfrm>
          <a:prstGeom prst="rect">
            <a:avLst/>
          </a:prstGeom>
          <a:noFill/>
          <a:effectLst>
            <a:outerShdw blurRad="127000" dist="63500" dir="3000000" sx="104000" sy="104000" algn="tl" rotWithShape="0">
              <a:prstClr val="black">
                <a:alpha val="34000"/>
              </a:prstClr>
            </a:outerShdw>
          </a:effectLst>
        </p:spPr>
      </p:pic>
      <p:sp>
        <p:nvSpPr>
          <p:cNvPr id="4" name="标题 1"/>
          <p:cNvSpPr>
            <a:spLocks noGrp="1"/>
          </p:cNvSpPr>
          <p:nvPr/>
        </p:nvSpPr>
        <p:spPr>
          <a:xfrm>
            <a:off x="1577975" y="555625"/>
            <a:ext cx="2232025" cy="438586"/>
          </a:xfrm>
          <a:prstGeom prst="rect">
            <a:avLst/>
          </a:prstGeom>
          <a:noFill/>
          <a:ln w="9525">
            <a:noFill/>
          </a:ln>
        </p:spPr>
        <p:txBody>
          <a:bodyPr wrap="none" lIns="68582" tIns="34292" rIns="68582" bIns="34292" anchor="t" anchorCtr="0">
            <a:spAutoFit/>
          </a:bodyPr>
          <a:lstStyle/>
          <a:p>
            <a:pPr eaLnBrk="0" hangingPunct="0"/>
            <a:r>
              <a:rPr lang="en-US" altLang="zh-CN" sz="2400" b="1" dirty="0" smtClean="0">
                <a:latin typeface="Calibri" panose="020F0502020204030204" pitchFamily="34" charset="0"/>
                <a:ea typeface="宋体" panose="02010600030101010101" pitchFamily="2" charset="-122"/>
                <a:sym typeface="微软雅黑" panose="020B0503020204020204" pitchFamily="34" charset="-122"/>
              </a:rPr>
              <a:t>2.</a:t>
            </a:r>
            <a:r>
              <a:rPr lang="zh-CN" altLang="en-US" sz="2400" b="1" dirty="0" smtClean="0">
                <a:latin typeface="Calibri" panose="020F0502020204030204" pitchFamily="34" charset="0"/>
                <a:ea typeface="宋体" panose="02010600030101010101" pitchFamily="2" charset="-122"/>
                <a:sym typeface="微软雅黑" panose="020B0503020204020204" pitchFamily="34" charset="-122"/>
              </a:rPr>
              <a:t>项目</a:t>
            </a:r>
            <a:r>
              <a:rPr lang="zh-CN" altLang="en-US" sz="2400" b="1" dirty="0">
                <a:latin typeface="Calibri" panose="020F0502020204030204" pitchFamily="34" charset="0"/>
                <a:ea typeface="宋体" panose="02010600030101010101" pitchFamily="2" charset="-122"/>
                <a:sym typeface="微软雅黑" panose="020B0503020204020204" pitchFamily="34" charset="-122"/>
              </a:rPr>
              <a:t>公示公告</a:t>
            </a:r>
          </a:p>
        </p:txBody>
      </p:sp>
      <p:sp>
        <p:nvSpPr>
          <p:cNvPr id="5" name="文本框 10"/>
          <p:cNvSpPr txBox="1"/>
          <p:nvPr/>
        </p:nvSpPr>
        <p:spPr>
          <a:xfrm>
            <a:off x="1082675" y="5443220"/>
            <a:ext cx="9445625" cy="738505"/>
          </a:xfrm>
          <a:prstGeom prst="rect">
            <a:avLst/>
          </a:prstGeom>
          <a:noFill/>
        </p:spPr>
        <p:txBody>
          <a:bodyPr wrap="square" lIns="0" tIns="0" rIns="0" bIns="0" rtlCol="0" anchor="t">
            <a:spAutoFit/>
          </a:bodyPr>
          <a:lstStyle/>
          <a:p>
            <a:pPr indent="406400">
              <a:lnSpc>
                <a:spcPct val="150000"/>
              </a:lnSpc>
              <a:extLst>
                <a:ext uri="{35155182-B16C-46BC-9424-99874614C6A1}">
                  <wpsdc:indentchars xmlns="" xmlns:wpsdc="http://www.wps.cn/officeDocument/2017/drawingmlCustomData" val="200" checksum="1740828767"/>
                </a:ext>
              </a:extLst>
            </a:pPr>
            <a:r>
              <a:rPr lang="zh-CN" altLang="en-US" sz="1600" b="1" dirty="0">
                <a:solidFill>
                  <a:schemeClr val="tx1"/>
                </a:solidFill>
                <a:latin typeface="微软雅黑" panose="020B0503020204020204" pitchFamily="34" charset="-122"/>
                <a:ea typeface="微软雅黑" panose="020B0503020204020204" pitchFamily="34" charset="-122"/>
              </a:rPr>
              <a:t>乡镇（街道）、村（社区）和项目实施单位，接到上级资金项目正式文件（通知）后，应当在 </a:t>
            </a:r>
            <a:r>
              <a:rPr lang="zh-CN" altLang="en-US" sz="1600" b="1" dirty="0">
                <a:solidFill>
                  <a:srgbClr val="FF0000"/>
                </a:solidFill>
                <a:latin typeface="微软雅黑" panose="020B0503020204020204" pitchFamily="34" charset="-122"/>
                <a:ea typeface="微软雅黑" panose="020B0503020204020204" pitchFamily="34" charset="-122"/>
              </a:rPr>
              <a:t>5 个工作日内</a:t>
            </a:r>
            <a:r>
              <a:rPr lang="zh-CN" altLang="en-US" sz="1600" b="1" dirty="0">
                <a:solidFill>
                  <a:schemeClr val="tx1"/>
                </a:solidFill>
                <a:latin typeface="微软雅黑" panose="020B0503020204020204" pitchFamily="34" charset="-122"/>
                <a:ea typeface="微软雅黑" panose="020B0503020204020204" pitchFamily="34" charset="-122"/>
              </a:rPr>
              <a:t>进行公告 公示，公告公示时间</a:t>
            </a:r>
            <a:r>
              <a:rPr lang="zh-CN" altLang="en-US" sz="1600" b="1" dirty="0">
                <a:solidFill>
                  <a:srgbClr val="FF0000"/>
                </a:solidFill>
                <a:latin typeface="微软雅黑" panose="020B0503020204020204" pitchFamily="34" charset="-122"/>
                <a:ea typeface="微软雅黑" panose="020B0503020204020204" pitchFamily="34" charset="-122"/>
              </a:rPr>
              <a:t>不得少于 </a:t>
            </a:r>
            <a:r>
              <a:rPr lang="zh-CN" altLang="en-US" sz="1600" b="1" dirty="0" smtClean="0">
                <a:solidFill>
                  <a:srgbClr val="FF0000"/>
                </a:solidFill>
                <a:latin typeface="微软雅黑" panose="020B0503020204020204" pitchFamily="34" charset="-122"/>
                <a:ea typeface="微软雅黑" panose="020B0503020204020204" pitchFamily="34" charset="-122"/>
              </a:rPr>
              <a:t>15 </a:t>
            </a:r>
            <a:r>
              <a:rPr lang="zh-CN" altLang="en-US" sz="1600" b="1" dirty="0">
                <a:solidFill>
                  <a:srgbClr val="FF0000"/>
                </a:solidFill>
                <a:latin typeface="微软雅黑" panose="020B0503020204020204" pitchFamily="34" charset="-122"/>
                <a:ea typeface="微软雅黑" panose="020B0503020204020204" pitchFamily="34" charset="-122"/>
              </a:rPr>
              <a:t>个工作日。</a:t>
            </a:r>
          </a:p>
        </p:txBody>
      </p:sp>
      <p:sp>
        <p:nvSpPr>
          <p:cNvPr id="6" name="任意多边形 7"/>
          <p:cNvSpPr/>
          <p:nvPr>
            <p:custDataLst>
              <p:tags r:id="rId1"/>
            </p:custDataLst>
          </p:nvPr>
        </p:nvSpPr>
        <p:spPr>
          <a:xfrm flipH="1" flipV="1">
            <a:off x="1581068" y="1262206"/>
            <a:ext cx="1136732" cy="1188414"/>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rgbClr val="FFFFFF"/>
          </a:solidFill>
          <a:ln w="12700" cap="flat" cmpd="sng" algn="ctr">
            <a:noFill/>
            <a:prstDash val="solid"/>
            <a:miter lim="800000"/>
          </a:ln>
          <a:effectLst>
            <a:outerShdw blurRad="114300" sx="102000" sy="102000" algn="ctr" rotWithShape="0">
              <a:srgbClr val="000000">
                <a:lumMod val="95000"/>
                <a:lumOff val="5000"/>
                <a:alpha val="30000"/>
              </a:srgbClr>
            </a:outerShdw>
          </a:effectLst>
        </p:spPr>
        <p:txBody>
          <a:bodyPr rtlCol="0" anchor="ctr"/>
          <a:lstStyle/>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椭圆 6"/>
          <p:cNvSpPr/>
          <p:nvPr>
            <p:custDataLst>
              <p:tags r:id="rId2"/>
            </p:custDataLst>
          </p:nvPr>
        </p:nvSpPr>
        <p:spPr>
          <a:xfrm>
            <a:off x="1651171" y="1403628"/>
            <a:ext cx="952329" cy="905567"/>
          </a:xfrm>
          <a:prstGeom prst="ellipse">
            <a:avLst/>
          </a:prstGeom>
          <a:gradFill>
            <a:gsLst>
              <a:gs pos="0">
                <a:srgbClr val="1D6DC2">
                  <a:lumMod val="60000"/>
                  <a:lumOff val="40000"/>
                </a:srgbClr>
              </a:gs>
              <a:gs pos="93000">
                <a:srgbClr val="1D6DC2">
                  <a:lumMod val="75000"/>
                </a:srgbClr>
              </a:gs>
            </a:gsLst>
            <a:lin ang="5400000" scaled="0"/>
          </a:gradFill>
          <a:ln w="12700" cap="flat" cmpd="sng" algn="ctr">
            <a:noFill/>
            <a:prstDash val="solid"/>
            <a:miter lim="800000"/>
          </a:ln>
          <a:effectLst/>
        </p:spPr>
        <p:txBody>
          <a:bodyPr lIns="0" tIns="0" rIns="0" bIns="0" rtlCol="0" anchor="ctr">
            <a:noAutofit/>
          </a:bodyPr>
          <a:lstStyle/>
          <a:p>
            <a:pPr algn="ctr">
              <a:lnSpc>
                <a:spcPct val="120000"/>
              </a:lnSpc>
            </a:pPr>
            <a:endParaRPr lang="zh-CN" altLang="en-US" sz="1500" b="1" spc="2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文本框 17"/>
          <p:cNvSpPr txBox="1"/>
          <p:nvPr>
            <p:custDataLst>
              <p:tags r:id="rId3"/>
            </p:custDataLst>
          </p:nvPr>
        </p:nvSpPr>
        <p:spPr>
          <a:xfrm>
            <a:off x="1076708" y="2769150"/>
            <a:ext cx="2758692" cy="1598475"/>
          </a:xfrm>
          <a:prstGeom prst="rect">
            <a:avLst/>
          </a:prstGeom>
          <a:noFill/>
        </p:spPr>
        <p:txBody>
          <a:bodyPr wrap="square" lIns="68580" tIns="34290" rIns="68580" bIns="34290" rtlCol="0" anchor="t" anchorCtr="0">
            <a:normAutofit fontScale="25000" lnSpcReduction="20000"/>
          </a:bodyPr>
          <a:lstStyle/>
          <a:p>
            <a:pPr algn="l">
              <a:lnSpc>
                <a:spcPct val="120000"/>
              </a:lnSpc>
            </a:pPr>
            <a:r>
              <a:rPr lang="zh-CN" altLang="en-US" sz="6400" b="1" spc="150" dirty="0">
                <a:solidFill>
                  <a:srgbClr val="FF0000"/>
                </a:solidFill>
                <a:ea typeface="微软雅黑" panose="020B0503020204020204" pitchFamily="34" charset="-122"/>
                <a:sym typeface="Arial" panose="020B0604020202020204" pitchFamily="34" charset="0"/>
              </a:rPr>
              <a:t>公示地点：</a:t>
            </a:r>
            <a:r>
              <a:rPr lang="zh-CN" altLang="en-US" sz="6400" spc="150" dirty="0">
                <a:solidFill>
                  <a:srgbClr val="000000"/>
                </a:solidFill>
                <a:ea typeface="微软雅黑" panose="020B0503020204020204" pitchFamily="34" charset="-122"/>
                <a:sym typeface="Arial" panose="020B0604020202020204" pitchFamily="34" charset="0"/>
              </a:rPr>
              <a:t>在村 (居)务公开栏予以公开；</a:t>
            </a:r>
          </a:p>
          <a:p>
            <a:pPr algn="l">
              <a:lnSpc>
                <a:spcPct val="120000"/>
              </a:lnSpc>
            </a:pPr>
            <a:r>
              <a:rPr lang="zh-CN" altLang="en-US" sz="6400" b="1" spc="150" dirty="0">
                <a:solidFill>
                  <a:srgbClr val="FF0000"/>
                </a:solidFill>
                <a:ea typeface="微软雅黑" panose="020B0503020204020204" pitchFamily="34" charset="-122"/>
                <a:sym typeface="Arial" panose="020B0604020202020204" pitchFamily="34" charset="0"/>
              </a:rPr>
              <a:t>公示内容：</a:t>
            </a:r>
            <a:r>
              <a:rPr lang="zh-CN" altLang="en-US" sz="6400" spc="150" dirty="0">
                <a:solidFill>
                  <a:srgbClr val="000000"/>
                </a:solidFill>
                <a:ea typeface="微软雅黑" panose="020B0503020204020204" pitchFamily="34" charset="-122"/>
                <a:sym typeface="Arial" panose="020B0604020202020204" pitchFamily="34" charset="0"/>
              </a:rPr>
              <a:t>项目库、资金分配结果、年度计划安排、年度计划完成情况。</a:t>
            </a:r>
          </a:p>
          <a:p>
            <a:pPr algn="l">
              <a:lnSpc>
                <a:spcPct val="120000"/>
              </a:lnSpc>
            </a:pPr>
            <a:r>
              <a:rPr lang="zh-CN" altLang="en-US" sz="6400" b="1" spc="150" dirty="0">
                <a:solidFill>
                  <a:srgbClr val="FF0000"/>
                </a:solidFill>
                <a:ea typeface="微软雅黑" panose="020B0503020204020204" pitchFamily="34" charset="-122"/>
                <a:sym typeface="Arial" panose="020B0604020202020204" pitchFamily="34" charset="0"/>
              </a:rPr>
              <a:t>监督方式：</a:t>
            </a:r>
            <a:r>
              <a:rPr lang="zh-CN" altLang="en-US" sz="6400" spc="150" dirty="0">
                <a:solidFill>
                  <a:srgbClr val="000000"/>
                </a:solidFill>
                <a:ea typeface="微软雅黑" panose="020B0503020204020204" pitchFamily="34" charset="-122"/>
                <a:sym typeface="Arial" panose="020B0604020202020204" pitchFamily="34" charset="0"/>
              </a:rPr>
              <a:t>乡镇（街道）纪委监督电话+12345 政务服务便民热线</a:t>
            </a:r>
          </a:p>
          <a:p>
            <a:pPr algn="ctr">
              <a:lnSpc>
                <a:spcPct val="120000"/>
              </a:lnSpc>
            </a:pPr>
            <a:endParaRPr lang="zh-CN" altLang="en-US" sz="16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9" name="任意多边形 14"/>
          <p:cNvSpPr/>
          <p:nvPr>
            <p:custDataLst>
              <p:tags r:id="rId4"/>
            </p:custDataLst>
          </p:nvPr>
        </p:nvSpPr>
        <p:spPr>
          <a:xfrm flipH="1" flipV="1">
            <a:off x="5200370" y="1263136"/>
            <a:ext cx="1200429" cy="1188414"/>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rgbClr val="FFFFFF"/>
          </a:solidFill>
          <a:ln w="12700" cap="flat" cmpd="sng" algn="ctr">
            <a:noFill/>
            <a:prstDash val="solid"/>
            <a:miter lim="800000"/>
          </a:ln>
          <a:effectLst>
            <a:outerShdw blurRad="114300" sx="102000" sy="102000" algn="ctr" rotWithShape="0">
              <a:srgbClr val="000000">
                <a:lumMod val="95000"/>
                <a:lumOff val="5000"/>
                <a:alpha val="30000"/>
              </a:srgbClr>
            </a:outerShdw>
          </a:effectLst>
        </p:spPr>
        <p:txBody>
          <a:bodyPr rtlCol="0" anchor="ctr"/>
          <a:lstStyle/>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custDataLst>
              <p:tags r:id="rId5"/>
            </p:custDataLst>
          </p:nvPr>
        </p:nvSpPr>
        <p:spPr>
          <a:xfrm>
            <a:off x="5308573" y="1391858"/>
            <a:ext cx="952527" cy="905567"/>
          </a:xfrm>
          <a:prstGeom prst="ellipse">
            <a:avLst/>
          </a:prstGeom>
          <a:gradFill>
            <a:gsLst>
              <a:gs pos="0">
                <a:srgbClr val="0088D5">
                  <a:lumMod val="60000"/>
                  <a:lumOff val="40000"/>
                </a:srgbClr>
              </a:gs>
              <a:gs pos="93000">
                <a:srgbClr val="0088D5">
                  <a:lumMod val="75000"/>
                </a:srgbClr>
              </a:gs>
            </a:gsLst>
            <a:lin ang="5400000" scaled="0"/>
          </a:gradFill>
          <a:ln w="12700" cap="flat" cmpd="sng" algn="ctr">
            <a:noFill/>
            <a:prstDash val="solid"/>
            <a:miter lim="800000"/>
          </a:ln>
          <a:effectLst/>
        </p:spPr>
        <p:txBody>
          <a:bodyPr lIns="0" tIns="0" rIns="0" bIns="0" rtlCol="0" anchor="ctr">
            <a:noAutofit/>
          </a:bodyPr>
          <a:lstStyle/>
          <a:p>
            <a:pPr algn="ctr">
              <a:lnSpc>
                <a:spcPct val="120000"/>
              </a:lnSpc>
            </a:pPr>
            <a:endParaRPr lang="zh-CN" altLang="en-US" sz="1500" b="1" spc="2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文本框 23"/>
          <p:cNvSpPr txBox="1"/>
          <p:nvPr>
            <p:custDataLst>
              <p:tags r:id="rId6"/>
            </p:custDataLst>
          </p:nvPr>
        </p:nvSpPr>
        <p:spPr>
          <a:xfrm>
            <a:off x="4635500" y="2770080"/>
            <a:ext cx="2755900" cy="1598475"/>
          </a:xfrm>
          <a:prstGeom prst="rect">
            <a:avLst/>
          </a:prstGeom>
          <a:noFill/>
        </p:spPr>
        <p:txBody>
          <a:bodyPr wrap="square" lIns="68580" tIns="34290" rIns="68580" bIns="34290" rtlCol="0" anchor="t" anchorCtr="0">
            <a:noAutofit/>
          </a:bodyPr>
          <a:lstStyle/>
          <a:p>
            <a:pPr algn="l">
              <a:lnSpc>
                <a:spcPct val="120000"/>
              </a:lnSpc>
            </a:pPr>
            <a:r>
              <a:rPr lang="zh-CN" altLang="en-US" sz="1600" b="1" spc="150" dirty="0">
                <a:solidFill>
                  <a:srgbClr val="FF0000"/>
                </a:solidFill>
                <a:ea typeface="微软雅黑" panose="020B0503020204020204" pitchFamily="34" charset="-122"/>
                <a:sym typeface="Arial" panose="020B0604020202020204" pitchFamily="34" charset="0"/>
              </a:rPr>
              <a:t>公示地点：</a:t>
            </a:r>
            <a:r>
              <a:rPr lang="zh-CN" altLang="en-US" sz="1600" spc="150" dirty="0">
                <a:solidFill>
                  <a:srgbClr val="000000"/>
                </a:solidFill>
                <a:ea typeface="微软雅黑" panose="020B0503020204020204" pitchFamily="34" charset="-122"/>
                <a:sym typeface="Arial" panose="020B0604020202020204" pitchFamily="34" charset="0"/>
              </a:rPr>
              <a:t>乡镇（街道）政务公开栏予以公告公示；</a:t>
            </a:r>
          </a:p>
          <a:p>
            <a:pPr algn="l">
              <a:lnSpc>
                <a:spcPct val="120000"/>
              </a:lnSpc>
            </a:pPr>
            <a:r>
              <a:rPr lang="zh-CN" altLang="en-US" sz="1600" b="1" spc="150" dirty="0">
                <a:solidFill>
                  <a:srgbClr val="FF0000"/>
                </a:solidFill>
                <a:ea typeface="微软雅黑" panose="020B0503020204020204" pitchFamily="34" charset="-122"/>
                <a:sym typeface="Arial" panose="020B0604020202020204" pitchFamily="34" charset="0"/>
              </a:rPr>
              <a:t>公示内容：</a:t>
            </a:r>
            <a:r>
              <a:rPr lang="zh-CN" altLang="en-US" sz="1600" spc="150" dirty="0">
                <a:solidFill>
                  <a:srgbClr val="000000"/>
                </a:solidFill>
                <a:ea typeface="微软雅黑" panose="020B0503020204020204" pitchFamily="34" charset="-122"/>
                <a:sym typeface="Arial" panose="020B0604020202020204" pitchFamily="34" charset="0"/>
              </a:rPr>
              <a:t>项目库、资金分配结果、年度计划安排、年度计划完成情况。</a:t>
            </a:r>
          </a:p>
          <a:p>
            <a:pPr algn="l">
              <a:lnSpc>
                <a:spcPct val="120000"/>
              </a:lnSpc>
            </a:pPr>
            <a:r>
              <a:rPr lang="zh-CN" altLang="en-US" sz="1600" b="1" spc="150" dirty="0">
                <a:solidFill>
                  <a:srgbClr val="FF0000"/>
                </a:solidFill>
                <a:ea typeface="微软雅黑" panose="020B0503020204020204" pitchFamily="34" charset="-122"/>
                <a:sym typeface="Arial" panose="020B0604020202020204" pitchFamily="34" charset="0"/>
              </a:rPr>
              <a:t>监督方式：</a:t>
            </a:r>
            <a:r>
              <a:rPr lang="zh-CN" altLang="en-US" sz="1600" spc="150" dirty="0">
                <a:solidFill>
                  <a:srgbClr val="000000"/>
                </a:solidFill>
                <a:ea typeface="微软雅黑" panose="020B0503020204020204" pitchFamily="34" charset="-122"/>
                <a:sym typeface="Arial" panose="020B0604020202020204" pitchFamily="34" charset="0"/>
              </a:rPr>
              <a:t>乡镇（街道）纪委监督电话+12345 政务服务便民热线</a:t>
            </a:r>
          </a:p>
          <a:p>
            <a:pPr algn="ctr">
              <a:lnSpc>
                <a:spcPct val="120000"/>
              </a:lnSpc>
            </a:pPr>
            <a:endParaRPr lang="zh-CN" altLang="en-US" sz="1600" spc="15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任意多边形 18"/>
          <p:cNvSpPr/>
          <p:nvPr>
            <p:custDataLst>
              <p:tags r:id="rId7"/>
            </p:custDataLst>
          </p:nvPr>
        </p:nvSpPr>
        <p:spPr>
          <a:xfrm flipH="1" flipV="1">
            <a:off x="8629171" y="1274906"/>
            <a:ext cx="1149828" cy="1188414"/>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rgbClr val="FFFFFF"/>
          </a:solidFill>
          <a:ln w="12700" cap="flat" cmpd="sng" algn="ctr">
            <a:noFill/>
            <a:prstDash val="solid"/>
            <a:miter lim="800000"/>
          </a:ln>
          <a:effectLst>
            <a:outerShdw blurRad="114300" sx="102000" sy="102000" algn="ctr" rotWithShape="0">
              <a:srgbClr val="000000">
                <a:lumMod val="95000"/>
                <a:lumOff val="5000"/>
                <a:alpha val="30000"/>
              </a:srgbClr>
            </a:outerShdw>
          </a:effectLst>
        </p:spPr>
        <p:txBody>
          <a:bodyPr rtlCol="0" anchor="ctr"/>
          <a:lstStyle/>
          <a:p>
            <a:pPr algn="ctr">
              <a:lnSpc>
                <a:spcPct val="120000"/>
              </a:lnSpc>
            </a:pPr>
            <a:endParaRPr lang="zh-CN" altLang="en-US" sz="135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椭圆 12"/>
          <p:cNvSpPr/>
          <p:nvPr>
            <p:custDataLst>
              <p:tags r:id="rId8"/>
            </p:custDataLst>
          </p:nvPr>
        </p:nvSpPr>
        <p:spPr>
          <a:xfrm>
            <a:off x="8699273" y="1416328"/>
            <a:ext cx="905567" cy="905567"/>
          </a:xfrm>
          <a:prstGeom prst="ellipse">
            <a:avLst/>
          </a:prstGeom>
          <a:gradFill>
            <a:gsLst>
              <a:gs pos="0">
                <a:srgbClr val="009ECA">
                  <a:lumMod val="60000"/>
                  <a:lumOff val="40000"/>
                </a:srgbClr>
              </a:gs>
              <a:gs pos="93000">
                <a:srgbClr val="009ECA">
                  <a:lumMod val="75000"/>
                </a:srgbClr>
              </a:gs>
            </a:gsLst>
            <a:lin ang="5400000" scaled="0"/>
          </a:gradFill>
          <a:ln w="12700" cap="flat" cmpd="sng" algn="ctr">
            <a:noFill/>
            <a:prstDash val="solid"/>
            <a:miter lim="800000"/>
          </a:ln>
          <a:effectLst/>
        </p:spPr>
        <p:txBody>
          <a:bodyPr lIns="0" tIns="0" rIns="0" bIns="0" rtlCol="0" anchor="ctr">
            <a:noAutofit/>
          </a:bodyPr>
          <a:lstStyle/>
          <a:p>
            <a:pPr algn="ctr">
              <a:lnSpc>
                <a:spcPct val="120000"/>
              </a:lnSpc>
            </a:pPr>
            <a:endParaRPr lang="zh-CN" altLang="en-US" sz="1500" b="1" spc="2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文本框 26"/>
          <p:cNvSpPr txBox="1"/>
          <p:nvPr>
            <p:custDataLst>
              <p:tags r:id="rId9"/>
            </p:custDataLst>
          </p:nvPr>
        </p:nvSpPr>
        <p:spPr>
          <a:xfrm>
            <a:off x="8124810" y="2781850"/>
            <a:ext cx="2720990" cy="1598475"/>
          </a:xfrm>
          <a:prstGeom prst="rect">
            <a:avLst/>
          </a:prstGeom>
          <a:noFill/>
        </p:spPr>
        <p:txBody>
          <a:bodyPr wrap="square" lIns="68580" tIns="34290" rIns="68580" bIns="34290" rtlCol="0" anchor="t" anchorCtr="0">
            <a:noAutofit/>
          </a:bodyPr>
          <a:lstStyle/>
          <a:p>
            <a:pPr algn="l">
              <a:lnSpc>
                <a:spcPct val="120000"/>
              </a:lnSpc>
            </a:pPr>
            <a:r>
              <a:rPr lang="zh-CN" altLang="en-US" sz="1600" b="1" spc="150" dirty="0">
                <a:solidFill>
                  <a:srgbClr val="FF0000"/>
                </a:solidFill>
                <a:ea typeface="微软雅黑" panose="020B0503020204020204" pitchFamily="34" charset="-122"/>
                <a:sym typeface="Arial" panose="020B0604020202020204" pitchFamily="34" charset="0"/>
              </a:rPr>
              <a:t>公示地点：</a:t>
            </a:r>
            <a:r>
              <a:rPr lang="zh-CN" altLang="en-US" sz="1600" spc="150" dirty="0">
                <a:solidFill>
                  <a:srgbClr val="000000"/>
                </a:solidFill>
                <a:ea typeface="微软雅黑" panose="020B0503020204020204" pitchFamily="34" charset="-122"/>
                <a:sym typeface="Arial" panose="020B0604020202020204" pitchFamily="34" charset="0"/>
              </a:rPr>
              <a:t>项目实施地；</a:t>
            </a:r>
          </a:p>
          <a:p>
            <a:pPr algn="l">
              <a:lnSpc>
                <a:spcPct val="120000"/>
              </a:lnSpc>
            </a:pPr>
            <a:r>
              <a:rPr lang="zh-CN" altLang="en-US" sz="1600" b="1" spc="150" dirty="0">
                <a:solidFill>
                  <a:srgbClr val="FF0000"/>
                </a:solidFill>
                <a:ea typeface="微软雅黑" panose="020B0503020204020204" pitchFamily="34" charset="-122"/>
                <a:sym typeface="Arial" panose="020B0604020202020204" pitchFamily="34" charset="0"/>
              </a:rPr>
              <a:t>公示内容：</a:t>
            </a:r>
            <a:r>
              <a:rPr lang="zh-CN" altLang="en-US" sz="1600" spc="150" dirty="0">
                <a:solidFill>
                  <a:srgbClr val="000000"/>
                </a:solidFill>
                <a:ea typeface="微软雅黑" panose="020B0503020204020204" pitchFamily="34" charset="-122"/>
                <a:sym typeface="Arial" panose="020B0604020202020204" pitchFamily="34" charset="0"/>
              </a:rPr>
              <a:t>项目库、资金分配结果、年度计划安排、年度计划完成情况。</a:t>
            </a:r>
          </a:p>
          <a:p>
            <a:pPr algn="l">
              <a:lnSpc>
                <a:spcPct val="120000"/>
              </a:lnSpc>
            </a:pPr>
            <a:r>
              <a:rPr lang="zh-CN" altLang="en-US" sz="1600" b="1" spc="150" dirty="0">
                <a:solidFill>
                  <a:srgbClr val="FF0000"/>
                </a:solidFill>
                <a:ea typeface="微软雅黑" panose="020B0503020204020204" pitchFamily="34" charset="-122"/>
                <a:sym typeface="Arial" panose="020B0604020202020204" pitchFamily="34" charset="0"/>
              </a:rPr>
              <a:t>监督方式：</a:t>
            </a:r>
            <a:r>
              <a:rPr lang="zh-CN" altLang="en-US" sz="1600" spc="150" dirty="0">
                <a:solidFill>
                  <a:srgbClr val="000000"/>
                </a:solidFill>
                <a:ea typeface="微软雅黑" panose="020B0503020204020204" pitchFamily="34" charset="-122"/>
                <a:sym typeface="Arial" panose="020B0604020202020204" pitchFamily="34" charset="0"/>
              </a:rPr>
              <a:t>实施单位监督电话+12345 政务服务便民热线</a:t>
            </a:r>
          </a:p>
        </p:txBody>
      </p:sp>
      <p:sp>
        <p:nvSpPr>
          <p:cNvPr id="15" name="矩形 14"/>
          <p:cNvSpPr/>
          <p:nvPr>
            <p:custDataLst>
              <p:tags r:id="rId10"/>
            </p:custDataLst>
          </p:nvPr>
        </p:nvSpPr>
        <p:spPr>
          <a:xfrm>
            <a:off x="8754178" y="1472145"/>
            <a:ext cx="859722" cy="793933"/>
          </a:xfrm>
          <a:prstGeom prst="rect">
            <a:avLst/>
          </a:prstGeom>
        </p:spPr>
        <p:txBody>
          <a:bodyPr wrap="square" anchor="ctr">
            <a:normAutofit/>
          </a:bodyPr>
          <a:lstStyle/>
          <a:p>
            <a:pPr algn="ctr">
              <a:lnSpc>
                <a:spcPct val="120000"/>
              </a:lnSpc>
            </a:pPr>
            <a:r>
              <a:rPr lang="zh-CN" altLang="en-US" sz="1600" b="1" spc="300" dirty="0">
                <a:solidFill>
                  <a:srgbClr val="FFFFFF"/>
                </a:solidFill>
                <a:latin typeface="Arial" panose="020B0604020202020204" pitchFamily="34" charset="0"/>
                <a:ea typeface="微软雅黑" panose="020B0503020204020204" pitchFamily="34" charset="-122"/>
                <a:sym typeface="Arial" panose="020B0604020202020204" pitchFamily="34" charset="0"/>
              </a:rPr>
              <a:t>实施单位</a:t>
            </a:r>
          </a:p>
        </p:txBody>
      </p:sp>
      <p:sp>
        <p:nvSpPr>
          <p:cNvPr id="16" name="矩形 15"/>
          <p:cNvSpPr/>
          <p:nvPr>
            <p:custDataLst>
              <p:tags r:id="rId11"/>
            </p:custDataLst>
          </p:nvPr>
        </p:nvSpPr>
        <p:spPr>
          <a:xfrm>
            <a:off x="5325377" y="1460375"/>
            <a:ext cx="795758" cy="793933"/>
          </a:xfrm>
          <a:prstGeom prst="rect">
            <a:avLst/>
          </a:prstGeom>
        </p:spPr>
        <p:txBody>
          <a:bodyPr wrap="square" anchor="ctr">
            <a:normAutofit/>
          </a:bodyPr>
          <a:lstStyle/>
          <a:p>
            <a:pPr algn="ctr">
              <a:lnSpc>
                <a:spcPct val="120000"/>
              </a:lnSpc>
            </a:pPr>
            <a:r>
              <a:rPr lang="zh-CN" altLang="en-US" b="1" spc="300" dirty="0">
                <a:solidFill>
                  <a:srgbClr val="FFFFFF"/>
                </a:solidFill>
                <a:latin typeface="Arial" panose="020B0604020202020204" pitchFamily="34" charset="0"/>
                <a:ea typeface="微软雅黑" panose="020B0503020204020204" pitchFamily="34" charset="-122"/>
                <a:sym typeface="Arial" panose="020B0604020202020204" pitchFamily="34" charset="0"/>
              </a:rPr>
              <a:t>乡镇</a:t>
            </a:r>
          </a:p>
        </p:txBody>
      </p:sp>
      <p:sp>
        <p:nvSpPr>
          <p:cNvPr id="17" name="矩形 16"/>
          <p:cNvSpPr/>
          <p:nvPr>
            <p:custDataLst>
              <p:tags r:id="rId12"/>
            </p:custDataLst>
          </p:nvPr>
        </p:nvSpPr>
        <p:spPr>
          <a:xfrm>
            <a:off x="1706075" y="1459445"/>
            <a:ext cx="795758" cy="793933"/>
          </a:xfrm>
          <a:prstGeom prst="rect">
            <a:avLst/>
          </a:prstGeom>
        </p:spPr>
        <p:txBody>
          <a:bodyPr wrap="square" anchor="ctr">
            <a:normAutofit/>
          </a:bodyPr>
          <a:lstStyle/>
          <a:p>
            <a:pPr algn="ctr">
              <a:lnSpc>
                <a:spcPct val="120000"/>
              </a:lnSpc>
            </a:pPr>
            <a:r>
              <a:rPr lang="zh-CN" altLang="en-US" b="1" spc="300" dirty="0">
                <a:solidFill>
                  <a:srgbClr val="FFFFFF"/>
                </a:solidFill>
                <a:latin typeface="Arial" panose="020B0604020202020204" pitchFamily="34" charset="0"/>
                <a:ea typeface="微软雅黑" panose="020B0503020204020204" pitchFamily="34" charset="-122"/>
                <a:sym typeface="Arial" panose="020B0604020202020204" pitchFamily="34" charset="0"/>
              </a:rPr>
              <a:t>村级</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00" fill="hold"/>
                                        <p:tgtEl>
                                          <p:spTgt spid="2"/>
                                        </p:tgtEl>
                                        <p:attrNameLst>
                                          <p:attrName>ppt_x</p:attrName>
                                        </p:attrNameLst>
                                      </p:cBhvr>
                                      <p:tavLst>
                                        <p:tav tm="0">
                                          <p:val>
                                            <p:strVal val="0-#ppt_w/2"/>
                                          </p:val>
                                        </p:tav>
                                        <p:tav tm="100000">
                                          <p:val>
                                            <p:strVal val="#ppt_x"/>
                                          </p:val>
                                        </p:tav>
                                      </p:tavLst>
                                    </p:anim>
                                    <p:anim calcmode="lin" valueType="num">
                                      <p:cBhvr>
                                        <p:cTn id="8" dur="12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200" fill="hold"/>
                                        <p:tgtEl>
                                          <p:spTgt spid="3"/>
                                        </p:tgtEl>
                                        <p:attrNameLst>
                                          <p:attrName>ppt_x</p:attrName>
                                        </p:attrNameLst>
                                      </p:cBhvr>
                                      <p:tavLst>
                                        <p:tav tm="0">
                                          <p:val>
                                            <p:strVal val="#ppt_x"/>
                                          </p:val>
                                        </p:tav>
                                        <p:tav tm="100000">
                                          <p:val>
                                            <p:strVal val="#ppt_x"/>
                                          </p:val>
                                        </p:tav>
                                      </p:tavLst>
                                    </p:anim>
                                    <p:anim calcmode="lin" valueType="num">
                                      <p:cBhvr>
                                        <p:cTn id="12"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1031839" y="609601"/>
            <a:ext cx="609602" cy="609601"/>
          </a:xfrm>
          <a:prstGeom prst="rect">
            <a:avLst/>
          </a:prstGeom>
          <a:noFill/>
          <a:effectLst>
            <a:outerShdw blurRad="127000" dist="63500" dir="3000000" sx="104000" sy="104000" algn="tl" rotWithShape="0">
              <a:prstClr val="black">
                <a:alpha val="34000"/>
              </a:prstClr>
            </a:outerShdw>
          </a:effectLst>
        </p:spPr>
      </p:pic>
      <p:pic>
        <p:nvPicPr>
          <p:cNvPr id="3" name="Picture 4" descr="C:\Users\Administrator\Desktop\微立体创业计划\004.png"/>
          <p:cNvPicPr>
            <a:picLocks noChangeAspect="1" noChangeArrowheads="1"/>
          </p:cNvPicPr>
          <p:nvPr/>
        </p:nvPicPr>
        <p:blipFill>
          <a:blip r:embed="rId3" cstate="print"/>
          <a:srcRect/>
          <a:stretch>
            <a:fillRect/>
          </a:stretch>
        </p:blipFill>
        <p:spPr bwMode="auto">
          <a:xfrm>
            <a:off x="1184275" y="617538"/>
            <a:ext cx="609600" cy="609600"/>
          </a:xfrm>
          <a:prstGeom prst="rect">
            <a:avLst/>
          </a:prstGeom>
          <a:noFill/>
          <a:effectLst>
            <a:outerShdw blurRad="127000" dist="63500" dir="3000000" sx="104000" sy="104000" algn="tl" rotWithShape="0">
              <a:prstClr val="black">
                <a:alpha val="34000"/>
              </a:prstClr>
            </a:outerShdw>
          </a:effectLst>
        </p:spPr>
      </p:pic>
      <p:sp>
        <p:nvSpPr>
          <p:cNvPr id="4" name="标题 1"/>
          <p:cNvSpPr>
            <a:spLocks noGrp="1"/>
          </p:cNvSpPr>
          <p:nvPr/>
        </p:nvSpPr>
        <p:spPr>
          <a:xfrm>
            <a:off x="1793875" y="695325"/>
            <a:ext cx="1973263" cy="438150"/>
          </a:xfrm>
          <a:prstGeom prst="rect">
            <a:avLst/>
          </a:prstGeom>
          <a:noFill/>
          <a:ln w="9525">
            <a:noFill/>
          </a:ln>
        </p:spPr>
        <p:txBody>
          <a:bodyPr wrap="none" lIns="68582" tIns="34292" rIns="68582" bIns="34292" anchor="t" anchorCtr="0">
            <a:spAutoFit/>
          </a:bodyPr>
          <a:lstStyle/>
          <a:p>
            <a:pPr eaLnBrk="0" hangingPunct="0"/>
            <a:r>
              <a:rPr lang="zh-CN" altLang="en-US" sz="2400" b="1">
                <a:latin typeface="Calibri" panose="020F0502020204030204" pitchFamily="34" charset="0"/>
                <a:ea typeface="宋体" panose="02010600030101010101" pitchFamily="2" charset="-122"/>
                <a:sym typeface="微软雅黑" panose="020B0503020204020204" pitchFamily="34" charset="-122"/>
              </a:rPr>
              <a:t>项目公示公告</a:t>
            </a:r>
          </a:p>
        </p:txBody>
      </p:sp>
      <p:sp>
        <p:nvSpPr>
          <p:cNvPr id="5" name="文本框 10"/>
          <p:cNvSpPr txBox="1"/>
          <p:nvPr/>
        </p:nvSpPr>
        <p:spPr>
          <a:xfrm>
            <a:off x="1168400" y="1864995"/>
            <a:ext cx="10248900" cy="4002827"/>
          </a:xfrm>
          <a:prstGeom prst="rect">
            <a:avLst/>
          </a:prstGeom>
          <a:noFill/>
        </p:spPr>
        <p:txBody>
          <a:bodyPr wrap="square" lIns="0" tIns="0" rIns="0" bIns="0" rtlCol="0" anchor="t">
            <a:spAutoFit/>
          </a:bodyPr>
          <a:lstStyle/>
          <a:p>
            <a:pPr indent="457200">
              <a:lnSpc>
                <a:spcPct val="150000"/>
              </a:lnSpc>
              <a:extLst>
                <a:ext uri="{35155182-B16C-46BC-9424-99874614C6A1}">
                  <wpsdc:indentchars xmlns="" xmlns:wpsdc="http://www.wps.cn/officeDocument/2017/drawingmlCustomData" val="200" checksum="59296752"/>
                </a:ext>
              </a:extLst>
            </a:pPr>
            <a:r>
              <a:rPr lang="zh-CN" altLang="en-US" sz="2000" b="1" dirty="0">
                <a:solidFill>
                  <a:srgbClr val="FF0000"/>
                </a:solidFill>
                <a:latin typeface="微软雅黑" panose="020B0503020204020204" pitchFamily="34" charset="-122"/>
                <a:ea typeface="微软雅黑" panose="020B0503020204020204" pitchFamily="34" charset="-122"/>
              </a:rPr>
              <a:t>谁</a:t>
            </a:r>
            <a:r>
              <a:rPr lang="zh-CN" altLang="en-US" sz="2200" b="1" dirty="0">
                <a:solidFill>
                  <a:srgbClr val="FF0000"/>
                </a:solidFill>
                <a:latin typeface="微软雅黑" panose="020B0503020204020204" pitchFamily="34" charset="-122"/>
                <a:ea typeface="微软雅黑" panose="020B0503020204020204" pitchFamily="34" charset="-122"/>
              </a:rPr>
              <a:t>公示？</a:t>
            </a:r>
            <a:r>
              <a:rPr lang="zh-CN" altLang="en-US" sz="2200" b="1" dirty="0">
                <a:solidFill>
                  <a:schemeClr val="tx1"/>
                </a:solidFill>
                <a:latin typeface="微软雅黑" panose="020B0503020204020204" pitchFamily="34" charset="-122"/>
                <a:ea typeface="微软雅黑" panose="020B0503020204020204" pitchFamily="34" charset="-122"/>
              </a:rPr>
              <a:t>项目管理单位或实施单位</a:t>
            </a:r>
          </a:p>
          <a:p>
            <a:pPr indent="457200">
              <a:lnSpc>
                <a:spcPct val="150000"/>
              </a:lnSpc>
              <a:extLst>
                <a:ext uri="{35155182-B16C-46BC-9424-99874614C6A1}">
                  <wpsdc:indentchars xmlns="" xmlns:wpsdc="http://www.wps.cn/officeDocument/2017/drawingmlCustomData" val="200" checksum="59296752"/>
                </a:ext>
              </a:extLst>
            </a:pPr>
            <a:r>
              <a:rPr lang="zh-CN" altLang="en-US" sz="2200" b="1" dirty="0">
                <a:solidFill>
                  <a:srgbClr val="FF0000"/>
                </a:solidFill>
                <a:latin typeface="微软雅黑" panose="020B0503020204020204" pitchFamily="34" charset="-122"/>
                <a:ea typeface="微软雅黑" panose="020B0503020204020204" pitchFamily="34" charset="-122"/>
              </a:rPr>
              <a:t>公示什么？</a:t>
            </a:r>
            <a:r>
              <a:rPr lang="zh-CN" altLang="en-US" sz="2200" b="1" dirty="0">
                <a:solidFill>
                  <a:schemeClr val="tx1"/>
                </a:solidFill>
                <a:latin typeface="微软雅黑" panose="020B0503020204020204" pitchFamily="34" charset="-122"/>
                <a:ea typeface="微软雅黑" panose="020B0503020204020204" pitchFamily="34" charset="-122"/>
              </a:rPr>
              <a:t>项目实施前</a:t>
            </a:r>
            <a:r>
              <a:rPr lang="en-US" altLang="zh-CN" sz="2200" b="1" dirty="0">
                <a:solidFill>
                  <a:schemeClr val="tx1"/>
                </a:solidFill>
                <a:latin typeface="微软雅黑" panose="020B0503020204020204" pitchFamily="34" charset="-122"/>
                <a:ea typeface="微软雅黑" panose="020B0503020204020204" pitchFamily="34" charset="-122"/>
              </a:rPr>
              <a:t>----</a:t>
            </a:r>
            <a:r>
              <a:rPr lang="zh-CN" altLang="en-US" sz="2200" b="1" dirty="0">
                <a:solidFill>
                  <a:schemeClr val="tx1"/>
                </a:solidFill>
                <a:latin typeface="微软雅黑" panose="020B0503020204020204" pitchFamily="34" charset="-122"/>
                <a:ea typeface="微软雅黑" panose="020B0503020204020204" pitchFamily="34" charset="-122"/>
              </a:rPr>
              <a:t>项目实施方案、项目竣工后</a:t>
            </a:r>
            <a:r>
              <a:rPr lang="en-US" altLang="zh-CN" sz="2200" b="1" dirty="0">
                <a:solidFill>
                  <a:schemeClr val="tx1"/>
                </a:solidFill>
                <a:latin typeface="微软雅黑" panose="020B0503020204020204" pitchFamily="34" charset="-122"/>
                <a:ea typeface="微软雅黑" panose="020B0503020204020204" pitchFamily="34" charset="-122"/>
              </a:rPr>
              <a:t>---</a:t>
            </a:r>
            <a:r>
              <a:rPr lang="zh-CN" altLang="en-US" sz="2200" b="1" dirty="0">
                <a:solidFill>
                  <a:schemeClr val="tx1"/>
                </a:solidFill>
                <a:latin typeface="微软雅黑" panose="020B0503020204020204" pitchFamily="34" charset="-122"/>
                <a:ea typeface="微软雅黑" panose="020B0503020204020204" pitchFamily="34" charset="-122"/>
              </a:rPr>
              <a:t>项目实施情况</a:t>
            </a:r>
          </a:p>
          <a:p>
            <a:pPr indent="457200">
              <a:lnSpc>
                <a:spcPct val="150000"/>
              </a:lnSpc>
              <a:extLst>
                <a:ext uri="{35155182-B16C-46BC-9424-99874614C6A1}">
                  <wpsdc:indentchars xmlns="" xmlns:wpsdc="http://www.wps.cn/officeDocument/2017/drawingmlCustomData" val="200" checksum="59296752"/>
                </a:ext>
              </a:extLst>
            </a:pPr>
            <a:r>
              <a:rPr lang="zh-CN" altLang="en-US" sz="2200" b="1" dirty="0">
                <a:solidFill>
                  <a:srgbClr val="FF0000"/>
                </a:solidFill>
                <a:latin typeface="微软雅黑" panose="020B0503020204020204" pitchFamily="34" charset="-122"/>
                <a:ea typeface="微软雅黑" panose="020B0503020204020204" pitchFamily="34" charset="-122"/>
              </a:rPr>
              <a:t>公示内容？</a:t>
            </a:r>
          </a:p>
          <a:p>
            <a:pPr indent="457200">
              <a:lnSpc>
                <a:spcPct val="150000"/>
              </a:lnSpc>
              <a:extLst>
                <a:ext uri="{35155182-B16C-46BC-9424-99874614C6A1}">
                  <wpsdc:indentchars xmlns="" xmlns:wpsdc="http://www.wps.cn/officeDocument/2017/drawingmlCustomData" val="200" checksum="59296752"/>
                </a:ext>
              </a:extLst>
            </a:pPr>
            <a:r>
              <a:rPr lang="zh-CN" altLang="en-US" sz="2200" b="1" dirty="0">
                <a:solidFill>
                  <a:schemeClr val="tx1"/>
                </a:solidFill>
                <a:latin typeface="微软雅黑" panose="020B0503020204020204" pitchFamily="34" charset="-122"/>
                <a:ea typeface="微软雅黑" panose="020B0503020204020204" pitchFamily="34" charset="-122"/>
              </a:rPr>
              <a:t>项目实施方案：项目名称、资金来源、实施期 限、绩效目标、实施单位及责任人、受益对象等。</a:t>
            </a:r>
          </a:p>
          <a:p>
            <a:pPr indent="457200">
              <a:lnSpc>
                <a:spcPct val="150000"/>
              </a:lnSpc>
              <a:extLst>
                <a:ext uri="{35155182-B16C-46BC-9424-99874614C6A1}">
                  <wpsdc:indentchars xmlns="" xmlns:wpsdc="http://www.wps.cn/officeDocument/2017/drawingmlCustomData" val="200" checksum="59296752"/>
                </a:ext>
              </a:extLst>
            </a:pPr>
            <a:r>
              <a:rPr lang="zh-CN" altLang="en-US" sz="2200" b="1" dirty="0">
                <a:solidFill>
                  <a:schemeClr val="tx1"/>
                </a:solidFill>
                <a:latin typeface="微软雅黑" panose="020B0503020204020204" pitchFamily="34" charset="-122"/>
                <a:ea typeface="微软雅黑" panose="020B0503020204020204" pitchFamily="34" charset="-122"/>
              </a:rPr>
              <a:t>项目实施情况：资金使用、项目实施结果、检查验收结果、绩效目标实现情况。</a:t>
            </a:r>
          </a:p>
          <a:p>
            <a:pPr indent="457200">
              <a:lnSpc>
                <a:spcPct val="150000"/>
              </a:lnSpc>
              <a:extLst>
                <a:ext uri="{35155182-B16C-46BC-9424-99874614C6A1}">
                  <wpsdc:indentchars xmlns="" xmlns:wpsdc="http://www.wps.cn/officeDocument/2017/drawingmlCustomData" val="200" checksum="59296752"/>
                </a:ext>
              </a:extLst>
            </a:pPr>
            <a:r>
              <a:rPr lang="zh-CN" altLang="en-US" sz="2200" b="1" dirty="0">
                <a:solidFill>
                  <a:schemeClr val="tx1"/>
                </a:solidFill>
                <a:latin typeface="微软雅黑" panose="020B0503020204020204" pitchFamily="34" charset="-122"/>
                <a:ea typeface="微软雅黑" panose="020B0503020204020204" pitchFamily="34" charset="-122"/>
              </a:rPr>
              <a:t>监督举报电话</a:t>
            </a:r>
          </a:p>
          <a:p>
            <a:pPr indent="457200">
              <a:lnSpc>
                <a:spcPct val="150000"/>
              </a:lnSpc>
              <a:extLst>
                <a:ext uri="{35155182-B16C-46BC-9424-99874614C6A1}">
                  <wpsdc:indentchars xmlns="" xmlns:wpsdc="http://www.wps.cn/officeDocument/2017/drawingmlCustomData" val="200" checksum="59296752"/>
                </a:ext>
              </a:extLst>
            </a:pPr>
            <a:r>
              <a:rPr lang="zh-CN" altLang="en-US" sz="2200" b="1" dirty="0">
                <a:solidFill>
                  <a:srgbClr val="FF0000"/>
                </a:solidFill>
                <a:latin typeface="微软雅黑" panose="020B0503020204020204" pitchFamily="34" charset="-122"/>
                <a:ea typeface="微软雅黑" panose="020B0503020204020204" pitchFamily="34" charset="-122"/>
              </a:rPr>
              <a:t>公示多久？</a:t>
            </a:r>
            <a:r>
              <a:rPr lang="zh-CN" altLang="en-US" sz="2200" b="1" dirty="0">
                <a:solidFill>
                  <a:schemeClr val="tx1"/>
                </a:solidFill>
                <a:latin typeface="微软雅黑" panose="020B0503020204020204" pitchFamily="34" charset="-122"/>
                <a:ea typeface="微软雅黑" panose="020B0503020204020204" pitchFamily="34" charset="-122"/>
              </a:rPr>
              <a:t>不少于</a:t>
            </a:r>
            <a:r>
              <a:rPr lang="en-US" altLang="zh-CN" sz="2200" b="1" dirty="0">
                <a:solidFill>
                  <a:schemeClr val="tx1"/>
                </a:solidFill>
                <a:latin typeface="微软雅黑" panose="020B0503020204020204" pitchFamily="34" charset="-122"/>
                <a:ea typeface="微软雅黑" panose="020B0503020204020204" pitchFamily="34" charset="-122"/>
              </a:rPr>
              <a:t>15</a:t>
            </a:r>
            <a:r>
              <a:rPr lang="zh-CN" altLang="en-US" sz="2200" b="1" dirty="0">
                <a:solidFill>
                  <a:schemeClr val="tx1"/>
                </a:solidFill>
                <a:latin typeface="微软雅黑" panose="020B0503020204020204" pitchFamily="34" charset="-122"/>
                <a:ea typeface="微软雅黑" panose="020B0503020204020204" pitchFamily="34" charset="-122"/>
              </a:rPr>
              <a:t>个工作日</a:t>
            </a:r>
          </a:p>
        </p:txBody>
      </p:sp>
      <p:sp>
        <p:nvSpPr>
          <p:cNvPr id="6" name="文本框 1"/>
          <p:cNvSpPr txBox="1"/>
          <p:nvPr/>
        </p:nvSpPr>
        <p:spPr>
          <a:xfrm>
            <a:off x="4093210" y="1238250"/>
            <a:ext cx="2438400" cy="368935"/>
          </a:xfrm>
          <a:prstGeom prst="rect">
            <a:avLst/>
          </a:prstGeom>
          <a:noFill/>
        </p:spPr>
        <p:txBody>
          <a:bodyPr wrap="none" lIns="0" tIns="0" rIns="0" bIns="0" rtlCol="0">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项目实施情况公示</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00" fill="hold"/>
                                        <p:tgtEl>
                                          <p:spTgt spid="2"/>
                                        </p:tgtEl>
                                        <p:attrNameLst>
                                          <p:attrName>ppt_x</p:attrName>
                                        </p:attrNameLst>
                                      </p:cBhvr>
                                      <p:tavLst>
                                        <p:tav tm="0">
                                          <p:val>
                                            <p:strVal val="0-#ppt_w/2"/>
                                          </p:val>
                                        </p:tav>
                                        <p:tav tm="100000">
                                          <p:val>
                                            <p:strVal val="#ppt_x"/>
                                          </p:val>
                                        </p:tav>
                                      </p:tavLst>
                                    </p:anim>
                                    <p:anim calcmode="lin" valueType="num">
                                      <p:cBhvr>
                                        <p:cTn id="8" dur="12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200" fill="hold"/>
                                        <p:tgtEl>
                                          <p:spTgt spid="3"/>
                                        </p:tgtEl>
                                        <p:attrNameLst>
                                          <p:attrName>ppt_x</p:attrName>
                                        </p:attrNameLst>
                                      </p:cBhvr>
                                      <p:tavLst>
                                        <p:tav tm="0">
                                          <p:val>
                                            <p:strVal val="#ppt_x"/>
                                          </p:val>
                                        </p:tav>
                                        <p:tav tm="100000">
                                          <p:val>
                                            <p:strVal val="#ppt_x"/>
                                          </p:val>
                                        </p:tav>
                                      </p:tavLst>
                                    </p:anim>
                                    <p:anim calcmode="lin" valueType="num">
                                      <p:cBhvr>
                                        <p:cTn id="12"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879439" y="850901"/>
            <a:ext cx="609602" cy="609601"/>
          </a:xfrm>
          <a:prstGeom prst="rect">
            <a:avLst/>
          </a:prstGeom>
          <a:noFill/>
          <a:effectLst>
            <a:outerShdw blurRad="127000" dist="63500" dir="3000000" sx="104000" sy="104000" algn="tl" rotWithShape="0">
              <a:prstClr val="black">
                <a:alpha val="34000"/>
              </a:prstClr>
            </a:outerShdw>
          </a:effectLst>
        </p:spPr>
      </p:pic>
      <p:pic>
        <p:nvPicPr>
          <p:cNvPr id="3" name="Picture 4" descr="C:\Users\Administrator\Desktop\微立体创业计划\004.png"/>
          <p:cNvPicPr>
            <a:picLocks noChangeAspect="1" noChangeArrowheads="1"/>
          </p:cNvPicPr>
          <p:nvPr/>
        </p:nvPicPr>
        <p:blipFill>
          <a:blip r:embed="rId3" cstate="print"/>
          <a:srcRect/>
          <a:stretch>
            <a:fillRect/>
          </a:stretch>
        </p:blipFill>
        <p:spPr bwMode="auto">
          <a:xfrm>
            <a:off x="1031875" y="858838"/>
            <a:ext cx="609600" cy="609600"/>
          </a:xfrm>
          <a:prstGeom prst="rect">
            <a:avLst/>
          </a:prstGeom>
          <a:noFill/>
          <a:effectLst>
            <a:outerShdw blurRad="127000" dist="63500" dir="3000000" sx="104000" sy="104000" algn="tl" rotWithShape="0">
              <a:prstClr val="black">
                <a:alpha val="34000"/>
              </a:prstClr>
            </a:outerShdw>
          </a:effectLst>
        </p:spPr>
      </p:pic>
      <p:sp>
        <p:nvSpPr>
          <p:cNvPr id="4" name="标题 1"/>
          <p:cNvSpPr>
            <a:spLocks noGrp="1"/>
          </p:cNvSpPr>
          <p:nvPr/>
        </p:nvSpPr>
        <p:spPr>
          <a:xfrm>
            <a:off x="1641475" y="936625"/>
            <a:ext cx="1973263" cy="438150"/>
          </a:xfrm>
          <a:prstGeom prst="rect">
            <a:avLst/>
          </a:prstGeom>
          <a:noFill/>
          <a:ln w="9525">
            <a:noFill/>
          </a:ln>
        </p:spPr>
        <p:txBody>
          <a:bodyPr wrap="none" lIns="68582" tIns="34292" rIns="68582" bIns="34292" anchor="t" anchorCtr="0">
            <a:spAutoFit/>
          </a:bodyPr>
          <a:lstStyle/>
          <a:p>
            <a:pPr eaLnBrk="0" hangingPunct="0"/>
            <a:r>
              <a:rPr lang="zh-CN" altLang="en-US" sz="2400" b="1">
                <a:latin typeface="Calibri" panose="020F0502020204030204" pitchFamily="34" charset="0"/>
                <a:ea typeface="宋体" panose="02010600030101010101" pitchFamily="2" charset="-122"/>
                <a:sym typeface="微软雅黑" panose="020B0503020204020204" pitchFamily="34" charset="-122"/>
              </a:rPr>
              <a:t>项目公示公告</a:t>
            </a:r>
          </a:p>
        </p:txBody>
      </p:sp>
      <p:sp>
        <p:nvSpPr>
          <p:cNvPr id="5" name="文本框 10"/>
          <p:cNvSpPr txBox="1"/>
          <p:nvPr/>
        </p:nvSpPr>
        <p:spPr>
          <a:xfrm>
            <a:off x="988060" y="2080895"/>
            <a:ext cx="10022840" cy="3323590"/>
          </a:xfrm>
          <a:prstGeom prst="rect">
            <a:avLst/>
          </a:prstGeom>
          <a:noFill/>
        </p:spPr>
        <p:txBody>
          <a:bodyPr wrap="square" lIns="0" tIns="0" rIns="0" bIns="0" rtlCol="0" anchor="t">
            <a:spAutoFit/>
          </a:bodyPr>
          <a:lstStyle/>
          <a:p>
            <a:pPr indent="609600">
              <a:lnSpc>
                <a:spcPct val="150000"/>
              </a:lnSpc>
              <a:extLst>
                <a:ext uri="{35155182-B16C-46BC-9424-99874614C6A1}">
                  <wpsdc:indentchars xmlns="" xmlns:wpsdc="http://www.wps.cn/officeDocument/2017/drawingmlCustomData" val="200" checksum="4158780845"/>
                </a:ext>
              </a:extLst>
            </a:pPr>
            <a:r>
              <a:rPr lang="zh-CN" altLang="en-US" sz="2400" b="1" dirty="0">
                <a:solidFill>
                  <a:srgbClr val="FF0000"/>
                </a:solidFill>
                <a:latin typeface="微软雅黑" panose="020B0503020204020204" pitchFamily="34" charset="-122"/>
                <a:ea typeface="微软雅黑" panose="020B0503020204020204" pitchFamily="34" charset="-122"/>
              </a:rPr>
              <a:t>基础设施和投入较大的产业项目</a:t>
            </a:r>
            <a:r>
              <a:rPr lang="zh-CN" altLang="en-US" sz="2400" b="1" dirty="0">
                <a:latin typeface="微软雅黑" panose="020B0503020204020204" pitchFamily="34" charset="-122"/>
                <a:ea typeface="微软雅黑" panose="020B0503020204020204" pitchFamily="34" charset="-122"/>
              </a:rPr>
              <a:t>原则上应当在项目实施地设立公告牌（碑），公告牌（碑）的使用寿命应在 </a:t>
            </a:r>
            <a:r>
              <a:rPr lang="zh-CN" altLang="en-US" sz="2400" b="1" dirty="0">
                <a:solidFill>
                  <a:srgbClr val="FF0000"/>
                </a:solidFill>
                <a:latin typeface="微软雅黑" panose="020B0503020204020204" pitchFamily="34" charset="-122"/>
                <a:ea typeface="微软雅黑" panose="020B0503020204020204" pitchFamily="34" charset="-122"/>
              </a:rPr>
              <a:t>3 年以上</a:t>
            </a:r>
            <a:r>
              <a:rPr lang="zh-CN" altLang="en-US" sz="2400" b="1" dirty="0">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严格</a:t>
            </a:r>
            <a:r>
              <a:rPr lang="zh-CN" altLang="en-US" sz="2400" b="1" dirty="0">
                <a:solidFill>
                  <a:schemeClr val="tx1"/>
                </a:solidFill>
                <a:latin typeface="微软雅黑" panose="020B0503020204020204" pitchFamily="34" charset="-122"/>
                <a:ea typeface="微软雅黑" panose="020B0503020204020204" pitchFamily="34" charset="-122"/>
              </a:rPr>
              <a:t>控制成本</a:t>
            </a:r>
            <a:r>
              <a:rPr lang="zh-CN" altLang="en-US" sz="2400" b="1" dirty="0">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禁止</a:t>
            </a:r>
            <a:r>
              <a:rPr lang="zh-CN" altLang="en-US" sz="2400" b="1" dirty="0">
                <a:latin typeface="微软雅黑" panose="020B0503020204020204" pitchFamily="34" charset="-122"/>
                <a:ea typeface="微软雅黑" panose="020B0503020204020204" pitchFamily="34" charset="-122"/>
              </a:rPr>
              <a:t>豪华建设，</a:t>
            </a:r>
            <a:r>
              <a:rPr lang="zh-CN" altLang="en-US" sz="2400" b="1" dirty="0">
                <a:solidFill>
                  <a:srgbClr val="FF0000"/>
                </a:solidFill>
                <a:latin typeface="微软雅黑" panose="020B0503020204020204" pitchFamily="34" charset="-122"/>
                <a:ea typeface="微软雅黑" panose="020B0503020204020204" pitchFamily="34" charset="-122"/>
              </a:rPr>
              <a:t>注重</a:t>
            </a:r>
            <a:r>
              <a:rPr lang="zh-CN" altLang="en-US" sz="2400" b="1" dirty="0">
                <a:latin typeface="微软雅黑" panose="020B0503020204020204" pitchFamily="34" charset="-122"/>
                <a:ea typeface="微软雅黑" panose="020B0503020204020204" pitchFamily="34" charset="-122"/>
              </a:rPr>
              <a:t>经济耐用、清晰规范）。</a:t>
            </a:r>
          </a:p>
          <a:p>
            <a:pPr indent="609600">
              <a:lnSpc>
                <a:spcPct val="150000"/>
              </a:lnSpc>
              <a:extLst>
                <a:ext uri="{35155182-B16C-46BC-9424-99874614C6A1}">
                  <wpsdc:indentchars xmlns="" xmlns:wpsdc="http://www.wps.cn/officeDocument/2017/drawingmlCustomData" val="200" checksum="4158780845"/>
                </a:ext>
              </a:extLst>
            </a:pPr>
            <a:r>
              <a:rPr lang="zh-CN" altLang="en-US" sz="2400" b="1" dirty="0">
                <a:solidFill>
                  <a:srgbClr val="FF0000"/>
                </a:solidFill>
                <a:latin typeface="微软雅黑" panose="020B0503020204020204" pitchFamily="34" charset="-122"/>
                <a:ea typeface="微软雅黑" panose="020B0503020204020204" pitchFamily="34" charset="-122"/>
              </a:rPr>
              <a:t>内容包含：</a:t>
            </a:r>
            <a:r>
              <a:rPr lang="zh-CN" altLang="en-US" sz="2400" b="1" dirty="0">
                <a:latin typeface="微软雅黑" panose="020B0503020204020204" pitchFamily="34" charset="-122"/>
                <a:ea typeface="微软雅黑" panose="020B0503020204020204" pitchFamily="34" charset="-122"/>
              </a:rPr>
              <a:t>项目名称及地点、资金构成及金额、建设规模及内容、 实施单位、施工单位及责任人、实施时间、受益农户、监督方式 （实施单位监督电话+12345 政务服务便民热线）等</a:t>
            </a:r>
          </a:p>
        </p:txBody>
      </p:sp>
      <p:sp>
        <p:nvSpPr>
          <p:cNvPr id="6" name="文本框 1"/>
          <p:cNvSpPr txBox="1"/>
          <p:nvPr/>
        </p:nvSpPr>
        <p:spPr>
          <a:xfrm>
            <a:off x="4398010" y="1479550"/>
            <a:ext cx="1524000" cy="368935"/>
          </a:xfrm>
          <a:prstGeom prst="rect">
            <a:avLst/>
          </a:prstGeom>
          <a:noFill/>
        </p:spPr>
        <p:txBody>
          <a:bodyPr wrap="none" lIns="0" tIns="0" rIns="0" bIns="0" rtlCol="0">
            <a:spAutoFit/>
          </a:bodyPr>
          <a:lstStyle/>
          <a:p>
            <a:pPr algn="ctr"/>
            <a:r>
              <a:rPr lang="zh-CN" altLang="en-US" sz="2400" b="1" dirty="0">
                <a:solidFill>
                  <a:srgbClr val="FF0000"/>
                </a:solidFill>
                <a:latin typeface="微软雅黑" panose="020B0503020204020204" pitchFamily="34" charset="-122"/>
                <a:ea typeface="微软雅黑" panose="020B0503020204020204" pitchFamily="34" charset="-122"/>
              </a:rPr>
              <a:t>现场公示牌</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00" fill="hold"/>
                                        <p:tgtEl>
                                          <p:spTgt spid="2"/>
                                        </p:tgtEl>
                                        <p:attrNameLst>
                                          <p:attrName>ppt_x</p:attrName>
                                        </p:attrNameLst>
                                      </p:cBhvr>
                                      <p:tavLst>
                                        <p:tav tm="0">
                                          <p:val>
                                            <p:strVal val="0-#ppt_w/2"/>
                                          </p:val>
                                        </p:tav>
                                        <p:tav tm="100000">
                                          <p:val>
                                            <p:strVal val="#ppt_x"/>
                                          </p:val>
                                        </p:tav>
                                      </p:tavLst>
                                    </p:anim>
                                    <p:anim calcmode="lin" valueType="num">
                                      <p:cBhvr>
                                        <p:cTn id="8" dur="12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200" fill="hold"/>
                                        <p:tgtEl>
                                          <p:spTgt spid="3"/>
                                        </p:tgtEl>
                                        <p:attrNameLst>
                                          <p:attrName>ppt_x</p:attrName>
                                        </p:attrNameLst>
                                      </p:cBhvr>
                                      <p:tavLst>
                                        <p:tav tm="0">
                                          <p:val>
                                            <p:strVal val="#ppt_x"/>
                                          </p:val>
                                        </p:tav>
                                        <p:tav tm="100000">
                                          <p:val>
                                            <p:strVal val="#ppt_x"/>
                                          </p:val>
                                        </p:tav>
                                      </p:tavLst>
                                    </p:anim>
                                    <p:anim calcmode="lin" valueType="num">
                                      <p:cBhvr>
                                        <p:cTn id="12"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447639" y="1028701"/>
            <a:ext cx="609602" cy="609601"/>
          </a:xfrm>
          <a:prstGeom prst="rect">
            <a:avLst/>
          </a:prstGeom>
          <a:noFill/>
          <a:effectLst>
            <a:outerShdw blurRad="127000" dist="63500" dir="3000000" sx="104000" sy="104000" algn="tl" rotWithShape="0">
              <a:prstClr val="black">
                <a:alpha val="34000"/>
              </a:prstClr>
            </a:outerShdw>
          </a:effectLst>
        </p:spPr>
      </p:pic>
      <p:pic>
        <p:nvPicPr>
          <p:cNvPr id="3" name="Picture 4" descr="C:\Users\Administrator\Desktop\微立体创业计划\004.png"/>
          <p:cNvPicPr>
            <a:picLocks noChangeAspect="1" noChangeArrowheads="1"/>
          </p:cNvPicPr>
          <p:nvPr/>
        </p:nvPicPr>
        <p:blipFill>
          <a:blip r:embed="rId3" cstate="print"/>
          <a:srcRect/>
          <a:stretch>
            <a:fillRect/>
          </a:stretch>
        </p:blipFill>
        <p:spPr bwMode="auto">
          <a:xfrm>
            <a:off x="600075" y="1036638"/>
            <a:ext cx="609600" cy="609600"/>
          </a:xfrm>
          <a:prstGeom prst="rect">
            <a:avLst/>
          </a:prstGeom>
          <a:noFill/>
          <a:effectLst>
            <a:outerShdw blurRad="127000" dist="63500" dir="3000000" sx="104000" sy="104000" algn="tl" rotWithShape="0">
              <a:prstClr val="black">
                <a:alpha val="34000"/>
              </a:prstClr>
            </a:outerShdw>
          </a:effectLst>
        </p:spPr>
      </p:pic>
      <p:sp>
        <p:nvSpPr>
          <p:cNvPr id="4" name="标题 1"/>
          <p:cNvSpPr>
            <a:spLocks noGrp="1"/>
          </p:cNvSpPr>
          <p:nvPr/>
        </p:nvSpPr>
        <p:spPr>
          <a:xfrm>
            <a:off x="1209675" y="1114425"/>
            <a:ext cx="1973580" cy="437515"/>
          </a:xfrm>
          <a:prstGeom prst="rect">
            <a:avLst/>
          </a:prstGeom>
          <a:noFill/>
          <a:ln w="9525">
            <a:noFill/>
          </a:ln>
        </p:spPr>
        <p:txBody>
          <a:bodyPr wrap="none" lIns="68582" tIns="34292" rIns="68582" bIns="34292" anchor="t" anchorCtr="0">
            <a:spAutoFit/>
          </a:bodyPr>
          <a:lstStyle/>
          <a:p>
            <a:pPr eaLnBrk="0" hangingPunct="0"/>
            <a:r>
              <a:rPr lang="zh-CN" altLang="en-US" sz="2400" b="1" dirty="0">
                <a:latin typeface="Calibri" panose="020F0502020204030204" pitchFamily="34" charset="0"/>
                <a:ea typeface="宋体" panose="02010600030101010101" pitchFamily="2" charset="-122"/>
                <a:sym typeface="微软雅黑" panose="020B0503020204020204" pitchFamily="34" charset="-122"/>
              </a:rPr>
              <a:t>项目公示公告</a:t>
            </a:r>
          </a:p>
        </p:txBody>
      </p:sp>
      <p:sp>
        <p:nvSpPr>
          <p:cNvPr id="5" name="文本框 7"/>
          <p:cNvSpPr txBox="1"/>
          <p:nvPr/>
        </p:nvSpPr>
        <p:spPr>
          <a:xfrm>
            <a:off x="1044574" y="1772285"/>
            <a:ext cx="9750426" cy="3046988"/>
          </a:xfrm>
          <a:prstGeom prst="rect">
            <a:avLst/>
          </a:prstGeom>
          <a:noFill/>
          <a:ln w="9525">
            <a:noFill/>
          </a:ln>
        </p:spPr>
        <p:txBody>
          <a:bodyPr wrap="square" anchor="t" anchorCtr="0">
            <a:spAutoFit/>
          </a:bodyPr>
          <a:lstStyle/>
          <a:p>
            <a:pPr>
              <a:lnSpc>
                <a:spcPct val="150000"/>
              </a:lnSpc>
              <a:buFont typeface="Arial" panose="020B0604020202020204" pitchFamily="34" charset="0"/>
            </a:pPr>
            <a:r>
              <a:rPr lang="zh-CN" sz="3200" b="1" dirty="0">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档案要求：</a:t>
            </a:r>
          </a:p>
          <a:p>
            <a:pPr>
              <a:lnSpc>
                <a:spcPct val="150000"/>
              </a:lnSpc>
              <a:buFont typeface="Arial" panose="020B0604020202020204" pitchFamily="34" charset="0"/>
            </a:pPr>
            <a:r>
              <a:rPr lang="zh-CN" sz="2400" b="1" dirty="0">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区县、乡镇（街道）、村（社区） 三级</a:t>
            </a:r>
            <a:r>
              <a:rPr lang="zh-CN" sz="24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要在第一时间做好公告公示资料的归档工作，安排专人管理，资金项目档案要包含</a:t>
            </a:r>
            <a:r>
              <a:rPr lang="zh-CN" sz="2400" b="1" dirty="0">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公告公示现场照片</a:t>
            </a:r>
            <a:r>
              <a:rPr lang="zh-CN" sz="24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a:t>
            </a:r>
            <a:r>
              <a:rPr lang="zh-CN" sz="2400" b="1" dirty="0">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对应纸质文件资料</a:t>
            </a:r>
            <a:r>
              <a:rPr lang="zh-CN" sz="24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a:t>
            </a:r>
            <a:r>
              <a:rPr lang="zh-CN" sz="2400" b="1" dirty="0">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 网站公开截屏记录</a:t>
            </a:r>
            <a:r>
              <a:rPr lang="zh-CN" sz="24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、群众意见反馈等存档材料。项目村（居）要留存</a:t>
            </a:r>
            <a:r>
              <a:rPr lang="zh-CN" sz="2400" b="1" dirty="0">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公告公示材料（照片要包含公示公告地点标识）</a:t>
            </a:r>
            <a:r>
              <a:rPr lang="zh-CN" sz="24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00" fill="hold"/>
                                        <p:tgtEl>
                                          <p:spTgt spid="2"/>
                                        </p:tgtEl>
                                        <p:attrNameLst>
                                          <p:attrName>ppt_x</p:attrName>
                                        </p:attrNameLst>
                                      </p:cBhvr>
                                      <p:tavLst>
                                        <p:tav tm="0">
                                          <p:val>
                                            <p:strVal val="0-#ppt_w/2"/>
                                          </p:val>
                                        </p:tav>
                                        <p:tav tm="100000">
                                          <p:val>
                                            <p:strVal val="#ppt_x"/>
                                          </p:val>
                                        </p:tav>
                                      </p:tavLst>
                                    </p:anim>
                                    <p:anim calcmode="lin" valueType="num">
                                      <p:cBhvr>
                                        <p:cTn id="8" dur="12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200" fill="hold"/>
                                        <p:tgtEl>
                                          <p:spTgt spid="3"/>
                                        </p:tgtEl>
                                        <p:attrNameLst>
                                          <p:attrName>ppt_x</p:attrName>
                                        </p:attrNameLst>
                                      </p:cBhvr>
                                      <p:tavLst>
                                        <p:tav tm="0">
                                          <p:val>
                                            <p:strVal val="#ppt_x"/>
                                          </p:val>
                                        </p:tav>
                                        <p:tav tm="100000">
                                          <p:val>
                                            <p:strVal val="#ppt_x"/>
                                          </p:val>
                                        </p:tav>
                                      </p:tavLst>
                                    </p:anim>
                                    <p:anim calcmode="lin" valueType="num">
                                      <p:cBhvr>
                                        <p:cTn id="12"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1031839" y="812801"/>
            <a:ext cx="609602" cy="609601"/>
          </a:xfrm>
          <a:prstGeom prst="rect">
            <a:avLst/>
          </a:prstGeom>
          <a:noFill/>
          <a:effectLst>
            <a:outerShdw blurRad="127000" dist="63500" dir="3000000" sx="104000" sy="104000" algn="tl" rotWithShape="0">
              <a:prstClr val="black">
                <a:alpha val="34000"/>
              </a:prstClr>
            </a:outerShdw>
          </a:effectLst>
        </p:spPr>
      </p:pic>
      <p:pic>
        <p:nvPicPr>
          <p:cNvPr id="3" name="Picture 4" descr="C:\Users\Administrator\Desktop\微立体创业计划\004.png"/>
          <p:cNvPicPr>
            <a:picLocks noChangeAspect="1" noChangeArrowheads="1"/>
          </p:cNvPicPr>
          <p:nvPr/>
        </p:nvPicPr>
        <p:blipFill>
          <a:blip r:embed="rId3" cstate="print"/>
          <a:srcRect/>
          <a:stretch>
            <a:fillRect/>
          </a:stretch>
        </p:blipFill>
        <p:spPr bwMode="auto">
          <a:xfrm>
            <a:off x="1184275" y="820738"/>
            <a:ext cx="609600" cy="609600"/>
          </a:xfrm>
          <a:prstGeom prst="rect">
            <a:avLst/>
          </a:prstGeom>
          <a:noFill/>
          <a:effectLst>
            <a:outerShdw blurRad="127000" dist="63500" dir="3000000" sx="104000" sy="104000" algn="tl" rotWithShape="0">
              <a:prstClr val="black">
                <a:alpha val="34000"/>
              </a:prstClr>
            </a:outerShdw>
          </a:effectLst>
        </p:spPr>
      </p:pic>
      <p:sp>
        <p:nvSpPr>
          <p:cNvPr id="4" name="标题 1"/>
          <p:cNvSpPr>
            <a:spLocks noGrp="1"/>
          </p:cNvSpPr>
          <p:nvPr/>
        </p:nvSpPr>
        <p:spPr>
          <a:xfrm>
            <a:off x="1793875" y="898525"/>
            <a:ext cx="1973580" cy="437515"/>
          </a:xfrm>
          <a:prstGeom prst="rect">
            <a:avLst/>
          </a:prstGeom>
          <a:noFill/>
          <a:ln w="9525">
            <a:noFill/>
          </a:ln>
        </p:spPr>
        <p:txBody>
          <a:bodyPr wrap="none" lIns="68582" tIns="34292" rIns="68582" bIns="34292" anchor="t" anchorCtr="0">
            <a:spAutoFit/>
          </a:bodyPr>
          <a:lstStyle/>
          <a:p>
            <a:pPr eaLnBrk="0" hangingPunct="0"/>
            <a:r>
              <a:rPr lang="zh-CN" altLang="en-US" sz="2400" b="1">
                <a:latin typeface="Calibri" panose="020F0502020204030204" pitchFamily="34" charset="0"/>
                <a:ea typeface="宋体" panose="02010600030101010101" pitchFamily="2" charset="-122"/>
                <a:sym typeface="微软雅黑" panose="020B0503020204020204" pitchFamily="34" charset="-122"/>
              </a:rPr>
              <a:t>项目公示公告</a:t>
            </a:r>
          </a:p>
        </p:txBody>
      </p:sp>
      <p:sp>
        <p:nvSpPr>
          <p:cNvPr id="5" name="文本框 7"/>
          <p:cNvSpPr txBox="1"/>
          <p:nvPr/>
        </p:nvSpPr>
        <p:spPr>
          <a:xfrm>
            <a:off x="1750695" y="1499870"/>
            <a:ext cx="6703060" cy="3784600"/>
          </a:xfrm>
          <a:prstGeom prst="rect">
            <a:avLst/>
          </a:prstGeom>
          <a:noFill/>
          <a:ln w="9525">
            <a:noFill/>
          </a:ln>
        </p:spPr>
        <p:txBody>
          <a:bodyPr wrap="square" anchor="t" anchorCtr="0">
            <a:spAutoFit/>
          </a:bodyPr>
          <a:lstStyle/>
          <a:p>
            <a:pPr>
              <a:lnSpc>
                <a:spcPct val="150000"/>
              </a:lnSpc>
              <a:buFont typeface="Arial" panose="020B0604020202020204" pitchFamily="34" charset="0"/>
            </a:pPr>
            <a:r>
              <a:rPr lang="zh-CN" sz="3200" b="1" dirty="0">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常见问题：</a:t>
            </a:r>
          </a:p>
          <a:p>
            <a:pPr marL="342900" indent="-342900">
              <a:lnSpc>
                <a:spcPct val="150000"/>
              </a:lnSpc>
              <a:buFont typeface="Arial" panose="020B0604020202020204" pitchFamily="34" charset="0"/>
              <a:buChar char="•"/>
            </a:pPr>
            <a:r>
              <a:rPr lang="zh-CN" sz="32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公示公告要素不齐全</a:t>
            </a:r>
          </a:p>
          <a:p>
            <a:pPr marL="342900" indent="-342900">
              <a:lnSpc>
                <a:spcPct val="150000"/>
              </a:lnSpc>
              <a:buFont typeface="Arial" panose="020B0604020202020204" pitchFamily="34" charset="0"/>
              <a:buChar char="•"/>
            </a:pPr>
            <a:r>
              <a:rPr lang="zh-CN" sz="32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公示公告时间不足</a:t>
            </a:r>
          </a:p>
          <a:p>
            <a:pPr marL="342900" indent="-342900">
              <a:lnSpc>
                <a:spcPct val="150000"/>
              </a:lnSpc>
              <a:buFont typeface="Arial" panose="020B0604020202020204" pitchFamily="34" charset="0"/>
              <a:buChar char="•"/>
            </a:pPr>
            <a:r>
              <a:rPr lang="zh-CN" sz="32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公示公告资料模糊不清晰</a:t>
            </a:r>
          </a:p>
          <a:p>
            <a:pPr marL="342900" indent="-342900">
              <a:lnSpc>
                <a:spcPct val="150000"/>
              </a:lnSpc>
              <a:buFont typeface="Arial" panose="020B0604020202020204" pitchFamily="34" charset="0"/>
              <a:buChar char="•"/>
            </a:pPr>
            <a:r>
              <a:rPr lang="zh-CN" sz="32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公示地点不明确</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00" fill="hold"/>
                                        <p:tgtEl>
                                          <p:spTgt spid="2"/>
                                        </p:tgtEl>
                                        <p:attrNameLst>
                                          <p:attrName>ppt_x</p:attrName>
                                        </p:attrNameLst>
                                      </p:cBhvr>
                                      <p:tavLst>
                                        <p:tav tm="0">
                                          <p:val>
                                            <p:strVal val="0-#ppt_w/2"/>
                                          </p:val>
                                        </p:tav>
                                        <p:tav tm="100000">
                                          <p:val>
                                            <p:strVal val="#ppt_x"/>
                                          </p:val>
                                        </p:tav>
                                      </p:tavLst>
                                    </p:anim>
                                    <p:anim calcmode="lin" valueType="num">
                                      <p:cBhvr>
                                        <p:cTn id="8" dur="12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200" fill="hold"/>
                                        <p:tgtEl>
                                          <p:spTgt spid="3"/>
                                        </p:tgtEl>
                                        <p:attrNameLst>
                                          <p:attrName>ppt_x</p:attrName>
                                        </p:attrNameLst>
                                      </p:cBhvr>
                                      <p:tavLst>
                                        <p:tav tm="0">
                                          <p:val>
                                            <p:strVal val="#ppt_x"/>
                                          </p:val>
                                        </p:tav>
                                        <p:tav tm="100000">
                                          <p:val>
                                            <p:strVal val="#ppt_x"/>
                                          </p:val>
                                        </p:tav>
                                      </p:tavLst>
                                    </p:anim>
                                    <p:anim calcmode="lin" valueType="num">
                                      <p:cBhvr>
                                        <p:cTn id="12"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38736" y="780534"/>
            <a:ext cx="9254664" cy="8279190"/>
          </a:xfrm>
          <a:prstGeom prst="rect">
            <a:avLst/>
          </a:prstGeom>
        </p:spPr>
        <p:txBody>
          <a:bodyPr wrap="square">
            <a:spAutoFit/>
          </a:bodyPr>
          <a:lstStyle/>
          <a:p>
            <a:pPr>
              <a:lnSpc>
                <a:spcPct val="200000"/>
              </a:lnSpc>
            </a:pPr>
            <a:r>
              <a:rPr lang="en-US" altLang="zh-CN" sz="2600" dirty="0" smtClean="0">
                <a:latin typeface="微软雅黑" panose="020B0503020204020204" pitchFamily="34" charset="-122"/>
                <a:ea typeface="微软雅黑" panose="020B0503020204020204" pitchFamily="34" charset="-122"/>
              </a:rPr>
              <a:t>4</a:t>
            </a:r>
            <a:r>
              <a:rPr lang="zh-CN" altLang="en-US" sz="2600" dirty="0" smtClean="0">
                <a:latin typeface="微软雅黑" panose="020B0503020204020204" pitchFamily="34" charset="-122"/>
                <a:ea typeface="微软雅黑" panose="020B0503020204020204" pitchFamily="34" charset="-122"/>
              </a:rPr>
              <a:t>月</a:t>
            </a:r>
            <a:r>
              <a:rPr lang="en-US" altLang="zh-CN" sz="2600" dirty="0" smtClean="0">
                <a:latin typeface="微软雅黑" panose="020B0503020204020204" pitchFamily="34" charset="-122"/>
                <a:ea typeface="微软雅黑" panose="020B0503020204020204" pitchFamily="34" charset="-122"/>
              </a:rPr>
              <a:t>24</a:t>
            </a:r>
            <a:r>
              <a:rPr lang="zh-CN" altLang="en-US" sz="2600" dirty="0" smtClean="0">
                <a:latin typeface="微软雅黑" panose="020B0503020204020204" pitchFamily="34" charset="-122"/>
                <a:ea typeface="微软雅黑" panose="020B0503020204020204" pitchFamily="34" charset="-122"/>
              </a:rPr>
              <a:t>日，</a:t>
            </a:r>
            <a:r>
              <a:rPr lang="zh-CN" altLang="zh-CN" sz="2600" dirty="0" smtClean="0">
                <a:latin typeface="微软雅黑" panose="020B0503020204020204" pitchFamily="34" charset="-122"/>
                <a:ea typeface="微软雅黑" panose="020B0503020204020204" pitchFamily="34" charset="-122"/>
              </a:rPr>
              <a:t>在全市加强衔接推进乡村振兴补助资金使用管理工作暨执行进度调度视频会议</a:t>
            </a:r>
            <a:r>
              <a:rPr lang="zh-CN" altLang="en-US" sz="2600" dirty="0" smtClean="0">
                <a:latin typeface="微软雅黑" panose="020B0503020204020204" pitchFamily="34" charset="-122"/>
                <a:ea typeface="微软雅黑" panose="020B0503020204020204" pitchFamily="34" charset="-122"/>
              </a:rPr>
              <a:t>，反馈了</a:t>
            </a:r>
            <a:r>
              <a:rPr lang="zh-CN" altLang="zh-CN" sz="2600" dirty="0" smtClean="0">
                <a:latin typeface="微软雅黑" panose="020B0503020204020204" pitchFamily="34" charset="-122"/>
                <a:ea typeface="微软雅黑" panose="020B0503020204020204" pitchFamily="34" charset="-122"/>
              </a:rPr>
              <a:t>市对区县资金绩效评价发现问题</a:t>
            </a:r>
            <a:r>
              <a:rPr lang="zh-CN" altLang="en-US" sz="2600" dirty="0" smtClean="0">
                <a:latin typeface="微软雅黑" panose="020B0503020204020204" pitchFamily="34" charset="-122"/>
                <a:ea typeface="微软雅黑" panose="020B0503020204020204" pitchFamily="34" charset="-122"/>
              </a:rPr>
              <a:t>，指出</a:t>
            </a:r>
            <a:r>
              <a:rPr lang="zh-CN" altLang="en-US" sz="2600" b="1" dirty="0" smtClean="0">
                <a:latin typeface="微软雅黑" panose="020B0503020204020204" pitchFamily="34" charset="-122"/>
                <a:ea typeface="微软雅黑" panose="020B0503020204020204" pitchFamily="34" charset="-122"/>
              </a:rPr>
              <a:t>我区存在</a:t>
            </a:r>
            <a:r>
              <a:rPr lang="zh-CN" altLang="zh-CN" sz="2600" b="1" dirty="0" smtClean="0">
                <a:latin typeface="微软雅黑" panose="020B0503020204020204" pitchFamily="34" charset="-122"/>
                <a:ea typeface="微软雅黑" panose="020B0503020204020204" pitchFamily="34" charset="-122"/>
              </a:rPr>
              <a:t>公示公告不到位</a:t>
            </a:r>
            <a:r>
              <a:rPr lang="zh-CN" altLang="en-US" sz="2600" b="1" dirty="0" smtClean="0">
                <a:latin typeface="微软雅黑" panose="020B0503020204020204" pitchFamily="34" charset="-122"/>
                <a:ea typeface="微软雅黑" panose="020B0503020204020204" pitchFamily="34" charset="-122"/>
              </a:rPr>
              <a:t>问题</a:t>
            </a:r>
            <a:r>
              <a:rPr lang="zh-CN" altLang="en-US" sz="2600" dirty="0" smtClean="0">
                <a:latin typeface="微软雅黑" panose="020B0503020204020204" pitchFamily="34" charset="-122"/>
                <a:ea typeface="微软雅黑" panose="020B0503020204020204" pitchFamily="34" charset="-122"/>
              </a:rPr>
              <a:t>：</a:t>
            </a:r>
            <a:endParaRPr lang="en-US" altLang="zh-CN" sz="2600" dirty="0" smtClean="0">
              <a:latin typeface="微软雅黑" panose="020B0503020204020204" pitchFamily="34" charset="-122"/>
              <a:ea typeface="微软雅黑" panose="020B0503020204020204" pitchFamily="34" charset="-122"/>
            </a:endParaRPr>
          </a:p>
          <a:p>
            <a:pPr>
              <a:lnSpc>
                <a:spcPct val="200000"/>
              </a:lnSpc>
            </a:pPr>
            <a:r>
              <a:rPr lang="zh-CN" altLang="zh-CN" sz="2600" dirty="0" smtClean="0">
                <a:solidFill>
                  <a:srgbClr val="FF0000"/>
                </a:solidFill>
                <a:latin typeface="微软雅黑" panose="020B0503020204020204" pitchFamily="34" charset="-122"/>
                <a:ea typeface="微软雅黑" panose="020B0503020204020204" pitchFamily="34" charset="-122"/>
              </a:rPr>
              <a:t>涪陵区在抽查的</a:t>
            </a:r>
            <a:r>
              <a:rPr lang="en-US" altLang="zh-CN" sz="2600" dirty="0" smtClean="0">
                <a:solidFill>
                  <a:srgbClr val="FF0000"/>
                </a:solidFill>
                <a:latin typeface="微软雅黑" panose="020B0503020204020204" pitchFamily="34" charset="-122"/>
                <a:ea typeface="微软雅黑" panose="020B0503020204020204" pitchFamily="34" charset="-122"/>
              </a:rPr>
              <a:t>15</a:t>
            </a:r>
            <a:r>
              <a:rPr lang="zh-CN" altLang="zh-CN" sz="2600" dirty="0" smtClean="0">
                <a:solidFill>
                  <a:srgbClr val="FF0000"/>
                </a:solidFill>
                <a:latin typeface="微软雅黑" panose="020B0503020204020204" pitchFamily="34" charset="-122"/>
                <a:ea typeface="微软雅黑" panose="020B0503020204020204" pitchFamily="34" charset="-122"/>
              </a:rPr>
              <a:t>个项目中有</a:t>
            </a:r>
            <a:r>
              <a:rPr lang="en-US" altLang="zh-CN" sz="2600" dirty="0" smtClean="0">
                <a:solidFill>
                  <a:srgbClr val="FF0000"/>
                </a:solidFill>
                <a:latin typeface="微软雅黑" panose="020B0503020204020204" pitchFamily="34" charset="-122"/>
                <a:ea typeface="微软雅黑" panose="020B0503020204020204" pitchFamily="34" charset="-122"/>
              </a:rPr>
              <a:t>11</a:t>
            </a:r>
            <a:r>
              <a:rPr lang="zh-CN" altLang="zh-CN" sz="2600" dirty="0" smtClean="0">
                <a:solidFill>
                  <a:srgbClr val="FF0000"/>
                </a:solidFill>
                <a:latin typeface="微软雅黑" panose="020B0503020204020204" pitchFamily="34" charset="-122"/>
                <a:ea typeface="微软雅黑" panose="020B0503020204020204" pitchFamily="34" charset="-122"/>
              </a:rPr>
              <a:t>个项目村级公示公告不到位、</a:t>
            </a:r>
            <a:r>
              <a:rPr lang="en-US" altLang="zh-CN" sz="2600" dirty="0" smtClean="0">
                <a:solidFill>
                  <a:srgbClr val="FF0000"/>
                </a:solidFill>
                <a:latin typeface="微软雅黑" panose="020B0503020204020204" pitchFamily="34" charset="-122"/>
                <a:ea typeface="微软雅黑" panose="020B0503020204020204" pitchFamily="34" charset="-122"/>
              </a:rPr>
              <a:t>11</a:t>
            </a:r>
            <a:r>
              <a:rPr lang="zh-CN" altLang="zh-CN" sz="2600" dirty="0" smtClean="0">
                <a:solidFill>
                  <a:srgbClr val="FF0000"/>
                </a:solidFill>
                <a:latin typeface="微软雅黑" panose="020B0503020204020204" pitchFamily="34" charset="-122"/>
                <a:ea typeface="微软雅黑" panose="020B0503020204020204" pitchFamily="34" charset="-122"/>
              </a:rPr>
              <a:t>个乡镇公示公告不到位</a:t>
            </a:r>
            <a:r>
              <a:rPr lang="zh-CN" altLang="en-US" sz="2600" dirty="0" smtClean="0">
                <a:solidFill>
                  <a:srgbClr val="FF0000"/>
                </a:solidFill>
                <a:latin typeface="微软雅黑" panose="020B0503020204020204" pitchFamily="34" charset="-122"/>
                <a:ea typeface="微软雅黑" panose="020B0503020204020204" pitchFamily="34" charset="-122"/>
              </a:rPr>
              <a:t>。</a:t>
            </a:r>
            <a:endParaRPr lang="en-US" altLang="zh-CN" sz="2600" dirty="0" smtClean="0">
              <a:solidFill>
                <a:srgbClr val="FF0000"/>
              </a:solidFill>
              <a:latin typeface="微软雅黑" panose="020B0503020204020204" pitchFamily="34" charset="-122"/>
              <a:ea typeface="微软雅黑" panose="020B0503020204020204" pitchFamily="34" charset="-122"/>
            </a:endParaRPr>
          </a:p>
          <a:p>
            <a:pPr>
              <a:lnSpc>
                <a:spcPct val="200000"/>
              </a:lnSpc>
            </a:pPr>
            <a:r>
              <a:rPr lang="zh-CN" altLang="en-US" sz="2600" dirty="0" smtClean="0">
                <a:latin typeface="微软雅黑" panose="020B0503020204020204" pitchFamily="34" charset="-122"/>
                <a:ea typeface="微软雅黑" panose="020B0503020204020204" pitchFamily="34" charset="-122"/>
              </a:rPr>
              <a:t>必须引起足够重视，举一反三，全面整改。</a:t>
            </a:r>
          </a:p>
          <a:p>
            <a:endParaRPr lang="en-US" altLang="zh-CN" sz="2200" b="1" dirty="0" smtClean="0">
              <a:solidFill>
                <a:srgbClr val="000000"/>
              </a:solidFill>
              <a:latin typeface="微软雅黑" panose="020B0503020204020204" pitchFamily="34" charset="-122"/>
              <a:ea typeface="微软雅黑" panose="020B0503020204020204" pitchFamily="34" charset="-122"/>
            </a:endParaRPr>
          </a:p>
          <a:p>
            <a:endParaRPr lang="en-US" altLang="zh-CN" sz="2200" b="1" dirty="0" smtClean="0">
              <a:solidFill>
                <a:srgbClr val="000000"/>
              </a:solidFill>
              <a:latin typeface="微软雅黑" panose="020B0503020204020204" pitchFamily="34" charset="-122"/>
              <a:ea typeface="微软雅黑" panose="020B0503020204020204" pitchFamily="34" charset="-122"/>
            </a:endParaRPr>
          </a:p>
          <a:p>
            <a:endParaRPr lang="en-US" altLang="zh-CN" sz="2200" b="1" dirty="0" smtClean="0">
              <a:solidFill>
                <a:srgbClr val="000000"/>
              </a:solidFill>
              <a:latin typeface="微软雅黑" panose="020B0503020204020204" pitchFamily="34" charset="-122"/>
              <a:ea typeface="微软雅黑" panose="020B0503020204020204" pitchFamily="34" charset="-122"/>
            </a:endParaRPr>
          </a:p>
          <a:p>
            <a:endParaRPr lang="zh-CN" altLang="en-US" sz="2200" b="1" dirty="0" smtClean="0">
              <a:solidFill>
                <a:srgbClr val="000000"/>
              </a:solidFill>
              <a:latin typeface="微软雅黑" panose="020B0503020204020204" pitchFamily="34" charset="-122"/>
              <a:ea typeface="微软雅黑" panose="020B0503020204020204" pitchFamily="34" charset="-122"/>
            </a:endParaRPr>
          </a:p>
          <a:p>
            <a:endParaRPr lang="en-US" altLang="zh-CN" sz="2200" b="1" dirty="0" smtClean="0">
              <a:latin typeface="微软雅黑" panose="020B0503020204020204" pitchFamily="34" charset="-122"/>
              <a:ea typeface="微软雅黑" panose="020B0503020204020204" pitchFamily="34" charset="-122"/>
            </a:endParaRPr>
          </a:p>
          <a:p>
            <a:endParaRPr lang="en-US" altLang="zh-CN" sz="2200" b="1" dirty="0" smtClean="0">
              <a:latin typeface="微软雅黑" panose="020B0503020204020204" pitchFamily="34" charset="-122"/>
              <a:ea typeface="微软雅黑" panose="020B0503020204020204" pitchFamily="34" charset="-122"/>
            </a:endParaRPr>
          </a:p>
          <a:p>
            <a:endParaRPr lang="en-US" altLang="zh-CN" sz="2200" b="1" dirty="0" smtClean="0">
              <a:latin typeface="微软雅黑" panose="020B0503020204020204" pitchFamily="34" charset="-122"/>
              <a:ea typeface="微软雅黑" panose="020B0503020204020204" pitchFamily="34" charset="-122"/>
            </a:endParaRPr>
          </a:p>
          <a:p>
            <a:endParaRPr lang="en-US" altLang="zh-CN" sz="2200" b="1" dirty="0" smtClean="0">
              <a:latin typeface="微软雅黑" panose="020B0503020204020204" pitchFamily="34" charset="-122"/>
              <a:ea typeface="微软雅黑" panose="020B0503020204020204" pitchFamily="34" charset="-122"/>
            </a:endParaRPr>
          </a:p>
          <a:p>
            <a:endParaRPr lang="en-US" altLang="zh-CN" sz="2200" b="1" dirty="0" smtClean="0">
              <a:latin typeface="微软雅黑" panose="020B0503020204020204" pitchFamily="34" charset="-122"/>
              <a:ea typeface="微软雅黑" panose="020B0503020204020204" pitchFamily="34" charset="-122"/>
            </a:endParaRPr>
          </a:p>
          <a:p>
            <a:endParaRPr lang="en-US" altLang="zh-CN" sz="2200" b="1" dirty="0" smtClean="0">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27100" y="742246"/>
            <a:ext cx="10769600" cy="5170646"/>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457200" indent="-457200">
              <a:lnSpc>
                <a:spcPct val="150000"/>
              </a:lnSpc>
              <a:buFont typeface="+mj-lt"/>
              <a:buAutoNum type="arabicPeriod"/>
            </a:pPr>
            <a:r>
              <a:rPr lang="zh-CN" altLang="zh-CN" sz="2000" b="1" dirty="0" smtClean="0"/>
              <a:t>涪陵区荔枝街道</a:t>
            </a:r>
            <a:r>
              <a:rPr lang="en-US" altLang="zh-CN" sz="2000" b="1" dirty="0" smtClean="0"/>
              <a:t>2018</a:t>
            </a:r>
            <a:r>
              <a:rPr lang="zh-CN" altLang="zh-CN" sz="2000" b="1" dirty="0" smtClean="0"/>
              <a:t>年度第三批农村危房改造补助，缺少资金安排公示、实施方案公示</a:t>
            </a:r>
          </a:p>
          <a:p>
            <a:pPr marL="457200" indent="-457200">
              <a:lnSpc>
                <a:spcPct val="150000"/>
              </a:lnSpc>
              <a:buFont typeface="+mj-lt"/>
              <a:buAutoNum type="arabicPeriod"/>
            </a:pPr>
            <a:r>
              <a:rPr lang="zh-CN" altLang="zh-CN" sz="2000" b="1" dirty="0" smtClean="0"/>
              <a:t>涪陵区增幅乡鸿鹤村</a:t>
            </a:r>
            <a:r>
              <a:rPr lang="en-US" altLang="zh-CN" sz="2000" b="1" dirty="0" smtClean="0"/>
              <a:t>2019</a:t>
            </a:r>
            <a:r>
              <a:rPr lang="zh-CN" altLang="zh-CN" sz="2000" b="1" dirty="0" smtClean="0"/>
              <a:t>年度鸿鹤坝人行便桥，缺少村级、乡镇级实施方案公示</a:t>
            </a:r>
          </a:p>
          <a:p>
            <a:pPr marL="457200" indent="-457200">
              <a:lnSpc>
                <a:spcPct val="150000"/>
              </a:lnSpc>
              <a:buFont typeface="+mj-lt"/>
              <a:buAutoNum type="arabicPeriod"/>
            </a:pPr>
            <a:r>
              <a:rPr lang="zh-CN" altLang="zh-CN" sz="2000" b="1" dirty="0" smtClean="0"/>
              <a:t>涪陵区荔枝街道</a:t>
            </a:r>
            <a:r>
              <a:rPr lang="en-US" altLang="zh-CN" sz="2000" b="1" dirty="0" smtClean="0"/>
              <a:t>2019</a:t>
            </a:r>
            <a:r>
              <a:rPr lang="zh-CN" altLang="zh-CN" sz="2000" b="1" dirty="0" smtClean="0"/>
              <a:t>年规范发展农民合作社建设项目，村级、乡镇级无实施方案公示</a:t>
            </a:r>
          </a:p>
          <a:p>
            <a:pPr marL="457200" indent="-457200">
              <a:lnSpc>
                <a:spcPct val="150000"/>
              </a:lnSpc>
              <a:buFont typeface="+mj-lt"/>
              <a:buAutoNum type="arabicPeriod"/>
            </a:pPr>
            <a:r>
              <a:rPr lang="zh-CN" altLang="zh-CN" sz="2000" b="1" dirty="0" smtClean="0"/>
              <a:t>涪陵区</a:t>
            </a:r>
            <a:r>
              <a:rPr lang="en-US" altLang="zh-CN" sz="2000" b="1" dirty="0" smtClean="0"/>
              <a:t>2020</a:t>
            </a:r>
            <a:r>
              <a:rPr lang="zh-CN" altLang="zh-CN" sz="2000" b="1" dirty="0" smtClean="0"/>
              <a:t>年永胜林场鹅颈关管护站建设项目，无实施方案公示</a:t>
            </a:r>
          </a:p>
          <a:p>
            <a:pPr marL="457200" indent="-457200">
              <a:lnSpc>
                <a:spcPct val="150000"/>
              </a:lnSpc>
              <a:buFont typeface="+mj-lt"/>
              <a:buAutoNum type="arabicPeriod"/>
            </a:pPr>
            <a:r>
              <a:rPr lang="zh-CN" altLang="zh-CN" sz="2000" b="1" dirty="0" smtClean="0"/>
              <a:t>涪陵区</a:t>
            </a:r>
            <a:r>
              <a:rPr lang="en-US" altLang="zh-CN" sz="2000" b="1" dirty="0" smtClean="0"/>
              <a:t>2020</a:t>
            </a:r>
            <a:r>
              <a:rPr lang="zh-CN" altLang="zh-CN" sz="2000" b="1" dirty="0" smtClean="0"/>
              <a:t>年百胜镇百兴村果品产业扶贫生产便道项目，无村级入库公示</a:t>
            </a:r>
          </a:p>
          <a:p>
            <a:pPr marL="457200" indent="-457200">
              <a:lnSpc>
                <a:spcPct val="150000"/>
              </a:lnSpc>
              <a:buFont typeface="+mj-lt"/>
              <a:buAutoNum type="arabicPeriod"/>
            </a:pPr>
            <a:r>
              <a:rPr lang="zh-CN" altLang="zh-CN" sz="2000" b="1" dirty="0" smtClean="0"/>
              <a:t>涪陵区新妙镇</a:t>
            </a:r>
            <a:r>
              <a:rPr lang="en-US" altLang="zh-CN" sz="2000" b="1" dirty="0" smtClean="0"/>
              <a:t>2021</a:t>
            </a:r>
            <a:r>
              <a:rPr lang="zh-CN" altLang="zh-CN" sz="2000" b="1" dirty="0" smtClean="0"/>
              <a:t>年普陀村</a:t>
            </a:r>
            <a:r>
              <a:rPr lang="en-US" altLang="zh-CN" sz="2000" b="1" dirty="0" smtClean="0"/>
              <a:t>8</a:t>
            </a:r>
            <a:r>
              <a:rPr lang="zh-CN" altLang="zh-CN" sz="2000" b="1" dirty="0" smtClean="0"/>
              <a:t>组公厕项目，缺少资金安排公示、实施方案公示</a:t>
            </a:r>
          </a:p>
          <a:p>
            <a:pPr marL="457200" indent="-457200">
              <a:lnSpc>
                <a:spcPct val="150000"/>
              </a:lnSpc>
              <a:buFont typeface="+mj-lt"/>
              <a:buAutoNum type="arabicPeriod"/>
            </a:pPr>
            <a:r>
              <a:rPr lang="zh-CN" altLang="zh-CN" sz="2000" b="1" dirty="0" smtClean="0"/>
              <a:t>涪陵区龙潭镇</a:t>
            </a:r>
            <a:r>
              <a:rPr lang="en-US" altLang="zh-CN" sz="2000" b="1" dirty="0" smtClean="0"/>
              <a:t>2021</a:t>
            </a:r>
            <a:r>
              <a:rPr lang="zh-CN" altLang="zh-CN" sz="2000" b="1" dirty="0" smtClean="0"/>
              <a:t>年金龙居委卫生厕所项目，缺少村级、乡镇级实施方案公示</a:t>
            </a:r>
          </a:p>
          <a:p>
            <a:pPr marL="457200" indent="-457200">
              <a:lnSpc>
                <a:spcPct val="150000"/>
              </a:lnSpc>
              <a:buFont typeface="+mj-lt"/>
              <a:buAutoNum type="arabicPeriod"/>
            </a:pPr>
            <a:r>
              <a:rPr lang="zh-CN" altLang="zh-CN" sz="2000" b="1" dirty="0" smtClean="0"/>
              <a:t>涪陵区新妙镇大岭村</a:t>
            </a:r>
            <a:r>
              <a:rPr lang="en-US" altLang="zh-CN" sz="2000" b="1" dirty="0" smtClean="0"/>
              <a:t>2021</a:t>
            </a:r>
            <a:r>
              <a:rPr lang="zh-CN" altLang="zh-CN" sz="2000" b="1" dirty="0" smtClean="0"/>
              <a:t>年新建生产便道项目，缺少资金安排公示、实施方案公示</a:t>
            </a:r>
          </a:p>
          <a:p>
            <a:pPr marL="457200" indent="-457200">
              <a:lnSpc>
                <a:spcPct val="150000"/>
              </a:lnSpc>
              <a:buFont typeface="+mj-lt"/>
              <a:buAutoNum type="arabicPeriod"/>
            </a:pPr>
            <a:r>
              <a:rPr lang="zh-CN" altLang="zh-CN" sz="2000" b="1" dirty="0" smtClean="0"/>
              <a:t>涪陵区</a:t>
            </a:r>
            <a:r>
              <a:rPr lang="en-US" altLang="zh-CN" sz="2000" b="1" dirty="0" smtClean="0"/>
              <a:t>2021</a:t>
            </a:r>
            <a:r>
              <a:rPr lang="zh-CN" altLang="zh-CN" sz="2000" b="1" dirty="0" smtClean="0"/>
              <a:t>年青羊镇猕猴桃产业园配套设施建设项目，村级、乡镇级缺少实施方案公示。</a:t>
            </a:r>
          </a:p>
          <a:p>
            <a:pPr marL="457200" indent="-457200">
              <a:lnSpc>
                <a:spcPct val="150000"/>
              </a:lnSpc>
              <a:buFont typeface="+mj-lt"/>
              <a:buAutoNum type="arabicPeriod"/>
            </a:pPr>
            <a:r>
              <a:rPr lang="zh-CN" altLang="zh-CN" sz="2000" b="1" dirty="0" smtClean="0"/>
              <a:t>清溪镇全心村</a:t>
            </a:r>
            <a:r>
              <a:rPr lang="en-US" altLang="zh-CN" sz="2000" b="1" dirty="0" smtClean="0"/>
              <a:t>2021</a:t>
            </a:r>
            <a:r>
              <a:rPr lang="zh-CN" altLang="zh-CN" sz="2000" b="1" dirty="0" smtClean="0"/>
              <a:t>年蟠橘园仓储中心建设项目，缺少村镇级实施方案公示</a:t>
            </a:r>
          </a:p>
          <a:p>
            <a:pPr marL="457200" indent="-457200">
              <a:lnSpc>
                <a:spcPct val="150000"/>
              </a:lnSpc>
              <a:buFont typeface="+mj-lt"/>
              <a:buAutoNum type="arabicPeriod"/>
            </a:pPr>
            <a:r>
              <a:rPr lang="zh-CN" altLang="zh-CN" sz="2000" b="1" dirty="0" smtClean="0"/>
              <a:t>涪陵区马武镇文观村</a:t>
            </a:r>
            <a:r>
              <a:rPr lang="en-US" altLang="zh-CN" sz="2000" b="1" dirty="0" smtClean="0"/>
              <a:t>2021</a:t>
            </a:r>
            <a:r>
              <a:rPr lang="zh-CN" altLang="zh-CN" sz="2000" b="1" dirty="0" smtClean="0"/>
              <a:t>年农业产业基础设施建设（农机）项目，缺少实施方案公示</a:t>
            </a:r>
            <a:endParaRPr lang="zh-CN" altLang="zh-CN" sz="2000" b="1" dirty="0"/>
          </a:p>
        </p:txBody>
      </p:sp>
    </p:spTree>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14" cstate="print">
            <a:duotone>
              <a:schemeClr val="accent1">
                <a:shade val="45000"/>
                <a:satMod val="135000"/>
              </a:schemeClr>
              <a:prstClr val="white"/>
            </a:duotone>
          </a:blip>
          <a:srcRect/>
          <a:stretch>
            <a:fillRect/>
          </a:stretch>
        </p:blipFill>
        <p:spPr bwMode="auto">
          <a:xfrm>
            <a:off x="1298539" y="939801"/>
            <a:ext cx="609602" cy="609601"/>
          </a:xfrm>
          <a:prstGeom prst="rect">
            <a:avLst/>
          </a:prstGeom>
          <a:noFill/>
          <a:effectLst>
            <a:outerShdw blurRad="127000" dist="63500" dir="3000000" sx="104000" sy="104000" algn="tl" rotWithShape="0">
              <a:prstClr val="black">
                <a:alpha val="34000"/>
              </a:prstClr>
            </a:outerShdw>
          </a:effectLst>
        </p:spPr>
      </p:pic>
      <p:pic>
        <p:nvPicPr>
          <p:cNvPr id="3" name="Picture 4" descr="C:\Users\Administrator\Desktop\微立体创业计划\004.png"/>
          <p:cNvPicPr>
            <a:picLocks noChangeAspect="1" noChangeArrowheads="1"/>
          </p:cNvPicPr>
          <p:nvPr/>
        </p:nvPicPr>
        <p:blipFill>
          <a:blip r:embed="rId15" cstate="print"/>
          <a:srcRect/>
          <a:stretch>
            <a:fillRect/>
          </a:stretch>
        </p:blipFill>
        <p:spPr bwMode="auto">
          <a:xfrm>
            <a:off x="1450975" y="947738"/>
            <a:ext cx="609600" cy="609600"/>
          </a:xfrm>
          <a:prstGeom prst="rect">
            <a:avLst/>
          </a:prstGeom>
          <a:noFill/>
          <a:effectLst>
            <a:outerShdw blurRad="127000" dist="63500" dir="3000000" sx="104000" sy="104000" algn="tl" rotWithShape="0">
              <a:prstClr val="black">
                <a:alpha val="34000"/>
              </a:prstClr>
            </a:outerShdw>
          </a:effectLst>
        </p:spPr>
      </p:pic>
      <p:sp>
        <p:nvSpPr>
          <p:cNvPr id="4" name="标题 1"/>
          <p:cNvSpPr>
            <a:spLocks noGrp="1"/>
          </p:cNvSpPr>
          <p:nvPr/>
        </p:nvSpPr>
        <p:spPr>
          <a:xfrm>
            <a:off x="2060575" y="1025525"/>
            <a:ext cx="4657725" cy="500141"/>
          </a:xfrm>
          <a:prstGeom prst="rect">
            <a:avLst/>
          </a:prstGeom>
          <a:noFill/>
          <a:ln w="9525">
            <a:noFill/>
          </a:ln>
        </p:spPr>
        <p:txBody>
          <a:bodyPr wrap="square" lIns="68582" tIns="34292" rIns="68582" bIns="34292" anchor="t" anchorCtr="0">
            <a:spAutoFit/>
          </a:bodyPr>
          <a:lstStyle/>
          <a:p>
            <a:pPr eaLnBrk="0" hangingPunct="0"/>
            <a:r>
              <a:rPr lang="zh-CN" altLang="en-US" sz="2800" b="1" dirty="0" smtClean="0">
                <a:latin typeface="Calibri" panose="020F0502020204030204" pitchFamily="34" charset="0"/>
                <a:ea typeface="宋体" panose="02010600030101010101" pitchFamily="2" charset="-122"/>
                <a:sym typeface="微软雅黑" panose="020B0503020204020204" pitchFamily="34" charset="-122"/>
              </a:rPr>
              <a:t>（三）项目实施管理要求</a:t>
            </a:r>
            <a:endParaRPr lang="zh-CN" altLang="en-US" sz="2800" b="1" dirty="0">
              <a:latin typeface="Calibri" panose="020F0502020204030204" pitchFamily="34" charset="0"/>
              <a:ea typeface="宋体" panose="02010600030101010101" pitchFamily="2" charset="-122"/>
              <a:sym typeface="微软雅黑" panose="020B0503020204020204" pitchFamily="34" charset="-122"/>
            </a:endParaRPr>
          </a:p>
        </p:txBody>
      </p:sp>
      <p:sp>
        <p:nvSpPr>
          <p:cNvPr id="5" name="圆角矩形 4"/>
          <p:cNvSpPr/>
          <p:nvPr>
            <p:custDataLst>
              <p:tags r:id="rId1"/>
            </p:custDataLst>
          </p:nvPr>
        </p:nvSpPr>
        <p:spPr>
          <a:xfrm>
            <a:off x="1917225" y="2339061"/>
            <a:ext cx="1878170" cy="710872"/>
          </a:xfrm>
          <a:prstGeom prst="roundRect">
            <a:avLst/>
          </a:prstGeom>
          <a:solidFill>
            <a:srgbClr val="D87F82"/>
          </a:solidFill>
          <a:ln w="12700" cap="flat" cmpd="sng" algn="ctr">
            <a:noFill/>
            <a:prstDash val="solid"/>
            <a:miter lim="800000"/>
          </a:ln>
          <a:effectLst/>
        </p:spPr>
        <p:txBody>
          <a:bodyPr rtlCol="0" anchor="ctr">
            <a:normAutofit/>
          </a:bodyPr>
          <a:lstStyle/>
          <a:p>
            <a:pPr lvl="0" algn="ctr">
              <a:defRPr/>
            </a:pPr>
            <a:r>
              <a:rPr lang="zh-CN" altLang="en-US" sz="1800" b="1" kern="0" dirty="0">
                <a:solidFill>
                  <a:srgbClr val="FFFFFF"/>
                </a:solidFill>
              </a:rPr>
              <a:t>前期论证</a:t>
            </a:r>
          </a:p>
        </p:txBody>
      </p:sp>
      <p:sp>
        <p:nvSpPr>
          <p:cNvPr id="6" name="圆角矩形 5"/>
          <p:cNvSpPr/>
          <p:nvPr>
            <p:custDataLst>
              <p:tags r:id="rId2"/>
            </p:custDataLst>
          </p:nvPr>
        </p:nvSpPr>
        <p:spPr>
          <a:xfrm>
            <a:off x="4535638" y="2339061"/>
            <a:ext cx="1878170" cy="710872"/>
          </a:xfrm>
          <a:prstGeom prst="roundRect">
            <a:avLst/>
          </a:prstGeom>
          <a:solidFill>
            <a:srgbClr val="82B3B7"/>
          </a:solidFill>
          <a:ln w="12700" cap="flat" cmpd="sng" algn="ctr">
            <a:noFill/>
            <a:prstDash val="solid"/>
            <a:miter lim="800000"/>
          </a:ln>
          <a:effectLst/>
        </p:spPr>
        <p:txBody>
          <a:bodyPr rtlCol="0" anchor="ctr">
            <a:noAutofit/>
          </a:bodyPr>
          <a:lstStyle/>
          <a:p>
            <a:pPr lvl="0" algn="ctr">
              <a:defRPr/>
            </a:pPr>
            <a:r>
              <a:rPr lang="zh-CN" altLang="en-US" sz="1800" b="1" kern="0" dirty="0">
                <a:solidFill>
                  <a:srgbClr val="FFFFFF"/>
                </a:solidFill>
              </a:rPr>
              <a:t>申请与审核、审批</a:t>
            </a:r>
          </a:p>
        </p:txBody>
      </p:sp>
      <p:sp>
        <p:nvSpPr>
          <p:cNvPr id="7" name="圆角矩形 6"/>
          <p:cNvSpPr/>
          <p:nvPr>
            <p:custDataLst>
              <p:tags r:id="rId3"/>
            </p:custDataLst>
          </p:nvPr>
        </p:nvSpPr>
        <p:spPr>
          <a:xfrm>
            <a:off x="7179451" y="2339061"/>
            <a:ext cx="1878170" cy="710872"/>
          </a:xfrm>
          <a:prstGeom prst="roundRect">
            <a:avLst/>
          </a:prstGeom>
          <a:solidFill>
            <a:srgbClr val="BC353E"/>
          </a:solidFill>
          <a:ln w="12700" cap="flat" cmpd="sng" algn="ctr">
            <a:noFill/>
            <a:prstDash val="solid"/>
            <a:miter lim="800000"/>
          </a:ln>
          <a:effectLst/>
        </p:spPr>
        <p:txBody>
          <a:bodyPr rtlCol="0" anchor="ctr">
            <a:normAutofit/>
          </a:bodyPr>
          <a:lstStyle/>
          <a:p>
            <a:pPr lvl="0" algn="ctr">
              <a:defRPr/>
            </a:pPr>
            <a:r>
              <a:rPr lang="zh-CN" altLang="en-US" sz="2000" b="1" kern="0" dirty="0">
                <a:solidFill>
                  <a:srgbClr val="FFFFFF"/>
                </a:solidFill>
              </a:rPr>
              <a:t>采购</a:t>
            </a:r>
          </a:p>
        </p:txBody>
      </p:sp>
      <p:sp>
        <p:nvSpPr>
          <p:cNvPr id="8" name="圆角矩形 10"/>
          <p:cNvSpPr/>
          <p:nvPr>
            <p:custDataLst>
              <p:tags r:id="rId4"/>
            </p:custDataLst>
          </p:nvPr>
        </p:nvSpPr>
        <p:spPr>
          <a:xfrm>
            <a:off x="7154969" y="4302057"/>
            <a:ext cx="1878170" cy="710872"/>
          </a:xfrm>
          <a:prstGeom prst="roundRect">
            <a:avLst/>
          </a:prstGeom>
          <a:solidFill>
            <a:srgbClr val="4772A9"/>
          </a:solidFill>
          <a:ln w="12700" cap="flat" cmpd="sng" algn="ctr">
            <a:noFill/>
            <a:prstDash val="solid"/>
            <a:miter lim="800000"/>
          </a:ln>
          <a:effectLst/>
        </p:spPr>
        <p:txBody>
          <a:bodyPr rtlCol="0" anchor="ctr">
            <a:normAutofit/>
          </a:bodyPr>
          <a:lstStyle/>
          <a:p>
            <a:pPr lvl="0" algn="ctr">
              <a:defRPr/>
            </a:pPr>
            <a:r>
              <a:rPr lang="zh-CN" altLang="en-US" sz="2000" b="1" kern="0" dirty="0">
                <a:solidFill>
                  <a:srgbClr val="FFFFFF"/>
                </a:solidFill>
              </a:rPr>
              <a:t>施工过程</a:t>
            </a:r>
          </a:p>
        </p:txBody>
      </p:sp>
      <p:sp>
        <p:nvSpPr>
          <p:cNvPr id="9" name="圆角矩形 11"/>
          <p:cNvSpPr/>
          <p:nvPr>
            <p:custDataLst>
              <p:tags r:id="rId5"/>
            </p:custDataLst>
          </p:nvPr>
        </p:nvSpPr>
        <p:spPr>
          <a:xfrm>
            <a:off x="4537012" y="4302057"/>
            <a:ext cx="1878170" cy="710872"/>
          </a:xfrm>
          <a:prstGeom prst="roundRect">
            <a:avLst/>
          </a:prstGeom>
          <a:solidFill>
            <a:srgbClr val="D87F82"/>
          </a:solidFill>
          <a:ln w="12700" cap="flat" cmpd="sng" algn="ctr">
            <a:noFill/>
            <a:prstDash val="solid"/>
            <a:miter lim="800000"/>
          </a:ln>
          <a:effectLst/>
        </p:spPr>
        <p:txBody>
          <a:bodyPr rtlCol="0" anchor="ctr">
            <a:normAutofit/>
          </a:bodyPr>
          <a:lstStyle/>
          <a:p>
            <a:pPr lvl="0" algn="ctr">
              <a:defRPr/>
            </a:pPr>
            <a:r>
              <a:rPr lang="zh-CN" altLang="en-US" sz="2000" b="1" kern="0" dirty="0">
                <a:solidFill>
                  <a:srgbClr val="FFFFFF"/>
                </a:solidFill>
              </a:rPr>
              <a:t>项目完工</a:t>
            </a:r>
          </a:p>
        </p:txBody>
      </p:sp>
      <p:sp>
        <p:nvSpPr>
          <p:cNvPr id="10" name="圆角矩形 12"/>
          <p:cNvSpPr/>
          <p:nvPr>
            <p:custDataLst>
              <p:tags r:id="rId6"/>
            </p:custDataLst>
          </p:nvPr>
        </p:nvSpPr>
        <p:spPr>
          <a:xfrm>
            <a:off x="1919057" y="4302057"/>
            <a:ext cx="1878170" cy="710872"/>
          </a:xfrm>
          <a:prstGeom prst="roundRect">
            <a:avLst/>
          </a:prstGeom>
          <a:solidFill>
            <a:srgbClr val="82B3B7"/>
          </a:solidFill>
          <a:ln w="12700" cap="flat" cmpd="sng" algn="ctr">
            <a:noFill/>
            <a:prstDash val="solid"/>
            <a:miter lim="800000"/>
          </a:ln>
          <a:effectLst/>
        </p:spPr>
        <p:txBody>
          <a:bodyPr rtlCol="0" anchor="ctr">
            <a:noAutofit/>
          </a:bodyPr>
          <a:lstStyle/>
          <a:p>
            <a:pPr lvl="0" algn="ctr">
              <a:buClrTx/>
              <a:buSzTx/>
              <a:buFontTx/>
              <a:defRPr/>
            </a:pPr>
            <a:r>
              <a:rPr lang="zh-CN" altLang="en-US" sz="1800" b="1" kern="0" dirty="0">
                <a:solidFill>
                  <a:srgbClr val="FFFFFF"/>
                </a:solidFill>
                <a:sym typeface="+mn-ea"/>
              </a:rPr>
              <a:t>后期管护</a:t>
            </a:r>
          </a:p>
        </p:txBody>
      </p:sp>
      <p:sp>
        <p:nvSpPr>
          <p:cNvPr id="11" name="右箭头 13"/>
          <p:cNvSpPr/>
          <p:nvPr>
            <p:custDataLst>
              <p:tags r:id="rId7"/>
            </p:custDataLst>
          </p:nvPr>
        </p:nvSpPr>
        <p:spPr>
          <a:xfrm>
            <a:off x="3839979" y="2457536"/>
            <a:ext cx="685095" cy="440586"/>
          </a:xfrm>
          <a:prstGeom prst="rightArrow">
            <a:avLst/>
          </a:prstGeom>
          <a:solidFill>
            <a:srgbClr val="FFFFFF">
              <a:lumMod val="85000"/>
            </a:srgbClr>
          </a:solidFill>
          <a:ln w="12700" cap="flat" cmpd="sng" algn="ctr">
            <a:noFill/>
            <a:prstDash val="solid"/>
            <a:miter lim="800000"/>
          </a:ln>
          <a:effectLst/>
        </p:spPr>
        <p:txBody>
          <a:bodyPr rtlCol="0" anchor="ctr">
            <a:normAutofit fontScale="75000" lnSpcReduction="20000"/>
          </a:bodyPr>
          <a:lstStyle/>
          <a:p>
            <a:pPr marL="0" marR="0" lvl="0" indent="0" algn="ctr" defTabSz="914400" eaLnBrk="1" latinLnBrk="0" hangingPunct="1">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lumMod val="50000"/>
                </a:srgbClr>
              </a:solidFill>
              <a:effectLst/>
              <a:uLnTx/>
              <a:uFillTx/>
            </a:endParaRPr>
          </a:p>
        </p:txBody>
      </p:sp>
      <p:sp>
        <p:nvSpPr>
          <p:cNvPr id="12" name="右箭头 14"/>
          <p:cNvSpPr/>
          <p:nvPr>
            <p:custDataLst>
              <p:tags r:id="rId8"/>
            </p:custDataLst>
          </p:nvPr>
        </p:nvSpPr>
        <p:spPr>
          <a:xfrm>
            <a:off x="6467916" y="2467061"/>
            <a:ext cx="685095" cy="440586"/>
          </a:xfrm>
          <a:prstGeom prst="rightArrow">
            <a:avLst/>
          </a:prstGeom>
          <a:solidFill>
            <a:srgbClr val="FFFFFF">
              <a:lumMod val="85000"/>
            </a:srgbClr>
          </a:solidFill>
          <a:ln w="12700" cap="flat" cmpd="sng" algn="ctr">
            <a:noFill/>
            <a:prstDash val="solid"/>
            <a:miter lim="800000"/>
          </a:ln>
          <a:effectLst/>
        </p:spPr>
        <p:txBody>
          <a:bodyPr rtlCol="0" anchor="ctr">
            <a:normAutofit fontScale="75000" lnSpcReduction="20000"/>
          </a:bodyPr>
          <a:lstStyle/>
          <a:p>
            <a:pPr marL="0" marR="0" lvl="0" indent="0" algn="ctr" defTabSz="914400" eaLnBrk="1" latinLnBrk="0" hangingPunct="1">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lumMod val="50000"/>
                </a:srgbClr>
              </a:solidFill>
              <a:effectLst/>
              <a:uLnTx/>
              <a:uFillTx/>
            </a:endParaRPr>
          </a:p>
        </p:txBody>
      </p:sp>
      <p:sp>
        <p:nvSpPr>
          <p:cNvPr id="13" name="右箭头 16"/>
          <p:cNvSpPr/>
          <p:nvPr>
            <p:custDataLst>
              <p:tags r:id="rId9"/>
            </p:custDataLst>
          </p:nvPr>
        </p:nvSpPr>
        <p:spPr>
          <a:xfrm flipH="1">
            <a:off x="3811403" y="4456058"/>
            <a:ext cx="685095" cy="440586"/>
          </a:xfrm>
          <a:prstGeom prst="rightArrow">
            <a:avLst/>
          </a:prstGeom>
          <a:solidFill>
            <a:srgbClr val="FFFFFF">
              <a:lumMod val="85000"/>
            </a:srgbClr>
          </a:solidFill>
          <a:ln w="12700" cap="flat" cmpd="sng" algn="ctr">
            <a:noFill/>
            <a:prstDash val="solid"/>
            <a:miter lim="800000"/>
          </a:ln>
          <a:effectLst/>
        </p:spPr>
        <p:txBody>
          <a:bodyPr rtlCol="0" anchor="ctr">
            <a:normAutofit fontScale="75000" lnSpcReduction="20000"/>
          </a:bodyPr>
          <a:lstStyle/>
          <a:p>
            <a:pPr marL="0" marR="0" lvl="0" indent="0" algn="ctr" defTabSz="914400" eaLnBrk="1" latinLnBrk="0" hangingPunct="1">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lumMod val="50000"/>
                </a:srgbClr>
              </a:solidFill>
              <a:effectLst/>
              <a:uLnTx/>
              <a:uFillTx/>
            </a:endParaRPr>
          </a:p>
        </p:txBody>
      </p:sp>
      <p:sp>
        <p:nvSpPr>
          <p:cNvPr id="14" name="右箭头 17"/>
          <p:cNvSpPr/>
          <p:nvPr>
            <p:custDataLst>
              <p:tags r:id="rId10"/>
            </p:custDataLst>
          </p:nvPr>
        </p:nvSpPr>
        <p:spPr>
          <a:xfrm flipH="1">
            <a:off x="6429815" y="4437008"/>
            <a:ext cx="685095" cy="440586"/>
          </a:xfrm>
          <a:prstGeom prst="rightArrow">
            <a:avLst/>
          </a:prstGeom>
          <a:solidFill>
            <a:srgbClr val="FFFFFF">
              <a:lumMod val="85000"/>
            </a:srgbClr>
          </a:solidFill>
          <a:ln w="12700" cap="flat" cmpd="sng" algn="ctr">
            <a:noFill/>
            <a:prstDash val="solid"/>
            <a:miter lim="800000"/>
          </a:ln>
          <a:effectLst/>
        </p:spPr>
        <p:txBody>
          <a:bodyPr rtlCol="0" anchor="ctr">
            <a:normAutofit fontScale="75000" lnSpcReduction="20000"/>
          </a:bodyPr>
          <a:lstStyle/>
          <a:p>
            <a:pPr marL="0" marR="0" lvl="0" indent="0" algn="ctr" defTabSz="914400" eaLnBrk="1" latinLnBrk="0" hangingPunct="1">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lumMod val="50000"/>
                </a:srgbClr>
              </a:solidFill>
              <a:effectLst/>
              <a:uLnTx/>
              <a:uFillTx/>
            </a:endParaRPr>
          </a:p>
        </p:txBody>
      </p:sp>
      <p:sp>
        <p:nvSpPr>
          <p:cNvPr id="15" name="圆角右箭头 19"/>
          <p:cNvSpPr/>
          <p:nvPr>
            <p:custDataLst>
              <p:tags r:id="rId11"/>
            </p:custDataLst>
          </p:nvPr>
        </p:nvSpPr>
        <p:spPr>
          <a:xfrm rot="5400000">
            <a:off x="9134948" y="2467268"/>
            <a:ext cx="785643" cy="830872"/>
          </a:xfrm>
          <a:prstGeom prst="bentArrow">
            <a:avLst/>
          </a:prstGeom>
          <a:solidFill>
            <a:srgbClr val="FFFFFF">
              <a:lumMod val="85000"/>
            </a:srgbClr>
          </a:solidFill>
          <a:ln w="12700" cap="flat" cmpd="sng" algn="ctr">
            <a:noFill/>
            <a:prstDash val="solid"/>
            <a:miter lim="800000"/>
          </a:ln>
          <a:effectLst/>
        </p:spPr>
        <p:txBody>
          <a:bodyPr rtlCol="0" anchor="ctr">
            <a:normAutofit/>
          </a:bodyPr>
          <a:lstStyle/>
          <a:p>
            <a:pPr marL="0" marR="0" lvl="0" indent="0" algn="ctr" defTabSz="914400" eaLnBrk="1" latinLnBrk="0" hangingPunct="1">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lumMod val="50000"/>
                </a:srgbClr>
              </a:solidFill>
              <a:effectLst/>
              <a:uLnTx/>
              <a:uFillTx/>
            </a:endParaRPr>
          </a:p>
        </p:txBody>
      </p:sp>
      <p:sp>
        <p:nvSpPr>
          <p:cNvPr id="16" name="圆角右箭头 20"/>
          <p:cNvSpPr/>
          <p:nvPr>
            <p:custDataLst>
              <p:tags r:id="rId12"/>
            </p:custDataLst>
          </p:nvPr>
        </p:nvSpPr>
        <p:spPr>
          <a:xfrm rot="10800000">
            <a:off x="9058208" y="4050438"/>
            <a:ext cx="778395" cy="838608"/>
          </a:xfrm>
          <a:prstGeom prst="bentArrow">
            <a:avLst/>
          </a:prstGeom>
          <a:solidFill>
            <a:srgbClr val="FFFFFF">
              <a:lumMod val="85000"/>
            </a:srgbClr>
          </a:solidFill>
          <a:ln w="12700" cap="flat" cmpd="sng" algn="ctr">
            <a:noFill/>
            <a:prstDash val="solid"/>
            <a:miter lim="800000"/>
          </a:ln>
          <a:effectLst/>
        </p:spPr>
        <p:txBody>
          <a:bodyPr rtlCol="0" anchor="ctr">
            <a:normAutofit/>
          </a:bodyPr>
          <a:lstStyle/>
          <a:p>
            <a:pPr marL="0" marR="0" lvl="0" indent="0" algn="ctr" defTabSz="914400" eaLnBrk="1" latinLnBrk="0" hangingPunct="1">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lumMod val="50000"/>
                </a:srgbClr>
              </a:solidFill>
              <a:effectLst/>
              <a:uLnTx/>
              <a:uFillTx/>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00" fill="hold"/>
                                        <p:tgtEl>
                                          <p:spTgt spid="2"/>
                                        </p:tgtEl>
                                        <p:attrNameLst>
                                          <p:attrName>ppt_x</p:attrName>
                                        </p:attrNameLst>
                                      </p:cBhvr>
                                      <p:tavLst>
                                        <p:tav tm="0">
                                          <p:val>
                                            <p:strVal val="0-#ppt_w/2"/>
                                          </p:val>
                                        </p:tav>
                                        <p:tav tm="100000">
                                          <p:val>
                                            <p:strVal val="#ppt_x"/>
                                          </p:val>
                                        </p:tav>
                                      </p:tavLst>
                                    </p:anim>
                                    <p:anim calcmode="lin" valueType="num">
                                      <p:cBhvr>
                                        <p:cTn id="8" dur="12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200" fill="hold"/>
                                        <p:tgtEl>
                                          <p:spTgt spid="3"/>
                                        </p:tgtEl>
                                        <p:attrNameLst>
                                          <p:attrName>ppt_x</p:attrName>
                                        </p:attrNameLst>
                                      </p:cBhvr>
                                      <p:tavLst>
                                        <p:tav tm="0">
                                          <p:val>
                                            <p:strVal val="#ppt_x"/>
                                          </p:val>
                                        </p:tav>
                                        <p:tav tm="100000">
                                          <p:val>
                                            <p:strVal val="#ppt_x"/>
                                          </p:val>
                                        </p:tav>
                                      </p:tavLst>
                                    </p:anim>
                                    <p:anim calcmode="lin" valueType="num">
                                      <p:cBhvr>
                                        <p:cTn id="12"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3000" y="594836"/>
            <a:ext cx="10172700" cy="6278642"/>
          </a:xfrm>
          <a:prstGeom prst="rect">
            <a:avLst/>
          </a:prstGeom>
        </p:spPr>
        <p:txBody>
          <a:bodyPr wrap="square">
            <a:spAutoFit/>
          </a:bodyPr>
          <a:lstStyle/>
          <a:p>
            <a:endParaRPr lang="en-US" altLang="zh-CN" b="1" dirty="0" smtClean="0">
              <a:solidFill>
                <a:srgbClr val="FF0000"/>
              </a:solidFill>
            </a:endParaRPr>
          </a:p>
          <a:p>
            <a:pPr>
              <a:lnSpc>
                <a:spcPct val="150000"/>
              </a:lnSpc>
              <a:buFont typeface="Wingdings" pitchFamily="2" charset="2"/>
              <a:buChar char="Ø"/>
            </a:pPr>
            <a:r>
              <a:rPr lang="zh-CN" altLang="en-US" sz="2800" b="1" dirty="0" smtClean="0">
                <a:solidFill>
                  <a:srgbClr val="FF0000"/>
                </a:solidFill>
              </a:rPr>
              <a:t>及时开工建设</a:t>
            </a:r>
            <a:r>
              <a:rPr lang="zh-CN" altLang="en-US" sz="2800" dirty="0" smtClean="0"/>
              <a:t>。</a:t>
            </a:r>
            <a:r>
              <a:rPr lang="zh-CN" altLang="zh-CN" sz="2800" dirty="0" smtClean="0"/>
              <a:t>各项目主管部门要及时将项目实施计划下达到乡镇（街道）等责任单位，及时组织项目实施。</a:t>
            </a:r>
            <a:r>
              <a:rPr lang="zh-CN" altLang="zh-CN" sz="2800" b="1" dirty="0" smtClean="0"/>
              <a:t>年度巩固脱贫攻坚成果项目必须在计划下达</a:t>
            </a:r>
            <a:r>
              <a:rPr lang="en-US" altLang="zh-CN" sz="2800" b="1" dirty="0" smtClean="0"/>
              <a:t>2</a:t>
            </a:r>
            <a:r>
              <a:rPr lang="zh-CN" altLang="zh-CN" sz="2800" b="1" dirty="0" smtClean="0"/>
              <a:t>个月内实质性开工</a:t>
            </a:r>
            <a:r>
              <a:rPr lang="zh-CN" altLang="zh-CN" sz="2800" dirty="0" smtClean="0"/>
              <a:t>，并</a:t>
            </a:r>
            <a:r>
              <a:rPr lang="zh-CN" altLang="en-US" sz="2800" dirty="0" smtClean="0"/>
              <a:t>在规定时间内</a:t>
            </a:r>
            <a:r>
              <a:rPr lang="zh-CN" altLang="zh-CN" sz="2800" dirty="0" smtClean="0"/>
              <a:t>竣工验收及拨付资金。</a:t>
            </a:r>
            <a:endParaRPr lang="en-US" altLang="zh-CN" sz="2800" dirty="0" smtClean="0"/>
          </a:p>
          <a:p>
            <a:pPr>
              <a:lnSpc>
                <a:spcPct val="150000"/>
              </a:lnSpc>
              <a:buFont typeface="Wingdings" pitchFamily="2" charset="2"/>
              <a:buChar char="Ø"/>
            </a:pPr>
            <a:r>
              <a:rPr lang="zh-CN" altLang="zh-CN" sz="2800" b="1" dirty="0" smtClean="0">
                <a:solidFill>
                  <a:srgbClr val="FF0000"/>
                </a:solidFill>
              </a:rPr>
              <a:t>强化项目监管</a:t>
            </a:r>
            <a:r>
              <a:rPr lang="zh-CN" altLang="zh-CN" sz="2800" dirty="0" smtClean="0"/>
              <a:t>。</a:t>
            </a:r>
            <a:r>
              <a:rPr lang="zh-CN" altLang="zh-CN" sz="2800" b="1" dirty="0" smtClean="0"/>
              <a:t>区级</a:t>
            </a:r>
            <a:r>
              <a:rPr lang="zh-CN" altLang="en-US" sz="2800" b="1" dirty="0" smtClean="0"/>
              <a:t>行业</a:t>
            </a:r>
            <a:r>
              <a:rPr lang="zh-CN" altLang="zh-CN" sz="2800" b="1" dirty="0" smtClean="0"/>
              <a:t>部门</a:t>
            </a:r>
            <a:r>
              <a:rPr lang="zh-CN" altLang="zh-CN" sz="2800" dirty="0" smtClean="0"/>
              <a:t>加强对巩固脱贫攻坚成果项目资金</a:t>
            </a:r>
            <a:r>
              <a:rPr lang="zh-CN" altLang="zh-CN" sz="2800" b="1" dirty="0" smtClean="0"/>
              <a:t>常态化监管和指导</a:t>
            </a:r>
            <a:r>
              <a:rPr lang="zh-CN" altLang="zh-CN" sz="2800" dirty="0" smtClean="0"/>
              <a:t>，</a:t>
            </a:r>
            <a:r>
              <a:rPr lang="zh-CN" altLang="en-US" sz="2800" b="1" dirty="0" smtClean="0"/>
              <a:t>乡镇街道落实主体责任</a:t>
            </a:r>
            <a:r>
              <a:rPr lang="zh-CN" altLang="en-US" sz="2800" dirty="0" smtClean="0"/>
              <a:t>，</a:t>
            </a:r>
            <a:r>
              <a:rPr lang="zh-CN" altLang="zh-CN" sz="2800" dirty="0" smtClean="0"/>
              <a:t>引导群众参与项目决策、实施、管理，切实履行资金项目监管主体责任</a:t>
            </a:r>
            <a:r>
              <a:rPr lang="zh-CN" altLang="en-US" sz="2800" dirty="0" smtClean="0"/>
              <a:t>。</a:t>
            </a:r>
            <a:endParaRPr lang="en-US" altLang="zh-CN" sz="2800" dirty="0" smtClean="0"/>
          </a:p>
          <a:p>
            <a:endParaRPr lang="en-US" altLang="zh-CN" dirty="0" smtClean="0"/>
          </a:p>
          <a:p>
            <a:endParaRPr lang="en-US" altLang="zh-CN" dirty="0" smtClean="0"/>
          </a:p>
          <a:p>
            <a:endParaRPr lang="en-US" altLang="zh-CN" dirty="0" smtClean="0"/>
          </a:p>
          <a:p>
            <a:endParaRPr lang="en-US" altLang="zh-CN" dirty="0" smtClean="0"/>
          </a:p>
          <a:p>
            <a:endParaRPr lang="zh-CN" altLang="en-US" dirty="0"/>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587426" y="1093906"/>
            <a:ext cx="10869785" cy="990829"/>
          </a:xfrm>
        </p:spPr>
        <p:txBody>
          <a:bodyPr>
            <a:normAutofit fontScale="90000"/>
          </a:bodyPr>
          <a:lstStyle/>
          <a:p>
            <a:pPr algn="l"/>
            <a:r>
              <a:rPr lang="zh-CN" altLang="en-US" sz="3800" b="1" dirty="0" smtClean="0"/>
              <a:t>（一）衔接资金</a:t>
            </a:r>
            <a:r>
              <a:rPr lang="zh-CN" altLang="zh-CN" sz="3800" b="1" dirty="0" smtClean="0"/>
              <a:t>项目建设</a:t>
            </a:r>
            <a:r>
              <a:rPr lang="zh-CN" altLang="en-US" sz="3800" b="1" dirty="0" smtClean="0"/>
              <a:t>的</a:t>
            </a:r>
            <a:r>
              <a:rPr lang="zh-CN" altLang="en-US" sz="4000" b="1" dirty="0" smtClean="0">
                <a:latin typeface="+mn-lt"/>
                <a:ea typeface="+mn-ea"/>
                <a:cs typeface="+mn-cs"/>
              </a:rPr>
              <a:t>重要意义</a:t>
            </a:r>
            <a:r>
              <a:rPr lang="zh-CN" altLang="en-US" sz="4000" dirty="0" smtClean="0">
                <a:latin typeface="+mn-lt"/>
                <a:ea typeface="+mn-ea"/>
                <a:cs typeface="+mn-cs"/>
              </a:rPr>
              <a:t/>
            </a:r>
            <a:br>
              <a:rPr lang="zh-CN" altLang="en-US" sz="4000" dirty="0" smtClean="0">
                <a:latin typeface="+mn-lt"/>
                <a:ea typeface="+mn-ea"/>
                <a:cs typeface="+mn-cs"/>
              </a:rPr>
            </a:br>
            <a:endParaRPr lang="zh-CN" altLang="en-US" sz="3800" b="1" dirty="0" smtClean="0">
              <a:latin typeface="华文中宋" pitchFamily="2" charset="-122"/>
              <a:ea typeface="华文中宋" pitchFamily="2" charset="-122"/>
            </a:endParaRPr>
          </a:p>
        </p:txBody>
      </p:sp>
      <p:sp>
        <p:nvSpPr>
          <p:cNvPr id="4099" name="内容占位符 4"/>
          <p:cNvSpPr>
            <a:spLocks noGrp="1"/>
          </p:cNvSpPr>
          <p:nvPr>
            <p:ph sz="quarter" idx="1"/>
          </p:nvPr>
        </p:nvSpPr>
        <p:spPr>
          <a:xfrm>
            <a:off x="1753882" y="2264035"/>
            <a:ext cx="10033810" cy="4858875"/>
          </a:xfrm>
        </p:spPr>
        <p:txBody>
          <a:bodyPr>
            <a:normAutofit/>
          </a:bodyPr>
          <a:lstStyle/>
          <a:p>
            <a:pPr eaLnBrk="1" hangingPunct="1">
              <a:lnSpc>
                <a:spcPct val="150000"/>
              </a:lnSpc>
              <a:spcBef>
                <a:spcPct val="0"/>
              </a:spcBef>
              <a:buFont typeface="Wingdings" pitchFamily="2" charset="2"/>
              <a:buChar char="Ø"/>
            </a:pPr>
            <a:r>
              <a:rPr lang="zh-CN" altLang="zh-CN" sz="2900" b="1" dirty="0" smtClean="0"/>
              <a:t>精准使用资金、精准安排项目的</a:t>
            </a:r>
            <a:r>
              <a:rPr lang="zh-CN" altLang="zh-CN" sz="2900" b="1" dirty="0" smtClean="0">
                <a:solidFill>
                  <a:srgbClr val="FF0000"/>
                </a:solidFill>
              </a:rPr>
              <a:t>第一颗扣子</a:t>
            </a:r>
            <a:endParaRPr lang="en-US" altLang="zh-CN" sz="2900" b="1" dirty="0" smtClean="0">
              <a:solidFill>
                <a:srgbClr val="FF0000"/>
              </a:solidFill>
            </a:endParaRPr>
          </a:p>
          <a:p>
            <a:pPr eaLnBrk="1" hangingPunct="1">
              <a:lnSpc>
                <a:spcPct val="150000"/>
              </a:lnSpc>
              <a:spcBef>
                <a:spcPct val="0"/>
              </a:spcBef>
              <a:buFont typeface="Wingdings" pitchFamily="2" charset="2"/>
              <a:buChar char="Ø"/>
            </a:pPr>
            <a:r>
              <a:rPr lang="zh-CN" altLang="zh-CN" sz="2900" b="1" dirty="0" smtClean="0"/>
              <a:t>编制</a:t>
            </a:r>
            <a:r>
              <a:rPr lang="zh-CN" altLang="en-US" sz="2900" b="1" dirty="0" smtClean="0"/>
              <a:t>资金使用</a:t>
            </a:r>
            <a:r>
              <a:rPr lang="zh-CN" altLang="zh-CN" sz="2900" b="1" dirty="0" smtClean="0"/>
              <a:t>方案、安排下达项目的</a:t>
            </a:r>
            <a:r>
              <a:rPr lang="zh-CN" altLang="zh-CN" sz="2900" b="1" dirty="0" smtClean="0">
                <a:solidFill>
                  <a:srgbClr val="FF0000"/>
                </a:solidFill>
              </a:rPr>
              <a:t>基本前置条件</a:t>
            </a:r>
            <a:endParaRPr lang="en-US" altLang="zh-CN" sz="2900" b="1" dirty="0" smtClean="0">
              <a:solidFill>
                <a:srgbClr val="FF0000"/>
              </a:solidFill>
            </a:endParaRPr>
          </a:p>
          <a:p>
            <a:pPr eaLnBrk="1" hangingPunct="1">
              <a:lnSpc>
                <a:spcPct val="150000"/>
              </a:lnSpc>
              <a:spcBef>
                <a:spcPct val="0"/>
              </a:spcBef>
              <a:buFont typeface="Wingdings" pitchFamily="2" charset="2"/>
              <a:buChar char="Ø"/>
            </a:pPr>
            <a:r>
              <a:rPr lang="zh-CN" altLang="zh-CN" sz="2900" b="1" dirty="0" smtClean="0"/>
              <a:t>加快资金下达、加快拨付、减少资金结转结余</a:t>
            </a:r>
            <a:endParaRPr lang="en-US" altLang="zh-CN" sz="2900" b="1" dirty="0" smtClean="0"/>
          </a:p>
          <a:p>
            <a:pPr eaLnBrk="1" hangingPunct="1">
              <a:lnSpc>
                <a:spcPct val="150000"/>
              </a:lnSpc>
              <a:spcBef>
                <a:spcPct val="0"/>
              </a:spcBef>
              <a:buFont typeface="Wingdings" pitchFamily="2" charset="2"/>
              <a:buChar char="Ø"/>
            </a:pPr>
            <a:r>
              <a:rPr lang="zh-CN" altLang="en-US" sz="2900" b="1" dirty="0" smtClean="0"/>
              <a:t>变“资金等项目”为“项目等资金” </a:t>
            </a:r>
          </a:p>
        </p:txBody>
      </p:sp>
    </p:spTree>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57300" y="600838"/>
            <a:ext cx="9664700" cy="5262979"/>
          </a:xfrm>
          <a:prstGeom prst="rect">
            <a:avLst/>
          </a:prstGeom>
        </p:spPr>
        <p:txBody>
          <a:bodyPr wrap="square">
            <a:spAutoFit/>
          </a:bodyPr>
          <a:lstStyle/>
          <a:p>
            <a:pPr>
              <a:lnSpc>
                <a:spcPct val="150000"/>
              </a:lnSpc>
              <a:buFont typeface="Wingdings" pitchFamily="2" charset="2"/>
              <a:buChar char="Ø"/>
            </a:pPr>
            <a:r>
              <a:rPr lang="zh-CN" altLang="zh-CN" sz="2800" b="1" dirty="0" smtClean="0">
                <a:solidFill>
                  <a:srgbClr val="FF0000"/>
                </a:solidFill>
              </a:rPr>
              <a:t>严格执行国库集中支付。</a:t>
            </a:r>
            <a:r>
              <a:rPr lang="zh-CN" altLang="zh-CN" sz="2800" dirty="0" smtClean="0"/>
              <a:t>由负责项目的行业主管部门将</a:t>
            </a:r>
            <a:r>
              <a:rPr lang="zh-CN" altLang="zh-CN" sz="2800" b="1" dirty="0" smtClean="0"/>
              <a:t>资金直接划拨到补助对象或施工方、采购方</a:t>
            </a:r>
            <a:r>
              <a:rPr lang="zh-CN" altLang="zh-CN" sz="2800" dirty="0" smtClean="0"/>
              <a:t>等</a:t>
            </a:r>
            <a:r>
              <a:rPr lang="zh-CN" altLang="en-US" sz="2800" dirty="0" smtClean="0"/>
              <a:t>。</a:t>
            </a:r>
            <a:endParaRPr lang="en-US" altLang="zh-CN" sz="2800" dirty="0" smtClean="0"/>
          </a:p>
          <a:p>
            <a:pPr>
              <a:lnSpc>
                <a:spcPct val="150000"/>
              </a:lnSpc>
              <a:buFont typeface="Wingdings" pitchFamily="2" charset="2"/>
              <a:buChar char="Ø"/>
            </a:pPr>
            <a:r>
              <a:rPr lang="zh-CN" altLang="zh-CN" sz="2800" b="1" dirty="0" smtClean="0">
                <a:solidFill>
                  <a:srgbClr val="FF0000"/>
                </a:solidFill>
              </a:rPr>
              <a:t>完善项目档案资料。</a:t>
            </a:r>
            <a:r>
              <a:rPr lang="zh-CN" altLang="zh-CN" sz="2800" dirty="0" smtClean="0"/>
              <a:t>区级行业主管部门</a:t>
            </a:r>
            <a:r>
              <a:rPr lang="zh-CN" altLang="en-US" sz="2800" dirty="0" smtClean="0"/>
              <a:t>指导乡镇街道</a:t>
            </a:r>
            <a:r>
              <a:rPr lang="zh-CN" altLang="zh-CN" sz="2800" dirty="0" smtClean="0"/>
              <a:t>收集完善项目实施全过程档案资料，</a:t>
            </a:r>
            <a:r>
              <a:rPr lang="zh-CN" altLang="zh-CN" sz="2800" b="1" dirty="0" smtClean="0"/>
              <a:t>一项一档装订成册</a:t>
            </a:r>
            <a:r>
              <a:rPr lang="zh-CN" altLang="zh-CN" sz="2800" dirty="0" smtClean="0"/>
              <a:t>，要求要件齐全、内容清晰。</a:t>
            </a:r>
            <a:endParaRPr lang="en-US" altLang="zh-CN" sz="2800" dirty="0" smtClean="0"/>
          </a:p>
          <a:p>
            <a:pPr>
              <a:lnSpc>
                <a:spcPct val="150000"/>
              </a:lnSpc>
              <a:buFont typeface="Wingdings" pitchFamily="2" charset="2"/>
              <a:buChar char="Ø"/>
            </a:pPr>
            <a:r>
              <a:rPr lang="zh-CN" altLang="zh-CN" sz="2800" b="1" dirty="0" smtClean="0">
                <a:solidFill>
                  <a:srgbClr val="FF0000"/>
                </a:solidFill>
              </a:rPr>
              <a:t>严格执行相关法规</a:t>
            </a:r>
            <a:r>
              <a:rPr lang="zh-CN" altLang="zh-CN" sz="2800" dirty="0" smtClean="0"/>
              <a:t>。工程类项目要按照基本建设程序开工建设，政策补助类项目要按照批准的实施方案组织实施，项目在实施中</a:t>
            </a:r>
            <a:r>
              <a:rPr lang="zh-CN" altLang="zh-CN" sz="2800" b="1" dirty="0" smtClean="0"/>
              <a:t>确需调整的必须及时按照程序履行调整审批手续</a:t>
            </a:r>
            <a:r>
              <a:rPr lang="zh-CN" altLang="zh-CN" sz="2800" dirty="0" smtClean="0"/>
              <a:t>。</a:t>
            </a:r>
            <a:endParaRPr lang="zh-CN" altLang="en-US" sz="2800" dirty="0" smtClean="0"/>
          </a:p>
        </p:txBody>
      </p:sp>
    </p:spTree>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69570" y="1533436"/>
            <a:ext cx="9165773" cy="3323987"/>
          </a:xfrm>
          <a:prstGeom prst="rect">
            <a:avLst/>
          </a:prstGeom>
        </p:spPr>
        <p:txBody>
          <a:bodyPr wrap="square">
            <a:spAutoFit/>
          </a:bodyPr>
          <a:lstStyle/>
          <a:p>
            <a:pPr>
              <a:lnSpc>
                <a:spcPct val="150000"/>
              </a:lnSpc>
            </a:pPr>
            <a:r>
              <a:rPr lang="zh-CN" altLang="en-US" sz="2800" b="1" dirty="0" smtClean="0">
                <a:solidFill>
                  <a:srgbClr val="FF0000"/>
                </a:solidFill>
              </a:rPr>
              <a:t>关于衔接资金拨付要求：</a:t>
            </a:r>
            <a:endParaRPr lang="en-US" altLang="zh-CN" sz="2800" b="1" dirty="0" smtClean="0">
              <a:solidFill>
                <a:srgbClr val="FF0000"/>
              </a:solidFill>
            </a:endParaRPr>
          </a:p>
          <a:p>
            <a:pPr>
              <a:lnSpc>
                <a:spcPct val="150000"/>
              </a:lnSpc>
            </a:pPr>
            <a:r>
              <a:rPr lang="en-US" altLang="zh-CN" sz="2800" b="1" dirty="0" smtClean="0"/>
              <a:t>       </a:t>
            </a:r>
            <a:r>
              <a:rPr lang="zh-CN" altLang="zh-CN" sz="2800" b="1" dirty="0" smtClean="0"/>
              <a:t>要认真落实财政衔接资金支出要求，在确保资金安全的前提下，</a:t>
            </a:r>
            <a:r>
              <a:rPr lang="zh-CN" altLang="zh-CN" sz="2800" b="1" dirty="0" smtClean="0">
                <a:solidFill>
                  <a:srgbClr val="FF0000"/>
                </a:solidFill>
              </a:rPr>
              <a:t>按照项目开工拨付</a:t>
            </a:r>
            <a:r>
              <a:rPr lang="en-US" altLang="zh-CN" sz="2800" b="1" dirty="0" smtClean="0">
                <a:solidFill>
                  <a:srgbClr val="FF0000"/>
                </a:solidFill>
              </a:rPr>
              <a:t>30-50%</a:t>
            </a:r>
            <a:r>
              <a:rPr lang="zh-CN" altLang="zh-CN" sz="2800" b="1" dirty="0" smtClean="0">
                <a:solidFill>
                  <a:srgbClr val="FF0000"/>
                </a:solidFill>
              </a:rPr>
              <a:t>、项目过半拨付</a:t>
            </a:r>
            <a:r>
              <a:rPr lang="en-US" altLang="zh-CN" sz="2800" b="1" dirty="0" smtClean="0">
                <a:solidFill>
                  <a:srgbClr val="FF0000"/>
                </a:solidFill>
              </a:rPr>
              <a:t>80%</a:t>
            </a:r>
            <a:r>
              <a:rPr lang="zh-CN" altLang="zh-CN" sz="2800" b="1" dirty="0" smtClean="0">
                <a:solidFill>
                  <a:srgbClr val="FF0000"/>
                </a:solidFill>
              </a:rPr>
              <a:t>、项目竣工验收拨付</a:t>
            </a:r>
            <a:r>
              <a:rPr lang="en-US" altLang="zh-CN" sz="2800" b="1" dirty="0" smtClean="0">
                <a:solidFill>
                  <a:srgbClr val="FF0000"/>
                </a:solidFill>
              </a:rPr>
              <a:t>90%</a:t>
            </a:r>
            <a:r>
              <a:rPr lang="zh-CN" altLang="zh-CN" sz="2800" b="1" dirty="0" smtClean="0">
                <a:solidFill>
                  <a:srgbClr val="FF0000"/>
                </a:solidFill>
              </a:rPr>
              <a:t>比例</a:t>
            </a:r>
            <a:r>
              <a:rPr lang="zh-CN" altLang="zh-CN" sz="2800" b="1" dirty="0" smtClean="0"/>
              <a:t>，实现资金有序支出，确保实现年度衔接资金拨付率</a:t>
            </a:r>
            <a:r>
              <a:rPr lang="en-US" altLang="zh-CN" sz="2800" b="1" dirty="0" smtClean="0"/>
              <a:t>100%</a:t>
            </a:r>
            <a:r>
              <a:rPr lang="zh-CN" altLang="zh-CN" sz="2800" b="1" dirty="0" smtClean="0"/>
              <a:t>目标</a:t>
            </a:r>
            <a:r>
              <a:rPr lang="zh-CN" altLang="en-US" sz="2800" b="1" dirty="0" smtClean="0"/>
              <a:t>。</a:t>
            </a:r>
            <a:endParaRPr lang="zh-CN" altLang="en-US" sz="2800" b="1" dirty="0"/>
          </a:p>
        </p:txBody>
      </p:sp>
    </p:spTree>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790539" y="901701"/>
            <a:ext cx="609602" cy="609601"/>
          </a:xfrm>
          <a:prstGeom prst="rect">
            <a:avLst/>
          </a:prstGeom>
          <a:noFill/>
          <a:effectLst>
            <a:outerShdw blurRad="127000" dist="63500" dir="3000000" sx="104000" sy="104000" algn="tl" rotWithShape="0">
              <a:prstClr val="black">
                <a:alpha val="34000"/>
              </a:prstClr>
            </a:outerShdw>
          </a:effectLst>
        </p:spPr>
      </p:pic>
      <p:pic>
        <p:nvPicPr>
          <p:cNvPr id="3" name="Picture 4" descr="C:\Users\Administrator\Desktop\微立体创业计划\004.png"/>
          <p:cNvPicPr>
            <a:picLocks noChangeAspect="1" noChangeArrowheads="1"/>
          </p:cNvPicPr>
          <p:nvPr/>
        </p:nvPicPr>
        <p:blipFill>
          <a:blip r:embed="rId3" cstate="print"/>
          <a:srcRect/>
          <a:stretch>
            <a:fillRect/>
          </a:stretch>
        </p:blipFill>
        <p:spPr bwMode="auto">
          <a:xfrm>
            <a:off x="942975" y="909638"/>
            <a:ext cx="609600" cy="609600"/>
          </a:xfrm>
          <a:prstGeom prst="rect">
            <a:avLst/>
          </a:prstGeom>
          <a:noFill/>
          <a:effectLst>
            <a:outerShdw blurRad="127000" dist="63500" dir="3000000" sx="104000" sy="104000" algn="tl" rotWithShape="0">
              <a:prstClr val="black">
                <a:alpha val="34000"/>
              </a:prstClr>
            </a:outerShdw>
          </a:effectLst>
        </p:spPr>
      </p:pic>
      <p:sp>
        <p:nvSpPr>
          <p:cNvPr id="4" name="标题 1"/>
          <p:cNvSpPr>
            <a:spLocks noGrp="1"/>
          </p:cNvSpPr>
          <p:nvPr/>
        </p:nvSpPr>
        <p:spPr>
          <a:xfrm>
            <a:off x="1552575" y="987425"/>
            <a:ext cx="2585720" cy="437515"/>
          </a:xfrm>
          <a:prstGeom prst="rect">
            <a:avLst/>
          </a:prstGeom>
          <a:noFill/>
          <a:ln w="9525">
            <a:noFill/>
          </a:ln>
        </p:spPr>
        <p:txBody>
          <a:bodyPr wrap="none" lIns="68582" tIns="34292" rIns="68582" bIns="34292" anchor="t" anchorCtr="0">
            <a:spAutoFit/>
          </a:bodyPr>
          <a:lstStyle/>
          <a:p>
            <a:pPr eaLnBrk="0" hangingPunct="0"/>
            <a:r>
              <a:rPr lang="zh-CN" altLang="en-US" sz="2400" b="1">
                <a:latin typeface="Calibri" panose="020F0502020204030204" pitchFamily="34" charset="0"/>
                <a:ea typeface="宋体" panose="02010600030101010101" pitchFamily="2" charset="-122"/>
                <a:sym typeface="微软雅黑" panose="020B0503020204020204" pitchFamily="34" charset="-122"/>
              </a:rPr>
              <a:t>项目前期常见问题</a:t>
            </a:r>
          </a:p>
        </p:txBody>
      </p:sp>
      <p:sp>
        <p:nvSpPr>
          <p:cNvPr id="5" name="文本框 7"/>
          <p:cNvSpPr txBox="1"/>
          <p:nvPr/>
        </p:nvSpPr>
        <p:spPr>
          <a:xfrm>
            <a:off x="1416050" y="1877695"/>
            <a:ext cx="8718550" cy="3323987"/>
          </a:xfrm>
          <a:prstGeom prst="rect">
            <a:avLst/>
          </a:prstGeom>
          <a:noFill/>
          <a:ln w="9525">
            <a:noFill/>
          </a:ln>
        </p:spPr>
        <p:txBody>
          <a:bodyPr wrap="square" anchor="t" anchorCtr="0">
            <a:spAutoFit/>
          </a:bodyPr>
          <a:lstStyle/>
          <a:p>
            <a:pPr>
              <a:lnSpc>
                <a:spcPct val="150000"/>
              </a:lnSpc>
            </a:pPr>
            <a:r>
              <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1、缺少项目实施方案或编制滞后；</a:t>
            </a:r>
          </a:p>
          <a:p>
            <a:pPr>
              <a:lnSpc>
                <a:spcPct val="150000"/>
              </a:lnSpc>
            </a:pPr>
            <a:r>
              <a:rPr lang="en-US" alt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2</a:t>
            </a:r>
            <a:r>
              <a:rPr lang="zh-CN" altLang="en-US"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、实施方案中建设内容</a:t>
            </a:r>
            <a:r>
              <a:rPr lang="zh-CN" altLang="en-US" sz="2800" b="1" dirty="0">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不明确或不够细化</a:t>
            </a:r>
            <a:r>
              <a:rPr lang="zh-CN" altLang="en-US"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a:t>
            </a:r>
            <a:endPar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endParaRPr>
          </a:p>
          <a:p>
            <a:pPr>
              <a:lnSpc>
                <a:spcPct val="150000"/>
              </a:lnSpc>
            </a:pPr>
            <a:r>
              <a:rPr lang="en-US" alt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3</a:t>
            </a:r>
            <a:r>
              <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、实施方案中未提及项目</a:t>
            </a:r>
            <a:r>
              <a:rPr lang="zh-CN" sz="2800" b="1" dirty="0">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利益联结机制及绩效目标</a:t>
            </a:r>
            <a:r>
              <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a:t>
            </a:r>
          </a:p>
          <a:p>
            <a:pPr>
              <a:lnSpc>
                <a:spcPct val="150000"/>
              </a:lnSpc>
            </a:pPr>
            <a:r>
              <a:rPr lang="en-US" alt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4</a:t>
            </a:r>
            <a:r>
              <a:rPr lang="zh-CN" altLang="en-US"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、前期</a:t>
            </a:r>
            <a:r>
              <a:rPr lang="zh-CN" altLang="en-US" sz="2800" b="1" dirty="0">
                <a:solidFill>
                  <a:srgbClr val="FF0000"/>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论证不充分</a:t>
            </a:r>
            <a:r>
              <a:rPr lang="zh-CN" altLang="en-US"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，导致项目实施困难等；</a:t>
            </a:r>
          </a:p>
          <a:p>
            <a:pPr>
              <a:lnSpc>
                <a:spcPct val="150000"/>
              </a:lnSpc>
            </a:pPr>
            <a:r>
              <a:rPr lang="en-US" alt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5</a:t>
            </a:r>
            <a:r>
              <a:rPr lang="zh-CN" altLang="en-US"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、申请、审批手续不完善。</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00" fill="hold"/>
                                        <p:tgtEl>
                                          <p:spTgt spid="2"/>
                                        </p:tgtEl>
                                        <p:attrNameLst>
                                          <p:attrName>ppt_x</p:attrName>
                                        </p:attrNameLst>
                                      </p:cBhvr>
                                      <p:tavLst>
                                        <p:tav tm="0">
                                          <p:val>
                                            <p:strVal val="0-#ppt_w/2"/>
                                          </p:val>
                                        </p:tav>
                                        <p:tav tm="100000">
                                          <p:val>
                                            <p:strVal val="#ppt_x"/>
                                          </p:val>
                                        </p:tav>
                                      </p:tavLst>
                                    </p:anim>
                                    <p:anim calcmode="lin" valueType="num">
                                      <p:cBhvr>
                                        <p:cTn id="8" dur="12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200" fill="hold"/>
                                        <p:tgtEl>
                                          <p:spTgt spid="3"/>
                                        </p:tgtEl>
                                        <p:attrNameLst>
                                          <p:attrName>ppt_x</p:attrName>
                                        </p:attrNameLst>
                                      </p:cBhvr>
                                      <p:tavLst>
                                        <p:tav tm="0">
                                          <p:val>
                                            <p:strVal val="#ppt_x"/>
                                          </p:val>
                                        </p:tav>
                                        <p:tav tm="100000">
                                          <p:val>
                                            <p:strVal val="#ppt_x"/>
                                          </p:val>
                                        </p:tav>
                                      </p:tavLst>
                                    </p:anim>
                                    <p:anim calcmode="lin" valueType="num">
                                      <p:cBhvr>
                                        <p:cTn id="12"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2" cstate="print"/>
          <a:srcRect/>
          <a:stretch>
            <a:fillRect/>
          </a:stretch>
        </p:blipFill>
        <p:spPr bwMode="auto">
          <a:xfrm>
            <a:off x="2858693" y="315686"/>
            <a:ext cx="4643909" cy="6189460"/>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8545285" y="1894114"/>
            <a:ext cx="2623458" cy="3046988"/>
          </a:xfrm>
          <a:prstGeom prst="rect">
            <a:avLst/>
          </a:prstGeom>
          <a:noFill/>
        </p:spPr>
        <p:txBody>
          <a:bodyPr wrap="square" rtlCol="0">
            <a:spAutoFit/>
          </a:bodyPr>
          <a:lstStyle/>
          <a:p>
            <a:r>
              <a:rPr lang="zh-CN" altLang="en-US" sz="2400" b="1" dirty="0" smtClean="0"/>
              <a:t>衔接资金支持项目绝大多数适用于村庄简易简易审批程序，</a:t>
            </a:r>
            <a:r>
              <a:rPr lang="zh-CN" altLang="en-US" sz="2400" b="1" dirty="0" smtClean="0">
                <a:solidFill>
                  <a:srgbClr val="FF0000"/>
                </a:solidFill>
              </a:rPr>
              <a:t>落实“一次编制一次审批”和“部门联合打捆审批”要求</a:t>
            </a:r>
            <a:endParaRPr lang="zh-CN" altLang="en-US" sz="2400" b="1" dirty="0">
              <a:solidFill>
                <a:srgbClr val="FF0000"/>
              </a:solidFill>
            </a:endParaRPr>
          </a:p>
        </p:txBody>
      </p:sp>
    </p:spTree>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1634181" y="1480459"/>
            <a:ext cx="609602" cy="609601"/>
          </a:xfrm>
          <a:prstGeom prst="rect">
            <a:avLst/>
          </a:prstGeom>
          <a:noFill/>
          <a:effectLst>
            <a:outerShdw blurRad="127000" dist="63500" dir="3000000" sx="104000" sy="104000" algn="tl" rotWithShape="0">
              <a:prstClr val="black">
                <a:alpha val="34000"/>
              </a:prstClr>
            </a:outerShdw>
          </a:effectLst>
        </p:spPr>
      </p:pic>
      <p:pic>
        <p:nvPicPr>
          <p:cNvPr id="3" name="Picture 4" descr="C:\Users\Administrator\Desktop\微立体创业计划\004.png"/>
          <p:cNvPicPr>
            <a:picLocks noChangeAspect="1" noChangeArrowheads="1"/>
          </p:cNvPicPr>
          <p:nvPr/>
        </p:nvPicPr>
        <p:blipFill>
          <a:blip r:embed="rId3" cstate="print"/>
          <a:srcRect/>
          <a:stretch>
            <a:fillRect/>
          </a:stretch>
        </p:blipFill>
        <p:spPr bwMode="auto">
          <a:xfrm>
            <a:off x="1775731" y="1464810"/>
            <a:ext cx="609600" cy="609600"/>
          </a:xfrm>
          <a:prstGeom prst="rect">
            <a:avLst/>
          </a:prstGeom>
          <a:noFill/>
          <a:effectLst>
            <a:outerShdw blurRad="127000" dist="63500" dir="3000000" sx="104000" sy="104000" algn="tl" rotWithShape="0">
              <a:prstClr val="black">
                <a:alpha val="34000"/>
              </a:prstClr>
            </a:outerShdw>
          </a:effectLst>
        </p:spPr>
      </p:pic>
      <p:sp>
        <p:nvSpPr>
          <p:cNvPr id="4" name="标题 1"/>
          <p:cNvSpPr>
            <a:spLocks noGrp="1"/>
          </p:cNvSpPr>
          <p:nvPr/>
        </p:nvSpPr>
        <p:spPr>
          <a:xfrm>
            <a:off x="2309131" y="1553483"/>
            <a:ext cx="2585720" cy="437515"/>
          </a:xfrm>
          <a:prstGeom prst="rect">
            <a:avLst/>
          </a:prstGeom>
          <a:noFill/>
          <a:ln w="9525">
            <a:noFill/>
          </a:ln>
        </p:spPr>
        <p:txBody>
          <a:bodyPr wrap="none" lIns="68582" tIns="34292" rIns="68582" bIns="34292" anchor="t" anchorCtr="0">
            <a:spAutoFit/>
          </a:bodyPr>
          <a:lstStyle/>
          <a:p>
            <a:pPr eaLnBrk="0" hangingPunct="0"/>
            <a:r>
              <a:rPr lang="zh-CN" altLang="en-US" sz="2400" b="1">
                <a:latin typeface="Calibri" panose="020F0502020204030204" pitchFamily="34" charset="0"/>
                <a:ea typeface="宋体" panose="02010600030101010101" pitchFamily="2" charset="-122"/>
                <a:sym typeface="微软雅黑" panose="020B0503020204020204" pitchFamily="34" charset="-122"/>
              </a:rPr>
              <a:t>项目采购常见问题</a:t>
            </a:r>
          </a:p>
        </p:txBody>
      </p:sp>
      <p:sp>
        <p:nvSpPr>
          <p:cNvPr id="5" name="文本框 7"/>
          <p:cNvSpPr txBox="1"/>
          <p:nvPr/>
        </p:nvSpPr>
        <p:spPr>
          <a:xfrm>
            <a:off x="2156731" y="2311038"/>
            <a:ext cx="7839075" cy="2676525"/>
          </a:xfrm>
          <a:prstGeom prst="rect">
            <a:avLst/>
          </a:prstGeom>
          <a:noFill/>
          <a:ln w="9525">
            <a:noFill/>
          </a:ln>
        </p:spPr>
        <p:txBody>
          <a:bodyPr wrap="square" anchor="t" anchorCtr="0">
            <a:spAutoFit/>
          </a:bodyPr>
          <a:lstStyle/>
          <a:p>
            <a:pPr marL="457200" indent="-457200">
              <a:lnSpc>
                <a:spcPct val="150000"/>
              </a:lnSpc>
              <a:buFont typeface="Wingdings" panose="05000000000000000000" charset="0"/>
              <a:buChar char="Ø"/>
            </a:pPr>
            <a:r>
              <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缺少采购过程资料；</a:t>
            </a:r>
          </a:p>
          <a:p>
            <a:pPr marL="457200" indent="-457200">
              <a:lnSpc>
                <a:spcPct val="150000"/>
              </a:lnSpc>
              <a:buFont typeface="Wingdings" panose="05000000000000000000" charset="0"/>
              <a:buChar char="Ø"/>
            </a:pPr>
            <a:r>
              <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应招标未招标；</a:t>
            </a:r>
          </a:p>
          <a:p>
            <a:pPr marL="457200" indent="-457200">
              <a:lnSpc>
                <a:spcPct val="150000"/>
              </a:lnSpc>
              <a:buFont typeface="Wingdings" panose="05000000000000000000" charset="0"/>
              <a:buChar char="Ø"/>
            </a:pPr>
            <a:r>
              <a:rPr lang="zh-CN" altLang="en-US"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肢解发包；</a:t>
            </a:r>
          </a:p>
          <a:p>
            <a:pPr marL="457200" indent="-457200">
              <a:lnSpc>
                <a:spcPct val="150000"/>
              </a:lnSpc>
              <a:buFont typeface="Wingdings" panose="05000000000000000000" charset="0"/>
              <a:buChar char="Ø"/>
            </a:pPr>
            <a:r>
              <a:rPr lang="zh-CN" altLang="en-US"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未履行规定的采购程序。</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00" fill="hold"/>
                                        <p:tgtEl>
                                          <p:spTgt spid="2"/>
                                        </p:tgtEl>
                                        <p:attrNameLst>
                                          <p:attrName>ppt_x</p:attrName>
                                        </p:attrNameLst>
                                      </p:cBhvr>
                                      <p:tavLst>
                                        <p:tav tm="0">
                                          <p:val>
                                            <p:strVal val="0-#ppt_w/2"/>
                                          </p:val>
                                        </p:tav>
                                        <p:tav tm="100000">
                                          <p:val>
                                            <p:strVal val="#ppt_x"/>
                                          </p:val>
                                        </p:tav>
                                      </p:tavLst>
                                    </p:anim>
                                    <p:anim calcmode="lin" valueType="num">
                                      <p:cBhvr>
                                        <p:cTn id="8" dur="12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200" fill="hold"/>
                                        <p:tgtEl>
                                          <p:spTgt spid="3"/>
                                        </p:tgtEl>
                                        <p:attrNameLst>
                                          <p:attrName>ppt_x</p:attrName>
                                        </p:attrNameLst>
                                      </p:cBhvr>
                                      <p:tavLst>
                                        <p:tav tm="0">
                                          <p:val>
                                            <p:strVal val="#ppt_x"/>
                                          </p:val>
                                        </p:tav>
                                        <p:tav tm="100000">
                                          <p:val>
                                            <p:strVal val="#ppt_x"/>
                                          </p:val>
                                        </p:tav>
                                      </p:tavLst>
                                    </p:anim>
                                    <p:anim calcmode="lin" valueType="num">
                                      <p:cBhvr>
                                        <p:cTn id="12"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1184239" y="876301"/>
            <a:ext cx="609602" cy="609601"/>
          </a:xfrm>
          <a:prstGeom prst="rect">
            <a:avLst/>
          </a:prstGeom>
          <a:noFill/>
          <a:effectLst>
            <a:outerShdw blurRad="127000" dist="63500" dir="3000000" sx="104000" sy="104000" algn="tl" rotWithShape="0">
              <a:prstClr val="black">
                <a:alpha val="34000"/>
              </a:prstClr>
            </a:outerShdw>
          </a:effectLst>
        </p:spPr>
      </p:pic>
      <p:pic>
        <p:nvPicPr>
          <p:cNvPr id="3" name="Picture 4" descr="C:\Users\Administrator\Desktop\微立体创业计划\004.png"/>
          <p:cNvPicPr>
            <a:picLocks noChangeAspect="1" noChangeArrowheads="1"/>
          </p:cNvPicPr>
          <p:nvPr/>
        </p:nvPicPr>
        <p:blipFill>
          <a:blip r:embed="rId3" cstate="print"/>
          <a:srcRect/>
          <a:stretch>
            <a:fillRect/>
          </a:stretch>
        </p:blipFill>
        <p:spPr bwMode="auto">
          <a:xfrm>
            <a:off x="1336675" y="884238"/>
            <a:ext cx="609600" cy="609600"/>
          </a:xfrm>
          <a:prstGeom prst="rect">
            <a:avLst/>
          </a:prstGeom>
          <a:noFill/>
          <a:effectLst>
            <a:outerShdw blurRad="127000" dist="63500" dir="3000000" sx="104000" sy="104000" algn="tl" rotWithShape="0">
              <a:prstClr val="black">
                <a:alpha val="34000"/>
              </a:prstClr>
            </a:outerShdw>
          </a:effectLst>
        </p:spPr>
      </p:pic>
      <p:sp>
        <p:nvSpPr>
          <p:cNvPr id="4" name="文本框 7"/>
          <p:cNvSpPr txBox="1"/>
          <p:nvPr/>
        </p:nvSpPr>
        <p:spPr>
          <a:xfrm>
            <a:off x="1392555" y="1687195"/>
            <a:ext cx="8551545" cy="3415030"/>
          </a:xfrm>
          <a:prstGeom prst="rect">
            <a:avLst/>
          </a:prstGeom>
          <a:noFill/>
          <a:ln w="9525">
            <a:noFill/>
          </a:ln>
        </p:spPr>
        <p:txBody>
          <a:bodyPr wrap="square" anchor="t" anchorCtr="0">
            <a:spAutoFit/>
          </a:bodyPr>
          <a:lstStyle/>
          <a:p>
            <a:pPr marL="342900" indent="-342900" algn="just">
              <a:lnSpc>
                <a:spcPct val="150000"/>
              </a:lnSpc>
              <a:buFont typeface="Arial" panose="020B0604020202020204" pitchFamily="34" charset="0"/>
              <a:buChar char="•"/>
            </a:pPr>
            <a:r>
              <a:rPr lang="zh-CN" sz="24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合同中施工内容、工程量、工程质量、工期等约定不明确</a:t>
            </a:r>
          </a:p>
          <a:p>
            <a:pPr marL="342900" indent="-342900" algn="just">
              <a:lnSpc>
                <a:spcPct val="150000"/>
              </a:lnSpc>
              <a:buFont typeface="Arial" panose="020B0604020202020204" pitchFamily="34" charset="0"/>
              <a:buChar char="•"/>
            </a:pPr>
            <a:r>
              <a:rPr lang="zh-CN" sz="24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验收标准模糊，验收方式不具体，容易引发争议</a:t>
            </a:r>
          </a:p>
          <a:p>
            <a:pPr marL="342900" indent="-342900" algn="just">
              <a:lnSpc>
                <a:spcPct val="150000"/>
              </a:lnSpc>
              <a:buFont typeface="Arial" panose="020B0604020202020204" pitchFamily="34" charset="0"/>
              <a:buChar char="•"/>
            </a:pPr>
            <a:r>
              <a:rPr lang="zh-CN" sz="24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欠缺质量保证（保修）期条款</a:t>
            </a:r>
          </a:p>
          <a:p>
            <a:pPr marL="342900" indent="-342900" algn="just">
              <a:lnSpc>
                <a:spcPct val="150000"/>
              </a:lnSpc>
              <a:buFont typeface="Arial" panose="020B0604020202020204" pitchFamily="34" charset="0"/>
              <a:buChar char="•"/>
            </a:pPr>
            <a:r>
              <a:rPr lang="zh-CN" sz="24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进度款支付条款约定不清晰</a:t>
            </a:r>
          </a:p>
          <a:p>
            <a:pPr marL="342900" indent="-342900" algn="just">
              <a:lnSpc>
                <a:spcPct val="150000"/>
              </a:lnSpc>
              <a:buFont typeface="Arial" panose="020B0604020202020204" pitchFamily="34" charset="0"/>
              <a:buChar char="•"/>
            </a:pPr>
            <a:r>
              <a:rPr lang="zh-CN" sz="24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签章手续不完善</a:t>
            </a:r>
          </a:p>
          <a:p>
            <a:pPr marL="342900" indent="-342900" algn="just">
              <a:lnSpc>
                <a:spcPct val="150000"/>
              </a:lnSpc>
              <a:buFont typeface="Arial" panose="020B0604020202020204" pitchFamily="34" charset="0"/>
              <a:buChar char="•"/>
            </a:pPr>
            <a:r>
              <a:rPr lang="zh-CN" sz="24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签订合同滞后</a:t>
            </a:r>
          </a:p>
        </p:txBody>
      </p:sp>
      <p:sp>
        <p:nvSpPr>
          <p:cNvPr id="5" name="标题 1"/>
          <p:cNvSpPr>
            <a:spLocks noGrp="1"/>
          </p:cNvSpPr>
          <p:nvPr/>
        </p:nvSpPr>
        <p:spPr>
          <a:xfrm>
            <a:off x="1946275" y="962025"/>
            <a:ext cx="2585720" cy="437515"/>
          </a:xfrm>
          <a:prstGeom prst="rect">
            <a:avLst/>
          </a:prstGeom>
          <a:noFill/>
          <a:ln w="9525">
            <a:noFill/>
          </a:ln>
        </p:spPr>
        <p:txBody>
          <a:bodyPr wrap="none" lIns="68582" tIns="34292" rIns="68582" bIns="34292" anchor="t" anchorCtr="0">
            <a:spAutoFit/>
          </a:bodyPr>
          <a:lstStyle/>
          <a:p>
            <a:pPr eaLnBrk="0" hangingPunct="0"/>
            <a:r>
              <a:rPr lang="zh-CN" altLang="en-US" sz="2400" b="1">
                <a:latin typeface="Calibri" panose="020F0502020204030204" pitchFamily="34" charset="0"/>
                <a:ea typeface="宋体" panose="02010600030101010101" pitchFamily="2" charset="-122"/>
                <a:sym typeface="微软雅黑" panose="020B0503020204020204" pitchFamily="34" charset="-122"/>
              </a:rPr>
              <a:t>合同签订常见问题</a:t>
            </a:r>
            <a:endParaRPr lang="en-US" altLang="zh-CN" sz="2400" b="1">
              <a:latin typeface="Calibri" panose="020F0502020204030204" pitchFamily="34" charset="0"/>
              <a:ea typeface="宋体" panose="02010600030101010101" pitchFamily="2" charset="-122"/>
              <a:sym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00" fill="hold"/>
                                        <p:tgtEl>
                                          <p:spTgt spid="2"/>
                                        </p:tgtEl>
                                        <p:attrNameLst>
                                          <p:attrName>ppt_x</p:attrName>
                                        </p:attrNameLst>
                                      </p:cBhvr>
                                      <p:tavLst>
                                        <p:tav tm="0">
                                          <p:val>
                                            <p:strVal val="0-#ppt_w/2"/>
                                          </p:val>
                                        </p:tav>
                                        <p:tav tm="100000">
                                          <p:val>
                                            <p:strVal val="#ppt_x"/>
                                          </p:val>
                                        </p:tav>
                                      </p:tavLst>
                                    </p:anim>
                                    <p:anim calcmode="lin" valueType="num">
                                      <p:cBhvr>
                                        <p:cTn id="8" dur="12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200" fill="hold"/>
                                        <p:tgtEl>
                                          <p:spTgt spid="3"/>
                                        </p:tgtEl>
                                        <p:attrNameLst>
                                          <p:attrName>ppt_x</p:attrName>
                                        </p:attrNameLst>
                                      </p:cBhvr>
                                      <p:tavLst>
                                        <p:tav tm="0">
                                          <p:val>
                                            <p:strVal val="#ppt_x"/>
                                          </p:val>
                                        </p:tav>
                                        <p:tav tm="100000">
                                          <p:val>
                                            <p:strVal val="#ppt_x"/>
                                          </p:val>
                                        </p:tav>
                                      </p:tavLst>
                                    </p:anim>
                                    <p:anim calcmode="lin" valueType="num">
                                      <p:cBhvr>
                                        <p:cTn id="12"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1349339" y="812801"/>
            <a:ext cx="653634" cy="609601"/>
          </a:xfrm>
          <a:prstGeom prst="rect">
            <a:avLst/>
          </a:prstGeom>
          <a:noFill/>
          <a:effectLst>
            <a:outerShdw blurRad="127000" dist="63500" dir="3000000" sx="104000" sy="104000" algn="tl" rotWithShape="0">
              <a:prstClr val="black">
                <a:alpha val="34000"/>
              </a:prstClr>
            </a:outerShdw>
          </a:effectLst>
        </p:spPr>
      </p:pic>
      <p:pic>
        <p:nvPicPr>
          <p:cNvPr id="3" name="Picture 4" descr="C:\Users\Administrator\Desktop\微立体创业计划\004.png"/>
          <p:cNvPicPr>
            <a:picLocks noChangeAspect="1" noChangeArrowheads="1"/>
          </p:cNvPicPr>
          <p:nvPr/>
        </p:nvPicPr>
        <p:blipFill>
          <a:blip r:embed="rId3" cstate="print"/>
          <a:srcRect/>
          <a:stretch>
            <a:fillRect/>
          </a:stretch>
        </p:blipFill>
        <p:spPr bwMode="auto">
          <a:xfrm>
            <a:off x="1501774" y="820738"/>
            <a:ext cx="653631" cy="609600"/>
          </a:xfrm>
          <a:prstGeom prst="rect">
            <a:avLst/>
          </a:prstGeom>
          <a:noFill/>
          <a:effectLst>
            <a:outerShdw blurRad="127000" dist="63500" dir="3000000" sx="104000" sy="104000" algn="tl" rotWithShape="0">
              <a:prstClr val="black">
                <a:alpha val="34000"/>
              </a:prstClr>
            </a:outerShdw>
          </a:effectLst>
        </p:spPr>
      </p:pic>
      <p:sp>
        <p:nvSpPr>
          <p:cNvPr id="4" name="文本框 7"/>
          <p:cNvSpPr txBox="1"/>
          <p:nvPr/>
        </p:nvSpPr>
        <p:spPr>
          <a:xfrm>
            <a:off x="1357630" y="2062480"/>
            <a:ext cx="9284970" cy="3322955"/>
          </a:xfrm>
          <a:prstGeom prst="rect">
            <a:avLst/>
          </a:prstGeom>
          <a:noFill/>
          <a:ln w="9525">
            <a:noFill/>
          </a:ln>
        </p:spPr>
        <p:txBody>
          <a:bodyPr wrap="square" anchor="t" anchorCtr="0">
            <a:spAutoFit/>
          </a:bodyPr>
          <a:lstStyle/>
          <a:p>
            <a:pPr marL="342900" indent="-342900" algn="just">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项目内容调整未履行调整审批手续</a:t>
            </a:r>
          </a:p>
          <a:p>
            <a:pPr marL="342900" indent="-342900" algn="just">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项目过程监督资料缺失</a:t>
            </a:r>
          </a:p>
          <a:p>
            <a:pPr marL="342900" indent="-342900" algn="just">
              <a:lnSpc>
                <a:spcPct val="150000"/>
              </a:lnSpc>
              <a:buFont typeface="Arial" panose="020B0604020202020204" pitchFamily="34" charset="0"/>
              <a:buChar char="•"/>
            </a:pPr>
            <a:r>
              <a:rPr lang="zh-CN" altLang="en-US"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项目过程监督资料流于形式（如：监理日志记早产）</a:t>
            </a:r>
          </a:p>
          <a:p>
            <a:pPr marL="342900" indent="-342900" algn="just">
              <a:lnSpc>
                <a:spcPct val="150000"/>
              </a:lnSpc>
              <a:buFont typeface="Arial" panose="020B0604020202020204" pitchFamily="34" charset="0"/>
              <a:buChar char="•"/>
            </a:pPr>
            <a:r>
              <a:rPr lang="zh-CN" altLang="en-US"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项目延期未完善手续或未作相应说明</a:t>
            </a:r>
          </a:p>
          <a:p>
            <a:pPr marL="342900" indent="-342900" algn="just">
              <a:lnSpc>
                <a:spcPct val="150000"/>
              </a:lnSpc>
              <a:buFont typeface="Arial" panose="020B0604020202020204" pitchFamily="34" charset="0"/>
              <a:buChar char="•"/>
            </a:pPr>
            <a:r>
              <a:rPr lang="zh-CN" altLang="en-US"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项目完工后验收不及时、结算不及时</a:t>
            </a:r>
          </a:p>
        </p:txBody>
      </p:sp>
      <p:sp>
        <p:nvSpPr>
          <p:cNvPr id="5" name="标题 1"/>
          <p:cNvSpPr>
            <a:spLocks noGrp="1"/>
          </p:cNvSpPr>
          <p:nvPr/>
        </p:nvSpPr>
        <p:spPr>
          <a:xfrm>
            <a:off x="2111374" y="898525"/>
            <a:ext cx="4741551" cy="437515"/>
          </a:xfrm>
          <a:prstGeom prst="rect">
            <a:avLst/>
          </a:prstGeom>
          <a:noFill/>
          <a:ln w="9525">
            <a:noFill/>
          </a:ln>
        </p:spPr>
        <p:txBody>
          <a:bodyPr wrap="square" lIns="68582" tIns="34292" rIns="68582" bIns="34292" anchor="t" anchorCtr="0">
            <a:spAutoFit/>
          </a:bodyPr>
          <a:lstStyle/>
          <a:p>
            <a:pPr eaLnBrk="0" hangingPunct="0"/>
            <a:r>
              <a:rPr lang="zh-CN" altLang="en-US" sz="2400" b="1" dirty="0">
                <a:latin typeface="Calibri" panose="020F0502020204030204" pitchFamily="34" charset="0"/>
                <a:ea typeface="宋体" panose="02010600030101010101" pitchFamily="2" charset="-122"/>
                <a:sym typeface="微软雅黑" panose="020B0503020204020204" pitchFamily="34" charset="-122"/>
              </a:rPr>
              <a:t>项目施工过程及完工后常见问题</a:t>
            </a:r>
            <a:endParaRPr lang="en-US" altLang="zh-CN" sz="2400" b="1" dirty="0">
              <a:latin typeface="Calibri" panose="020F0502020204030204" pitchFamily="34" charset="0"/>
              <a:ea typeface="宋体" panose="02010600030101010101" pitchFamily="2" charset="-122"/>
              <a:sym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00" fill="hold"/>
                                        <p:tgtEl>
                                          <p:spTgt spid="2"/>
                                        </p:tgtEl>
                                        <p:attrNameLst>
                                          <p:attrName>ppt_x</p:attrName>
                                        </p:attrNameLst>
                                      </p:cBhvr>
                                      <p:tavLst>
                                        <p:tav tm="0">
                                          <p:val>
                                            <p:strVal val="0-#ppt_w/2"/>
                                          </p:val>
                                        </p:tav>
                                        <p:tav tm="100000">
                                          <p:val>
                                            <p:strVal val="#ppt_x"/>
                                          </p:val>
                                        </p:tav>
                                      </p:tavLst>
                                    </p:anim>
                                    <p:anim calcmode="lin" valueType="num">
                                      <p:cBhvr>
                                        <p:cTn id="8" dur="12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200" fill="hold"/>
                                        <p:tgtEl>
                                          <p:spTgt spid="3"/>
                                        </p:tgtEl>
                                        <p:attrNameLst>
                                          <p:attrName>ppt_x</p:attrName>
                                        </p:attrNameLst>
                                      </p:cBhvr>
                                      <p:tavLst>
                                        <p:tav tm="0">
                                          <p:val>
                                            <p:strVal val="#ppt_x"/>
                                          </p:val>
                                        </p:tav>
                                        <p:tav tm="100000">
                                          <p:val>
                                            <p:strVal val="#ppt_x"/>
                                          </p:val>
                                        </p:tav>
                                      </p:tavLst>
                                    </p:anim>
                                    <p:anim calcmode="lin" valueType="num">
                                      <p:cBhvr>
                                        <p:cTn id="12"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1120739" y="622301"/>
            <a:ext cx="609602" cy="609601"/>
          </a:xfrm>
          <a:prstGeom prst="rect">
            <a:avLst/>
          </a:prstGeom>
          <a:noFill/>
          <a:effectLst>
            <a:outerShdw blurRad="127000" dist="63500" dir="3000000" sx="104000" sy="104000" algn="tl" rotWithShape="0">
              <a:prstClr val="black">
                <a:alpha val="34000"/>
              </a:prstClr>
            </a:outerShdw>
          </a:effectLst>
        </p:spPr>
      </p:pic>
      <p:pic>
        <p:nvPicPr>
          <p:cNvPr id="3" name="Picture 4" descr="C:\Users\Administrator\Desktop\微立体创业计划\004.png"/>
          <p:cNvPicPr>
            <a:picLocks noChangeAspect="1" noChangeArrowheads="1"/>
          </p:cNvPicPr>
          <p:nvPr/>
        </p:nvPicPr>
        <p:blipFill>
          <a:blip r:embed="rId3" cstate="print"/>
          <a:srcRect/>
          <a:stretch>
            <a:fillRect/>
          </a:stretch>
        </p:blipFill>
        <p:spPr bwMode="auto">
          <a:xfrm>
            <a:off x="1273175" y="630238"/>
            <a:ext cx="609600" cy="609600"/>
          </a:xfrm>
          <a:prstGeom prst="rect">
            <a:avLst/>
          </a:prstGeom>
          <a:noFill/>
          <a:effectLst>
            <a:outerShdw blurRad="127000" dist="63500" dir="3000000" sx="104000" sy="104000" algn="tl" rotWithShape="0">
              <a:prstClr val="black">
                <a:alpha val="34000"/>
              </a:prstClr>
            </a:outerShdw>
          </a:effectLst>
        </p:spPr>
      </p:pic>
      <p:sp>
        <p:nvSpPr>
          <p:cNvPr id="4" name="标题 1"/>
          <p:cNvSpPr>
            <a:spLocks noGrp="1"/>
          </p:cNvSpPr>
          <p:nvPr/>
        </p:nvSpPr>
        <p:spPr>
          <a:xfrm>
            <a:off x="1882775" y="708025"/>
            <a:ext cx="2575560" cy="437515"/>
          </a:xfrm>
          <a:prstGeom prst="rect">
            <a:avLst/>
          </a:prstGeom>
          <a:noFill/>
          <a:ln w="9525">
            <a:noFill/>
          </a:ln>
        </p:spPr>
        <p:txBody>
          <a:bodyPr wrap="none" lIns="68582" tIns="34292" rIns="68582" bIns="34292" anchor="t" anchorCtr="0">
            <a:spAutoFit/>
          </a:bodyPr>
          <a:lstStyle/>
          <a:p>
            <a:pPr eaLnBrk="0" hangingPunct="0"/>
            <a:r>
              <a:rPr lang="zh-CN" altLang="en-US" sz="2400" dirty="0">
                <a:latin typeface="Calibri" panose="020F0502020204030204" pitchFamily="34" charset="0"/>
                <a:ea typeface="宋体" panose="02010600030101010101" pitchFamily="2" charset="-122"/>
                <a:sym typeface="微软雅黑" panose="020B0503020204020204" pitchFamily="34" charset="-122"/>
              </a:rPr>
              <a:t>项目支付常见问题</a:t>
            </a:r>
            <a:endParaRPr lang="zh-CN" altLang="zh-CN" sz="2400" b="1" dirty="0">
              <a:latin typeface="Calibri" panose="020F0502020204030204" pitchFamily="34" charset="0"/>
              <a:ea typeface="宋体" panose="02010600030101010101" pitchFamily="2" charset="-122"/>
              <a:sym typeface="微软雅黑" panose="020B0503020204020204" pitchFamily="34" charset="-122"/>
            </a:endParaRPr>
          </a:p>
        </p:txBody>
      </p:sp>
      <p:sp>
        <p:nvSpPr>
          <p:cNvPr id="5" name="文本框 5"/>
          <p:cNvSpPr txBox="1"/>
          <p:nvPr/>
        </p:nvSpPr>
        <p:spPr>
          <a:xfrm>
            <a:off x="1092200" y="1905953"/>
            <a:ext cx="9804400" cy="2954655"/>
          </a:xfrm>
          <a:prstGeom prst="rect">
            <a:avLst/>
          </a:prstGeom>
          <a:noFill/>
          <a:ln w="9525">
            <a:noFill/>
          </a:ln>
        </p:spPr>
        <p:txBody>
          <a:bodyPr wrap="square" lIns="0" tIns="0" rIns="0" bIns="0" anchor="t" anchorCtr="0">
            <a:spAutoFit/>
          </a:bodyPr>
          <a:lstStyle/>
          <a:p>
            <a:pPr marL="457200" indent="-457200">
              <a:lnSpc>
                <a:spcPct val="150000"/>
              </a:lnSpc>
              <a:buFont typeface="Arial" panose="020B0604020202020204" pitchFamily="34" charset="0"/>
              <a:buChar char="•"/>
            </a:pPr>
            <a:r>
              <a:rPr lang="zh-CN" sz="3200" b="1" dirty="0">
                <a:solidFill>
                  <a:schemeClr val="tx1">
                    <a:lumMod val="85000"/>
                    <a:lumOff val="15000"/>
                  </a:schemeClr>
                </a:solidFill>
                <a:effectLst>
                  <a:outerShdw blurRad="38100" dist="19050" dir="2700000" algn="tl" rotWithShape="0">
                    <a:schemeClr val="dk1">
                      <a:alpha val="40000"/>
                    </a:schemeClr>
                  </a:outerShdw>
                </a:effectLst>
              </a:rPr>
              <a:t>项目实际支出与填报支出不一致</a:t>
            </a:r>
          </a:p>
          <a:p>
            <a:pPr marL="457200" indent="-457200">
              <a:lnSpc>
                <a:spcPct val="150000"/>
              </a:lnSpc>
              <a:buFont typeface="Arial" panose="020B0604020202020204" pitchFamily="34" charset="0"/>
              <a:buChar char="•"/>
            </a:pPr>
            <a:r>
              <a:rPr lang="zh-CN" sz="3200" b="1" dirty="0">
                <a:solidFill>
                  <a:schemeClr val="tx1">
                    <a:lumMod val="85000"/>
                    <a:lumOff val="15000"/>
                  </a:schemeClr>
                </a:solidFill>
                <a:effectLst>
                  <a:outerShdw blurRad="38100" dist="19050" dir="2700000" algn="tl" rotWithShape="0">
                    <a:schemeClr val="dk1">
                      <a:alpha val="40000"/>
                    </a:schemeClr>
                  </a:outerShdw>
                </a:effectLst>
              </a:rPr>
              <a:t>项目支付进度款与项目实施进度、合同约定不一致</a:t>
            </a:r>
          </a:p>
          <a:p>
            <a:pPr marL="457200" indent="-457200">
              <a:lnSpc>
                <a:spcPct val="150000"/>
              </a:lnSpc>
              <a:buFont typeface="Arial" panose="020B0604020202020204" pitchFamily="34" charset="0"/>
              <a:buChar char="•"/>
            </a:pPr>
            <a:r>
              <a:rPr lang="zh-CN" sz="3200" b="1" dirty="0">
                <a:solidFill>
                  <a:schemeClr val="tx1">
                    <a:lumMod val="85000"/>
                    <a:lumOff val="15000"/>
                  </a:schemeClr>
                </a:solidFill>
                <a:effectLst>
                  <a:outerShdw blurRad="38100" dist="19050" dir="2700000" algn="tl" rotWithShape="0">
                    <a:schemeClr val="dk1">
                      <a:alpha val="40000"/>
                    </a:schemeClr>
                  </a:outerShdw>
                </a:effectLst>
              </a:rPr>
              <a:t>付款给非合同主体、付款给个人等</a:t>
            </a:r>
          </a:p>
          <a:p>
            <a:pPr marL="457200" indent="-457200">
              <a:lnSpc>
                <a:spcPct val="150000"/>
              </a:lnSpc>
              <a:buFont typeface="Arial" panose="020B0604020202020204" pitchFamily="34" charset="0"/>
              <a:buChar char="•"/>
            </a:pPr>
            <a:r>
              <a:rPr lang="zh-CN" sz="3200" b="1" dirty="0">
                <a:solidFill>
                  <a:schemeClr val="tx1">
                    <a:lumMod val="85000"/>
                    <a:lumOff val="15000"/>
                  </a:schemeClr>
                </a:solidFill>
                <a:effectLst>
                  <a:outerShdw blurRad="38100" dist="19050" dir="2700000" algn="tl" rotWithShape="0">
                    <a:schemeClr val="dk1">
                      <a:alpha val="40000"/>
                    </a:schemeClr>
                  </a:outerShdw>
                </a:effectLst>
              </a:rPr>
              <a:t>发票、打款回单等附件不齐全</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00" fill="hold"/>
                                        <p:tgtEl>
                                          <p:spTgt spid="2"/>
                                        </p:tgtEl>
                                        <p:attrNameLst>
                                          <p:attrName>ppt_x</p:attrName>
                                        </p:attrNameLst>
                                      </p:cBhvr>
                                      <p:tavLst>
                                        <p:tav tm="0">
                                          <p:val>
                                            <p:strVal val="0-#ppt_w/2"/>
                                          </p:val>
                                        </p:tav>
                                        <p:tav tm="100000">
                                          <p:val>
                                            <p:strVal val="#ppt_x"/>
                                          </p:val>
                                        </p:tav>
                                      </p:tavLst>
                                    </p:anim>
                                    <p:anim calcmode="lin" valueType="num">
                                      <p:cBhvr>
                                        <p:cTn id="8" dur="12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200" fill="hold"/>
                                        <p:tgtEl>
                                          <p:spTgt spid="3"/>
                                        </p:tgtEl>
                                        <p:attrNameLst>
                                          <p:attrName>ppt_x</p:attrName>
                                        </p:attrNameLst>
                                      </p:cBhvr>
                                      <p:tavLst>
                                        <p:tav tm="0">
                                          <p:val>
                                            <p:strVal val="#ppt_x"/>
                                          </p:val>
                                        </p:tav>
                                        <p:tav tm="100000">
                                          <p:val>
                                            <p:strVal val="#ppt_x"/>
                                          </p:val>
                                        </p:tav>
                                      </p:tavLst>
                                    </p:anim>
                                    <p:anim calcmode="lin" valueType="num">
                                      <p:cBhvr>
                                        <p:cTn id="12"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142839" y="1"/>
            <a:ext cx="609602" cy="609601"/>
          </a:xfrm>
          <a:prstGeom prst="rect">
            <a:avLst/>
          </a:prstGeom>
          <a:noFill/>
          <a:effectLst>
            <a:outerShdw blurRad="127000" dist="63500" dir="3000000" sx="104000" sy="104000" algn="tl" rotWithShape="0">
              <a:prstClr val="black">
                <a:alpha val="34000"/>
              </a:prstClr>
            </a:outerShdw>
          </a:effectLst>
        </p:spPr>
      </p:pic>
      <p:pic>
        <p:nvPicPr>
          <p:cNvPr id="3" name="Picture 4" descr="C:\Users\Administrator\Desktop\微立体创业计划\004.png"/>
          <p:cNvPicPr>
            <a:picLocks noChangeAspect="1" noChangeArrowheads="1"/>
          </p:cNvPicPr>
          <p:nvPr/>
        </p:nvPicPr>
        <p:blipFill>
          <a:blip r:embed="rId3" cstate="print"/>
          <a:srcRect/>
          <a:stretch>
            <a:fillRect/>
          </a:stretch>
        </p:blipFill>
        <p:spPr bwMode="auto">
          <a:xfrm>
            <a:off x="295275" y="7938"/>
            <a:ext cx="609600" cy="609600"/>
          </a:xfrm>
          <a:prstGeom prst="rect">
            <a:avLst/>
          </a:prstGeom>
          <a:noFill/>
          <a:effectLst>
            <a:outerShdw blurRad="127000" dist="63500" dir="3000000" sx="104000" sy="104000" algn="tl" rotWithShape="0">
              <a:prstClr val="black">
                <a:alpha val="34000"/>
              </a:prstClr>
            </a:outerShdw>
          </a:effectLst>
        </p:spPr>
      </p:pic>
      <p:sp>
        <p:nvSpPr>
          <p:cNvPr id="4" name="标题 1"/>
          <p:cNvSpPr>
            <a:spLocks noGrp="1"/>
          </p:cNvSpPr>
          <p:nvPr/>
        </p:nvSpPr>
        <p:spPr>
          <a:xfrm>
            <a:off x="1895475" y="1736725"/>
            <a:ext cx="3232299" cy="438586"/>
          </a:xfrm>
          <a:prstGeom prst="rect">
            <a:avLst/>
          </a:prstGeom>
          <a:noFill/>
          <a:ln w="9525">
            <a:noFill/>
          </a:ln>
        </p:spPr>
        <p:txBody>
          <a:bodyPr wrap="none" lIns="68582" tIns="34292" rIns="68582" bIns="34292" anchor="t" anchorCtr="0">
            <a:spAutoFit/>
          </a:bodyPr>
          <a:lstStyle/>
          <a:p>
            <a:pPr eaLnBrk="0" hangingPunct="0"/>
            <a:r>
              <a:rPr lang="zh-CN" altLang="en-US" sz="2400" b="1" dirty="0">
                <a:latin typeface="Calibri" panose="020F0502020204030204" pitchFamily="34" charset="0"/>
                <a:ea typeface="宋体" panose="02010600030101010101" pitchFamily="2" charset="-122"/>
                <a:sym typeface="微软雅黑" panose="020B0503020204020204" pitchFamily="34" charset="-122"/>
              </a:rPr>
              <a:t>项目后续管护常见问题</a:t>
            </a:r>
            <a:endParaRPr lang="zh-CN" altLang="zh-CN" sz="2400" b="1" dirty="0">
              <a:latin typeface="Calibri" panose="020F0502020204030204" pitchFamily="34" charset="0"/>
              <a:ea typeface="宋体" panose="02010600030101010101" pitchFamily="2" charset="-122"/>
              <a:sym typeface="微软雅黑" panose="020B0503020204020204" pitchFamily="34" charset="-122"/>
            </a:endParaRPr>
          </a:p>
        </p:txBody>
      </p:sp>
      <p:sp>
        <p:nvSpPr>
          <p:cNvPr id="5" name="文本框 5"/>
          <p:cNvSpPr txBox="1"/>
          <p:nvPr/>
        </p:nvSpPr>
        <p:spPr>
          <a:xfrm>
            <a:off x="1743075" y="2654300"/>
            <a:ext cx="7554913" cy="2215515"/>
          </a:xfrm>
          <a:prstGeom prst="rect">
            <a:avLst/>
          </a:prstGeom>
          <a:noFill/>
          <a:ln w="9525">
            <a:noFill/>
          </a:ln>
        </p:spPr>
        <p:txBody>
          <a:bodyPr wrap="square" lIns="0" tIns="0" rIns="0" bIns="0" anchor="t" anchorCtr="0">
            <a:spAutoFit/>
          </a:bodyPr>
          <a:lstStyle/>
          <a:p>
            <a:pPr marL="342900" indent="-342900">
              <a:lnSpc>
                <a:spcPct val="150000"/>
              </a:lnSpc>
              <a:buFont typeface="Arial" panose="020B0604020202020204" pitchFamily="34" charset="0"/>
              <a:buChar char="•"/>
            </a:pPr>
            <a:r>
              <a:rPr lang="zh-CN" sz="3200" b="1">
                <a:solidFill>
                  <a:schemeClr val="tx1">
                    <a:lumMod val="85000"/>
                    <a:lumOff val="15000"/>
                  </a:schemeClr>
                </a:solidFill>
                <a:effectLst>
                  <a:outerShdw blurRad="38100" dist="19050" dir="2700000" algn="tl" rotWithShape="0">
                    <a:schemeClr val="dk1">
                      <a:alpha val="40000"/>
                    </a:schemeClr>
                  </a:outerShdw>
                </a:effectLst>
              </a:rPr>
              <a:t>未办理后续管护移交手续</a:t>
            </a:r>
          </a:p>
          <a:p>
            <a:pPr marL="342900" indent="-342900">
              <a:lnSpc>
                <a:spcPct val="150000"/>
              </a:lnSpc>
              <a:buFont typeface="Arial" panose="020B0604020202020204" pitchFamily="34" charset="0"/>
              <a:buChar char="•"/>
            </a:pPr>
            <a:r>
              <a:rPr lang="zh-CN" sz="3200" b="1">
                <a:solidFill>
                  <a:schemeClr val="tx1">
                    <a:lumMod val="85000"/>
                    <a:lumOff val="15000"/>
                  </a:schemeClr>
                </a:solidFill>
                <a:effectLst>
                  <a:outerShdw blurRad="38100" dist="19050" dir="2700000" algn="tl" rotWithShape="0">
                    <a:schemeClr val="dk1">
                      <a:alpha val="40000"/>
                    </a:schemeClr>
                  </a:outerShdw>
                </a:effectLst>
              </a:rPr>
              <a:t>未明确后续管护责任人</a:t>
            </a:r>
          </a:p>
          <a:p>
            <a:pPr marL="342900" indent="-342900">
              <a:lnSpc>
                <a:spcPct val="150000"/>
              </a:lnSpc>
              <a:buFont typeface="Arial" panose="020B0604020202020204" pitchFamily="34" charset="0"/>
              <a:buChar char="•"/>
            </a:pPr>
            <a:r>
              <a:rPr lang="zh-CN" sz="3200" b="1">
                <a:solidFill>
                  <a:schemeClr val="tx1">
                    <a:lumMod val="85000"/>
                    <a:lumOff val="15000"/>
                  </a:schemeClr>
                </a:solidFill>
                <a:effectLst>
                  <a:outerShdw blurRad="38100" dist="19050" dir="2700000" algn="tl" rotWithShape="0">
                    <a:schemeClr val="dk1">
                      <a:alpha val="40000"/>
                    </a:schemeClr>
                  </a:outerShdw>
                </a:effectLst>
              </a:rPr>
              <a:t>后续管护不当</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00" fill="hold"/>
                                        <p:tgtEl>
                                          <p:spTgt spid="2"/>
                                        </p:tgtEl>
                                        <p:attrNameLst>
                                          <p:attrName>ppt_x</p:attrName>
                                        </p:attrNameLst>
                                      </p:cBhvr>
                                      <p:tavLst>
                                        <p:tav tm="0">
                                          <p:val>
                                            <p:strVal val="0-#ppt_w/2"/>
                                          </p:val>
                                        </p:tav>
                                        <p:tav tm="100000">
                                          <p:val>
                                            <p:strVal val="#ppt_x"/>
                                          </p:val>
                                        </p:tav>
                                      </p:tavLst>
                                    </p:anim>
                                    <p:anim calcmode="lin" valueType="num">
                                      <p:cBhvr>
                                        <p:cTn id="8" dur="12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200" fill="hold"/>
                                        <p:tgtEl>
                                          <p:spTgt spid="3"/>
                                        </p:tgtEl>
                                        <p:attrNameLst>
                                          <p:attrName>ppt_x</p:attrName>
                                        </p:attrNameLst>
                                      </p:cBhvr>
                                      <p:tavLst>
                                        <p:tav tm="0">
                                          <p:val>
                                            <p:strVal val="#ppt_x"/>
                                          </p:val>
                                        </p:tav>
                                        <p:tav tm="100000">
                                          <p:val>
                                            <p:strVal val="#ppt_x"/>
                                          </p:val>
                                        </p:tav>
                                      </p:tavLst>
                                    </p:anim>
                                    <p:anim calcmode="lin" valueType="num">
                                      <p:cBhvr>
                                        <p:cTn id="12"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nvSpPr>
        <p:spPr>
          <a:xfrm>
            <a:off x="1641475" y="504825"/>
            <a:ext cx="4652560" cy="561696"/>
          </a:xfrm>
          <a:prstGeom prst="rect">
            <a:avLst/>
          </a:prstGeom>
          <a:noFill/>
          <a:ln w="9525">
            <a:noFill/>
          </a:ln>
        </p:spPr>
        <p:txBody>
          <a:bodyPr wrap="none" lIns="68582" tIns="34292" rIns="68582" bIns="34292" anchor="t" anchorCtr="0">
            <a:spAutoFit/>
          </a:bodyPr>
          <a:lstStyle/>
          <a:p>
            <a:pPr eaLnBrk="0" hangingPunct="0"/>
            <a:r>
              <a:rPr lang="zh-CN" altLang="en-US" sz="3200" b="1" noProof="1" smtClean="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（四）</a:t>
            </a:r>
            <a:r>
              <a:rPr lang="zh-CN" altLang="en-US" sz="3200" b="1" noProof="1" smtClean="0">
                <a:solidFill>
                  <a:schemeClr val="tx1">
                    <a:lumMod val="85000"/>
                    <a:lumOff val="15000"/>
                  </a:schemeClr>
                </a:solidFill>
                <a:latin typeface="微软雅黑" panose="020B0503020204020204" pitchFamily="34" charset="-122"/>
                <a:ea typeface="微软雅黑" panose="020B0503020204020204" pitchFamily="34" charset="-122"/>
                <a:sym typeface="+mn-ea"/>
              </a:rPr>
              <a:t>资金绩效管理要求</a:t>
            </a:r>
            <a:endParaRPr lang="zh-CN" altLang="zh-CN" sz="3200" b="1" dirty="0">
              <a:latin typeface="Calibri" panose="020F0502020204030204" pitchFamily="34" charset="0"/>
              <a:ea typeface="宋体" panose="02010600030101010101" pitchFamily="2" charset="-122"/>
              <a:sym typeface="微软雅黑" panose="020B0503020204020204" pitchFamily="34" charset="-122"/>
            </a:endParaRPr>
          </a:p>
        </p:txBody>
      </p:sp>
      <p:sp>
        <p:nvSpPr>
          <p:cNvPr id="3" name="文本框 5"/>
          <p:cNvSpPr txBox="1"/>
          <p:nvPr/>
        </p:nvSpPr>
        <p:spPr>
          <a:xfrm>
            <a:off x="1276350" y="1698625"/>
            <a:ext cx="4464685" cy="2954655"/>
          </a:xfrm>
          <a:prstGeom prst="rect">
            <a:avLst/>
          </a:prstGeom>
          <a:noFill/>
          <a:ln w="9525">
            <a:noFill/>
          </a:ln>
        </p:spPr>
        <p:txBody>
          <a:bodyPr wrap="square" lIns="0" tIns="0" rIns="0" bIns="0" anchor="t" anchorCtr="0">
            <a:spAutoFit/>
          </a:bodyPr>
          <a:lstStyle/>
          <a:p>
            <a:pPr marL="342900" indent="-342900">
              <a:lnSpc>
                <a:spcPct val="150000"/>
              </a:lnSpc>
              <a:buFont typeface="Arial" panose="020B0604020202020204" pitchFamily="34" charset="0"/>
              <a:buChar char="•"/>
            </a:pPr>
            <a:r>
              <a:rPr lang="zh-CN" sz="3200" b="1" dirty="0">
                <a:solidFill>
                  <a:schemeClr val="tx1">
                    <a:lumMod val="85000"/>
                    <a:lumOff val="15000"/>
                  </a:schemeClr>
                </a:solidFill>
                <a:effectLst>
                  <a:outerShdw blurRad="38100" dist="19050" dir="2700000" algn="tl" rotWithShape="0">
                    <a:schemeClr val="dk1">
                      <a:alpha val="40000"/>
                    </a:schemeClr>
                  </a:outerShdw>
                </a:effectLst>
              </a:rPr>
              <a:t>绩效目标申报与审核</a:t>
            </a:r>
          </a:p>
          <a:p>
            <a:pPr marL="342900" indent="-342900">
              <a:lnSpc>
                <a:spcPct val="150000"/>
              </a:lnSpc>
              <a:buFont typeface="Arial" panose="020B0604020202020204" pitchFamily="34" charset="0"/>
              <a:buChar char="•"/>
            </a:pPr>
            <a:r>
              <a:rPr lang="zh-CN" sz="3200" b="1" dirty="0">
                <a:solidFill>
                  <a:schemeClr val="tx1">
                    <a:lumMod val="85000"/>
                    <a:lumOff val="15000"/>
                  </a:schemeClr>
                </a:solidFill>
                <a:effectLst>
                  <a:outerShdw blurRad="38100" dist="19050" dir="2700000" algn="tl" rotWithShape="0">
                    <a:schemeClr val="dk1">
                      <a:alpha val="40000"/>
                    </a:schemeClr>
                  </a:outerShdw>
                </a:effectLst>
              </a:rPr>
              <a:t>绩效过程运行监控</a:t>
            </a:r>
          </a:p>
          <a:p>
            <a:pPr marL="342900" indent="-342900">
              <a:lnSpc>
                <a:spcPct val="150000"/>
              </a:lnSpc>
              <a:buFont typeface="Arial" panose="020B0604020202020204" pitchFamily="34" charset="0"/>
              <a:buChar char="•"/>
            </a:pPr>
            <a:r>
              <a:rPr lang="zh-CN" sz="3200" b="1" dirty="0">
                <a:solidFill>
                  <a:schemeClr val="tx1">
                    <a:lumMod val="85000"/>
                    <a:lumOff val="15000"/>
                  </a:schemeClr>
                </a:solidFill>
                <a:effectLst>
                  <a:outerShdw blurRad="38100" dist="19050" dir="2700000" algn="tl" rotWithShape="0">
                    <a:schemeClr val="dk1">
                      <a:alpha val="40000"/>
                    </a:schemeClr>
                  </a:outerShdw>
                </a:effectLst>
              </a:rPr>
              <a:t>绩效自评</a:t>
            </a:r>
          </a:p>
          <a:p>
            <a:pPr marL="342900" indent="-342900">
              <a:lnSpc>
                <a:spcPct val="150000"/>
              </a:lnSpc>
              <a:buFont typeface="Arial" panose="020B0604020202020204" pitchFamily="34" charset="0"/>
              <a:buChar char="•"/>
            </a:pPr>
            <a:r>
              <a:rPr lang="zh-CN" sz="3200" b="1" dirty="0">
                <a:solidFill>
                  <a:schemeClr val="tx1">
                    <a:lumMod val="85000"/>
                    <a:lumOff val="15000"/>
                  </a:schemeClr>
                </a:solidFill>
                <a:effectLst>
                  <a:outerShdw blurRad="38100" dist="19050" dir="2700000" algn="tl" rotWithShape="0">
                    <a:schemeClr val="dk1">
                      <a:alpha val="40000"/>
                    </a:schemeClr>
                  </a:outerShdw>
                </a:effectLst>
              </a:rPr>
              <a:t>绩效评价结果公开</a:t>
            </a:r>
          </a:p>
        </p:txBody>
      </p:sp>
      <p:graphicFrame>
        <p:nvGraphicFramePr>
          <p:cNvPr id="5" name="对象 4">
            <a:hlinkClick r:id="" action="ppaction://ole?verb=0"/>
          </p:cNvPr>
          <p:cNvGraphicFramePr>
            <a:graphicFrameLocks/>
          </p:cNvGraphicFramePr>
          <p:nvPr/>
        </p:nvGraphicFramePr>
        <p:xfrm>
          <a:off x="2955381" y="4797696"/>
          <a:ext cx="1877876" cy="1363617"/>
        </p:xfrm>
        <a:graphic>
          <a:graphicData uri="http://schemas.openxmlformats.org/presentationml/2006/ole">
            <p:oleObj spid="_x0000_s1025" name="Document" showAsIcon="1" r:id="rId3" imgW="971640" imgH="800280" progId="Word.Document.8">
              <p:embed/>
            </p:oleObj>
          </a:graphicData>
        </a:graphic>
      </p:graphicFrame>
      <p:pic>
        <p:nvPicPr>
          <p:cNvPr id="3075" name="Picture 3"/>
          <p:cNvPicPr>
            <a:picLocks noChangeAspect="1" noChangeArrowheads="1"/>
          </p:cNvPicPr>
          <p:nvPr/>
        </p:nvPicPr>
        <p:blipFill>
          <a:blip r:embed="rId4" cstate="print"/>
          <a:srcRect/>
          <a:stretch>
            <a:fillRect/>
          </a:stretch>
        </p:blipFill>
        <p:spPr bwMode="auto">
          <a:xfrm>
            <a:off x="6827838" y="544967"/>
            <a:ext cx="4471534" cy="592296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70997" y="0"/>
            <a:ext cx="4474117" cy="5834743"/>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3747181" y="0"/>
            <a:ext cx="4365523" cy="5921829"/>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8009178" y="0"/>
            <a:ext cx="4181235" cy="5812971"/>
          </a:xfrm>
          <a:prstGeom prst="rect">
            <a:avLst/>
          </a:prstGeom>
          <a:noFill/>
          <a:ln w="9525">
            <a:noFill/>
            <a:miter lim="800000"/>
            <a:headEnd/>
            <a:tailEnd/>
          </a:ln>
        </p:spPr>
      </p:pic>
      <p:sp>
        <p:nvSpPr>
          <p:cNvPr id="5" name="TextBox 4"/>
          <p:cNvSpPr txBox="1"/>
          <p:nvPr/>
        </p:nvSpPr>
        <p:spPr>
          <a:xfrm>
            <a:off x="3450771" y="5823857"/>
            <a:ext cx="4789715" cy="461665"/>
          </a:xfrm>
          <a:prstGeom prst="rect">
            <a:avLst/>
          </a:prstGeom>
          <a:noFill/>
        </p:spPr>
        <p:txBody>
          <a:bodyPr wrap="square" rtlCol="0">
            <a:spAutoFit/>
          </a:bodyPr>
          <a:lstStyle/>
          <a:p>
            <a:r>
              <a:rPr lang="zh-CN" altLang="en-US" sz="2400" b="1" dirty="0" smtClean="0"/>
              <a:t>衔接资金项目库建设管理相关文件</a:t>
            </a:r>
            <a:endParaRPr lang="zh-CN" altLang="en-US" sz="2400" b="1" dirty="0"/>
          </a:p>
        </p:txBody>
      </p:sp>
    </p:spTree>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图片 1"/>
          <p:cNvPicPr>
            <a:picLocks noChangeAspect="1" noChangeArrowheads="1"/>
          </p:cNvPicPr>
          <p:nvPr/>
        </p:nvPicPr>
        <p:blipFill>
          <a:blip r:embed="rId2" cstate="print"/>
          <a:srcRect/>
          <a:stretch>
            <a:fillRect/>
          </a:stretch>
        </p:blipFill>
        <p:spPr bwMode="auto">
          <a:xfrm>
            <a:off x="1099456" y="239399"/>
            <a:ext cx="4735286" cy="6380703"/>
          </a:xfrm>
          <a:prstGeom prst="rect">
            <a:avLst/>
          </a:prstGeom>
          <a:noFill/>
          <a:ln w="9525">
            <a:noFill/>
            <a:miter lim="800000"/>
            <a:headEnd/>
            <a:tailEnd/>
          </a:ln>
        </p:spPr>
      </p:pic>
      <p:pic>
        <p:nvPicPr>
          <p:cNvPr id="89091" name="图片 4"/>
          <p:cNvPicPr>
            <a:picLocks noChangeAspect="1" noChangeArrowheads="1"/>
          </p:cNvPicPr>
          <p:nvPr/>
        </p:nvPicPr>
        <p:blipFill>
          <a:blip r:embed="rId3" cstate="print"/>
          <a:srcRect/>
          <a:stretch>
            <a:fillRect/>
          </a:stretch>
        </p:blipFill>
        <p:spPr bwMode="auto">
          <a:xfrm>
            <a:off x="6553200" y="273730"/>
            <a:ext cx="5048250" cy="6346372"/>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衔接资金项目全过程管理任务清单-幕布1(1)"/>
          <p:cNvPicPr>
            <a:picLocks noChangeAspect="1"/>
          </p:cNvPicPr>
          <p:nvPr/>
        </p:nvPicPr>
        <p:blipFill>
          <a:blip r:embed="rId2" cstate="print"/>
          <a:stretch>
            <a:fillRect/>
          </a:stretch>
        </p:blipFill>
        <p:spPr>
          <a:xfrm>
            <a:off x="1504950" y="533400"/>
            <a:ext cx="8832850" cy="5676900"/>
          </a:xfrm>
          <a:prstGeom prst="rect">
            <a:avLst/>
          </a:prstGeom>
        </p:spPr>
      </p:pic>
    </p:spTree>
  </p:cSld>
  <p:clrMapOvr>
    <a:masterClrMapping/>
  </p:clrMapOvr>
  <p:transition spd="slow"/>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p:nvPr/>
        </p:nvSpPr>
        <p:spPr>
          <a:xfrm>
            <a:off x="967105" y="478790"/>
            <a:ext cx="9942195" cy="5400004"/>
          </a:xfrm>
          <a:prstGeom prst="rect">
            <a:avLst/>
          </a:prstGeom>
          <a:noFill/>
          <a:ln w="9525">
            <a:noFill/>
          </a:ln>
        </p:spPr>
        <p:txBody>
          <a:bodyPr wrap="square">
            <a:spAutoFit/>
          </a:bodyPr>
          <a:lstStyle/>
          <a:p>
            <a:pPr algn="ctr">
              <a:lnSpc>
                <a:spcPct val="150000"/>
              </a:lnSpc>
              <a:buFont typeface="Arial" panose="020B0604020202020204" pitchFamily="34" charset="0"/>
            </a:pPr>
            <a:r>
              <a:rPr lang="zh-CN" sz="26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项目库建设方面</a:t>
            </a:r>
          </a:p>
          <a:p>
            <a:pPr marL="457200" indent="-457200">
              <a:lnSpc>
                <a:spcPct val="150000"/>
              </a:lnSpc>
              <a:buFont typeface="Arial" panose="020B0604020202020204" pitchFamily="34" charset="0"/>
              <a:buChar char="•"/>
            </a:pPr>
            <a:r>
              <a:rPr lang="zh-CN" sz="26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是否入库、</a:t>
            </a:r>
            <a:r>
              <a:rPr lang="zh-CN" sz="2600" b="1" noProof="0"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熟悉正面清单，判断是否为负面清单</a:t>
            </a:r>
            <a:r>
              <a:rPr lang="zh-CN" sz="26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、项目内容是否与项目库相符</a:t>
            </a:r>
          </a:p>
          <a:p>
            <a:pPr marL="457200" indent="-457200">
              <a:lnSpc>
                <a:spcPct val="150000"/>
              </a:lnSpc>
              <a:buFont typeface="Arial" panose="020B0604020202020204" pitchFamily="34" charset="0"/>
              <a:buChar char="•"/>
            </a:pPr>
            <a:r>
              <a:rPr lang="zh-CN" sz="26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是否有村级申报入库会议纪要、是否有乡级审核申报入库会议纪要、村级申报入库公示是否完整、乡镇审核入库公示是否完整、区县审定入库公示是否完整、申报入库公示是否合规（公示内容、公示时间）</a:t>
            </a:r>
          </a:p>
          <a:p>
            <a:pPr marL="457200" indent="-457200">
              <a:lnSpc>
                <a:spcPct val="150000"/>
              </a:lnSpc>
              <a:buFont typeface="Arial" panose="020B0604020202020204" pitchFamily="34" charset="0"/>
              <a:buChar char="•"/>
            </a:pPr>
            <a:r>
              <a:rPr lang="zh-CN" sz="26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是否设定</a:t>
            </a:r>
            <a:r>
              <a:rPr lang="zh-CN" sz="2600" b="1" noProof="0"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绩效目标</a:t>
            </a:r>
            <a:r>
              <a:rPr lang="zh-CN" sz="26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、绩效目标是否可量化、绩效目标是否合理、入库项目绩效与方案项目绩效</a:t>
            </a:r>
            <a:endParaRPr lang="zh-CN" sz="2600" b="1" noProof="0" dirty="0">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p:nvPr/>
        </p:nvSpPr>
        <p:spPr>
          <a:xfrm>
            <a:off x="609600" y="1460500"/>
            <a:ext cx="10794999" cy="3323987"/>
          </a:xfrm>
          <a:prstGeom prst="rect">
            <a:avLst/>
          </a:prstGeom>
          <a:noFill/>
          <a:ln w="9525">
            <a:noFill/>
          </a:ln>
        </p:spPr>
        <p:txBody>
          <a:bodyPr wrap="square">
            <a:spAutoFit/>
          </a:bodyPr>
          <a:lstStyle/>
          <a:p>
            <a:pPr algn="ctr">
              <a:lnSpc>
                <a:spcPct val="150000"/>
              </a:lnSpc>
            </a:pPr>
            <a:r>
              <a:rPr lang="zh-CN" sz="2800" b="1" noProof="0"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项目前期</a:t>
            </a:r>
            <a:r>
              <a:rPr lang="zh-CN" sz="2800" b="1" noProof="0" dirty="0" smtClean="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程序</a:t>
            </a:r>
            <a:endParaRPr lang="en-US" altLang="zh-CN" sz="2800" b="1" noProof="0" dirty="0" smtClean="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endPar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项目是否与资金文件描述的内容相符</a:t>
            </a:r>
          </a:p>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是否有立项、可研、实施方案</a:t>
            </a:r>
          </a:p>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采购方式、招采过程资料是否齐全、招采程序是否符合相关要求</a:t>
            </a:r>
            <a:endParaRPr lang="zh-CN" sz="2800" b="1" noProof="0" dirty="0">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p:nvPr/>
        </p:nvSpPr>
        <p:spPr>
          <a:xfrm>
            <a:off x="940434" y="1173480"/>
            <a:ext cx="10324465" cy="4401205"/>
          </a:xfrm>
          <a:prstGeom prst="rect">
            <a:avLst/>
          </a:prstGeom>
          <a:noFill/>
          <a:ln w="9525">
            <a:noFill/>
          </a:ln>
        </p:spPr>
        <p:txBody>
          <a:bodyPr wrap="square">
            <a:spAutoFit/>
          </a:bodyPr>
          <a:lstStyle/>
          <a:p>
            <a:pPr algn="ctr">
              <a:lnSpc>
                <a:spcPct val="150000"/>
              </a:lnSpc>
              <a:buFont typeface="Arial" panose="020B0604020202020204" pitchFamily="34" charset="0"/>
            </a:pPr>
            <a:r>
              <a:rPr lang="zh-CN" sz="28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合同订立与执行</a:t>
            </a:r>
          </a:p>
          <a:p>
            <a:pPr algn="ctr">
              <a:buFont typeface="Arial" panose="020B0604020202020204" pitchFamily="34" charset="0"/>
            </a:pPr>
            <a:endPar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marL="457200" indent="-457200" algn="l">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rPr>
              <a:t>是否开展合同的法律审查、是否签合同、合同签章是否齐全</a:t>
            </a:r>
          </a:p>
          <a:p>
            <a:pPr marL="457200" indent="-457200" algn="l">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rPr>
              <a:t>合同对方是否符合资格、合同签订日期是否复核逻辑</a:t>
            </a:r>
          </a:p>
          <a:p>
            <a:pPr marL="457200" indent="-457200" algn="l">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rPr>
              <a:t>合同关键性条款是否约定明确（项目工期、建设内容、合同金额、进度款支付、违约条款、产品规格型号、交货日期等）</a:t>
            </a:r>
          </a:p>
          <a:p>
            <a:pPr marL="457200" indent="-457200" algn="l">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rPr>
              <a:t>质保金约定比例（%)、是否扣质保金		</a:t>
            </a:r>
          </a:p>
        </p:txBody>
      </p:sp>
    </p:spTree>
  </p:cSld>
  <p:clrMapOvr>
    <a:masterClrMapping/>
  </p:clrMapOvr>
  <p:transition spd="slow"/>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p:nvPr/>
        </p:nvSpPr>
        <p:spPr>
          <a:xfrm>
            <a:off x="1295490" y="886823"/>
            <a:ext cx="8976995" cy="4832092"/>
          </a:xfrm>
          <a:prstGeom prst="rect">
            <a:avLst/>
          </a:prstGeom>
          <a:noFill/>
          <a:ln w="9525">
            <a:noFill/>
          </a:ln>
        </p:spPr>
        <p:txBody>
          <a:bodyPr wrap="square">
            <a:spAutoFit/>
          </a:bodyPr>
          <a:lstStyle/>
          <a:p>
            <a:pPr algn="ctr">
              <a:buFont typeface="Arial" panose="020B0604020202020204" pitchFamily="34" charset="0"/>
            </a:pPr>
            <a:endPar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algn="ctr">
              <a:lnSpc>
                <a:spcPct val="150000"/>
              </a:lnSpc>
              <a:buFont typeface="Arial" panose="020B0604020202020204" pitchFamily="34" charset="0"/>
            </a:pPr>
            <a:r>
              <a:rPr lang="zh-CN" sz="28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补助类</a:t>
            </a:r>
            <a:r>
              <a:rPr lang="zh-CN" sz="2800" b="1" dirty="0" smtClean="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项目</a:t>
            </a:r>
            <a:endParaRPr lang="en-US" altLang="zh-CN" sz="2800" b="1" dirty="0" smtClean="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algn="ctr">
              <a:buFont typeface="Arial" panose="020B0604020202020204" pitchFamily="34" charset="0"/>
            </a:pPr>
            <a:endPar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marL="457200" indent="-457200" algn="l">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rPr>
              <a:t>是否制定补助方案、补助方案是否违背上级文件</a:t>
            </a:r>
          </a:p>
          <a:p>
            <a:pPr marL="457200" indent="-457200" algn="l">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rPr>
              <a:t>补助对象是否精准、补助标准是否合规</a:t>
            </a:r>
          </a:p>
          <a:p>
            <a:pPr marL="457200" indent="-457200" algn="l">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rPr>
              <a:t>是否有发放领取表、发放领取表签字是否齐全</a:t>
            </a:r>
          </a:p>
          <a:p>
            <a:pPr marL="457200" indent="-457200" algn="l">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rPr>
              <a:t>是否有验收表、验收表签字是否齐全</a:t>
            </a:r>
          </a:p>
          <a:p>
            <a:pPr marL="457200" indent="-457200" algn="l">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rPr>
              <a:t>是否发放到户	</a:t>
            </a:r>
          </a:p>
        </p:txBody>
      </p:sp>
    </p:spTree>
  </p:cSld>
  <p:clrMapOvr>
    <a:masterClrMapping/>
  </p:clrMapOvr>
  <p:transition spd="slow"/>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p:nvPr/>
        </p:nvSpPr>
        <p:spPr>
          <a:xfrm>
            <a:off x="635000" y="1333500"/>
            <a:ext cx="10782299" cy="3323987"/>
          </a:xfrm>
          <a:prstGeom prst="rect">
            <a:avLst/>
          </a:prstGeom>
          <a:noFill/>
          <a:ln w="9525">
            <a:noFill/>
          </a:ln>
        </p:spPr>
        <p:txBody>
          <a:bodyPr wrap="square">
            <a:spAutoFit/>
          </a:bodyPr>
          <a:lstStyle/>
          <a:p>
            <a:pPr algn="ctr">
              <a:lnSpc>
                <a:spcPct val="150000"/>
              </a:lnSpc>
            </a:pPr>
            <a:r>
              <a:rPr lang="zh-CN" sz="28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监督</a:t>
            </a:r>
            <a:r>
              <a:rPr lang="zh-CN" sz="2800" b="1" dirty="0" smtClean="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验收</a:t>
            </a:r>
            <a:endParaRPr lang="en-US" altLang="zh-CN" sz="2800" b="1" dirty="0" smtClean="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algn="ctr">
              <a:lnSpc>
                <a:spcPct val="150000"/>
              </a:lnSpc>
            </a:pPr>
            <a:endPar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是否有扶贫项目监督小组参与监督</a:t>
            </a:r>
          </a:p>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是否有验收表、验收表签字是否齐全、验收表内容填写是否完整</a:t>
            </a:r>
          </a:p>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是否有过程中的相关监督记录</a:t>
            </a:r>
          </a:p>
        </p:txBody>
      </p:sp>
    </p:spTree>
  </p:cSld>
  <p:clrMapOvr>
    <a:masterClrMapping/>
  </p:clrMapOvr>
  <p:transition spd="slow"/>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p:nvPr/>
        </p:nvSpPr>
        <p:spPr>
          <a:xfrm>
            <a:off x="857250" y="1177290"/>
            <a:ext cx="10153650" cy="3969385"/>
          </a:xfrm>
          <a:prstGeom prst="rect">
            <a:avLst/>
          </a:prstGeom>
          <a:noFill/>
          <a:ln w="9525">
            <a:noFill/>
          </a:ln>
        </p:spPr>
        <p:txBody>
          <a:bodyPr wrap="square">
            <a:spAutoFit/>
          </a:bodyPr>
          <a:lstStyle/>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完成内容与计划内容是否一致</a:t>
            </a:r>
          </a:p>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项目是否及时完成</a:t>
            </a:r>
          </a:p>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是否有结算实际投资额是否超概算的10%，若超概算10%是否报区县扶贫领导小组审批</a:t>
            </a:r>
          </a:p>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工程款支付对象是否为合同主体</a:t>
            </a:r>
          </a:p>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支出核实与填报核对是否一致</a:t>
            </a:r>
          </a:p>
        </p:txBody>
      </p:sp>
    </p:spTree>
  </p:cSld>
  <p:clrMapOvr>
    <a:masterClrMapping/>
  </p:clrMapOvr>
  <p:transition spd="slow"/>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p:nvPr/>
        </p:nvSpPr>
        <p:spPr>
          <a:xfrm>
            <a:off x="1153886" y="1055643"/>
            <a:ext cx="9329057" cy="3970318"/>
          </a:xfrm>
          <a:prstGeom prst="rect">
            <a:avLst/>
          </a:prstGeom>
          <a:noFill/>
          <a:ln w="9525">
            <a:noFill/>
          </a:ln>
        </p:spPr>
        <p:txBody>
          <a:bodyPr wrap="square">
            <a:spAutoFit/>
          </a:bodyPr>
          <a:lstStyle/>
          <a:p>
            <a:pPr algn="ctr">
              <a:lnSpc>
                <a:spcPct val="150000"/>
              </a:lnSpc>
              <a:buFont typeface="Arial" panose="020B0604020202020204" pitchFamily="34" charset="0"/>
            </a:pPr>
            <a:r>
              <a:rPr lang="zh-CN" sz="28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绩效完成情况</a:t>
            </a:r>
          </a:p>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是否瞄准或优先覆盖监测户/贫困户</a:t>
            </a:r>
          </a:p>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以工代赈项目向当地务工群众发放劳务报酬的资金占比是否达到10%（补助资金）或15%（专项资金）</a:t>
            </a:r>
          </a:p>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是否建立联农带农机制、过程中是否履行绩效监管、实际完成绩效情况</a:t>
            </a:r>
          </a:p>
        </p:txBody>
      </p:sp>
    </p:spTree>
  </p:cSld>
  <p:clrMapOvr>
    <a:masterClrMapping/>
  </p:clrMapOvr>
  <p:transition spd="slow"/>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9"/>
          <p:cNvSpPr txBox="1"/>
          <p:nvPr/>
        </p:nvSpPr>
        <p:spPr>
          <a:xfrm>
            <a:off x="1003300" y="1257935"/>
            <a:ext cx="10515599" cy="3970318"/>
          </a:xfrm>
          <a:prstGeom prst="rect">
            <a:avLst/>
          </a:prstGeom>
          <a:noFill/>
          <a:ln w="9525">
            <a:noFill/>
          </a:ln>
        </p:spPr>
        <p:txBody>
          <a:bodyPr wrap="square">
            <a:spAutoFit/>
          </a:bodyPr>
          <a:lstStyle/>
          <a:p>
            <a:pPr algn="ctr">
              <a:lnSpc>
                <a:spcPct val="150000"/>
              </a:lnSpc>
              <a:buFont typeface="Arial" panose="020B0604020202020204" pitchFamily="34" charset="0"/>
            </a:pPr>
            <a:r>
              <a:rPr lang="zh-CN" sz="2800" b="1"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可</a:t>
            </a:r>
            <a:r>
              <a:rPr lang="zh-CN" sz="2800" b="1" dirty="0" smtClean="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持续性</a:t>
            </a:r>
            <a:endParaRPr lang="en-US" altLang="zh-CN" sz="2800" b="1" dirty="0" smtClean="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marL="457200" algn="ctr">
              <a:lnSpc>
                <a:spcPct val="150000"/>
              </a:lnSpc>
              <a:buFont typeface="Arial" panose="020B0604020202020204" pitchFamily="34" charset="0"/>
            </a:pPr>
            <a:endPar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是否能用、在用</a:t>
            </a:r>
          </a:p>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管护责任人是否明确、是否签订管护协议、是否开展管护工作</a:t>
            </a:r>
          </a:p>
          <a:p>
            <a:pPr marL="457200">
              <a:lnSpc>
                <a:spcPct val="150000"/>
              </a:lnSpc>
              <a:buFont typeface="Arial" panose="020B0604020202020204" pitchFamily="34" charset="0"/>
              <a:buChar char="•"/>
            </a:pPr>
            <a:r>
              <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项目收益前景是否良好</a:t>
            </a:r>
          </a:p>
          <a:p>
            <a:pPr marL="457200">
              <a:lnSpc>
                <a:spcPct val="150000"/>
              </a:lnSpc>
              <a:buFont typeface="Arial" panose="020B0604020202020204" pitchFamily="34" charset="0"/>
            </a:pPr>
            <a:endParaRPr lang="zh-CN" sz="28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3517674" y="1450460"/>
            <a:ext cx="2652012" cy="500141"/>
          </a:xfrm>
          <a:prstGeom prst="rect">
            <a:avLst/>
          </a:prstGeom>
        </p:spPr>
        <p:txBody>
          <a:bodyPr vert="horz" wrap="none" lIns="68582" tIns="34292" rIns="68582" bIns="34292" rtlCol="0" anchor="ct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sz="28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项目库管理</a:t>
            </a:r>
            <a:r>
              <a:rPr kumimoji="0" lang="zh-CN" altLang="en-US" sz="28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要点</a:t>
            </a:r>
            <a:endParaRPr kumimoji="0" lang="zh-CN" sz="28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文本框 5"/>
          <p:cNvSpPr txBox="1"/>
          <p:nvPr/>
        </p:nvSpPr>
        <p:spPr>
          <a:xfrm>
            <a:off x="1524091" y="2358028"/>
            <a:ext cx="8710295" cy="2585323"/>
          </a:xfrm>
          <a:prstGeom prst="rect">
            <a:avLst/>
          </a:prstGeom>
          <a:noFill/>
        </p:spPr>
        <p:txBody>
          <a:bodyPr wrap="square" lIns="0" tIns="0" rIns="0" bIns="0" rtlCol="0" anchor="t">
            <a:spAutoFit/>
          </a:bodyPr>
          <a:lstStyle/>
          <a:p>
            <a:pPr marL="342900" indent="-342900">
              <a:lnSpc>
                <a:spcPct val="150000"/>
              </a:lnSpc>
              <a:buFont typeface="Wingdings" panose="05000000000000000000" pitchFamily="2" charset="2"/>
              <a:buChar char="l"/>
            </a:pPr>
            <a:r>
              <a:rPr lang="zh-CN" altLang="en-US" sz="2800" b="1" dirty="0">
                <a:sym typeface="+mn-ea"/>
              </a:rPr>
              <a:t>建立完善</a:t>
            </a:r>
            <a:r>
              <a:rPr lang="zh-CN" altLang="en-US" sz="2800" b="1" dirty="0">
                <a:solidFill>
                  <a:srgbClr val="FF0000"/>
                </a:solidFill>
                <a:sym typeface="+mn-ea"/>
              </a:rPr>
              <a:t>巩固拓展脱贫攻坚成果和乡村振兴项目库</a:t>
            </a:r>
            <a:r>
              <a:rPr lang="zh-CN" altLang="en-US" sz="2800" b="1" dirty="0">
                <a:sym typeface="+mn-ea"/>
              </a:rPr>
              <a:t>，提前做好项目储备，严格项目论证入库。</a:t>
            </a:r>
            <a:endParaRPr lang="en-US" altLang="zh-CN" sz="2800" b="1" dirty="0"/>
          </a:p>
          <a:p>
            <a:pPr marL="342900" indent="-342900">
              <a:lnSpc>
                <a:spcPct val="150000"/>
              </a:lnSpc>
              <a:buFont typeface="Wingdings" panose="05000000000000000000" pitchFamily="2" charset="2"/>
              <a:buChar char="l"/>
            </a:pPr>
            <a:r>
              <a:rPr lang="zh-CN" altLang="en-US" sz="2800" b="1" dirty="0">
                <a:sym typeface="+mn-ea"/>
              </a:rPr>
              <a:t>衔接资金</a:t>
            </a:r>
            <a:r>
              <a:rPr lang="zh-CN" altLang="en-US" sz="2800" b="1" dirty="0">
                <a:solidFill>
                  <a:srgbClr val="FF0000"/>
                </a:solidFill>
                <a:sym typeface="+mn-ea"/>
              </a:rPr>
              <a:t>支持的项目</a:t>
            </a:r>
            <a:r>
              <a:rPr lang="zh-CN" altLang="en-US" sz="2800" b="1" dirty="0">
                <a:sym typeface="+mn-ea"/>
              </a:rPr>
              <a:t>原则上要</a:t>
            </a:r>
            <a:r>
              <a:rPr lang="zh-CN" altLang="en-US" sz="2800" b="1" dirty="0">
                <a:solidFill>
                  <a:srgbClr val="FF0000"/>
                </a:solidFill>
                <a:sym typeface="+mn-ea"/>
              </a:rPr>
              <a:t>从项目库选择</a:t>
            </a:r>
            <a:r>
              <a:rPr lang="zh-CN" altLang="en-US" sz="2800" b="1" dirty="0" smtClean="0">
                <a:sym typeface="+mn-ea"/>
              </a:rPr>
              <a:t>。</a:t>
            </a:r>
            <a:endParaRPr lang="en-US" altLang="zh-CN" sz="2800" b="1" dirty="0" smtClean="0">
              <a:sym typeface="+mn-ea"/>
            </a:endParaRPr>
          </a:p>
          <a:p>
            <a:pPr marL="342900" indent="-342900">
              <a:lnSpc>
                <a:spcPct val="150000"/>
              </a:lnSpc>
              <a:buFont typeface="Wingdings" panose="05000000000000000000" pitchFamily="2" charset="2"/>
              <a:buChar char="l"/>
            </a:pPr>
            <a:r>
              <a:rPr lang="zh-CN" altLang="en-US" sz="2800" b="1" dirty="0" smtClean="0">
                <a:solidFill>
                  <a:srgbClr val="FF0000"/>
                </a:solidFill>
                <a:sym typeface="+mn-ea"/>
              </a:rPr>
              <a:t>入库项目要满足项目入库基本条件。</a:t>
            </a:r>
            <a:endParaRPr lang="zh-CN" altLang="en-US" sz="2800" b="1" dirty="0">
              <a:solidFill>
                <a:srgbClr val="FF0000"/>
              </a:solidFill>
              <a:sym typeface="+mn-ea"/>
            </a:endParaRPr>
          </a:p>
        </p:txBody>
      </p:sp>
    </p:spTree>
  </p:cSld>
  <p:clrMapOvr>
    <a:masterClrMapping/>
  </p:clrMapOvr>
  <p:transition spd="slow"/>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1158839" y="457201"/>
            <a:ext cx="674606" cy="609601"/>
          </a:xfrm>
          <a:prstGeom prst="rect">
            <a:avLst/>
          </a:prstGeom>
          <a:noFill/>
          <a:effectLst>
            <a:outerShdw blurRad="127000" dist="63500" dir="3000000" sx="104000" sy="104000" algn="tl" rotWithShape="0">
              <a:prstClr val="black">
                <a:alpha val="34000"/>
              </a:prstClr>
            </a:outerShdw>
          </a:effectLst>
        </p:spPr>
      </p:pic>
      <p:pic>
        <p:nvPicPr>
          <p:cNvPr id="3" name="Picture 4" descr="C:\Users\Administrator\Desktop\微立体创业计划\004.png"/>
          <p:cNvPicPr>
            <a:picLocks noChangeAspect="1" noChangeArrowheads="1"/>
          </p:cNvPicPr>
          <p:nvPr/>
        </p:nvPicPr>
        <p:blipFill>
          <a:blip r:embed="rId3" cstate="print"/>
          <a:srcRect/>
          <a:stretch>
            <a:fillRect/>
          </a:stretch>
        </p:blipFill>
        <p:spPr bwMode="auto">
          <a:xfrm>
            <a:off x="1311274" y="465138"/>
            <a:ext cx="674603" cy="609600"/>
          </a:xfrm>
          <a:prstGeom prst="rect">
            <a:avLst/>
          </a:prstGeom>
          <a:noFill/>
          <a:effectLst>
            <a:outerShdw blurRad="127000" dist="63500" dir="3000000" sx="104000" sy="104000" algn="tl" rotWithShape="0">
              <a:prstClr val="black">
                <a:alpha val="34000"/>
              </a:prstClr>
            </a:outerShdw>
          </a:effectLst>
        </p:spPr>
      </p:pic>
      <p:sp>
        <p:nvSpPr>
          <p:cNvPr id="4" name="文本框 7"/>
          <p:cNvSpPr txBox="1"/>
          <p:nvPr/>
        </p:nvSpPr>
        <p:spPr>
          <a:xfrm>
            <a:off x="1362074" y="1969770"/>
            <a:ext cx="9153525" cy="3322955"/>
          </a:xfrm>
          <a:prstGeom prst="rect">
            <a:avLst/>
          </a:prstGeom>
          <a:noFill/>
          <a:ln w="9525">
            <a:noFill/>
          </a:ln>
        </p:spPr>
        <p:txBody>
          <a:bodyPr wrap="square" anchor="t" anchorCtr="0">
            <a:spAutoFit/>
          </a:bodyPr>
          <a:lstStyle/>
          <a:p>
            <a:pPr marL="342900" indent="-342900">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缺少绩效目标</a:t>
            </a:r>
          </a:p>
          <a:p>
            <a:pPr marL="342900" indent="-342900">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绩效目标完整性有待提高</a:t>
            </a:r>
          </a:p>
          <a:p>
            <a:pPr marL="342900" indent="-342900">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绩效目标缺少关键指标</a:t>
            </a:r>
          </a:p>
          <a:p>
            <a:pPr marL="342900" indent="-342900">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绩效目标绩效指标与项目内容相关性</a:t>
            </a:r>
          </a:p>
          <a:p>
            <a:pPr marL="342900" indent="-342900">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绩效目标设定不合理</a:t>
            </a:r>
          </a:p>
        </p:txBody>
      </p:sp>
      <p:sp>
        <p:nvSpPr>
          <p:cNvPr id="5" name="标题 1"/>
          <p:cNvSpPr>
            <a:spLocks noGrp="1"/>
          </p:cNvSpPr>
          <p:nvPr/>
        </p:nvSpPr>
        <p:spPr>
          <a:xfrm>
            <a:off x="3860164" y="1228725"/>
            <a:ext cx="2861443" cy="437515"/>
          </a:xfrm>
          <a:prstGeom prst="rect">
            <a:avLst/>
          </a:prstGeom>
          <a:noFill/>
          <a:ln w="9525">
            <a:noFill/>
          </a:ln>
        </p:spPr>
        <p:txBody>
          <a:bodyPr wrap="square" lIns="68582" tIns="34292" rIns="68582" bIns="34292" anchor="t" anchorCtr="0">
            <a:spAutoFit/>
          </a:bodyPr>
          <a:lstStyle/>
          <a:p>
            <a:pPr eaLnBrk="0" hangingPunct="0"/>
            <a:r>
              <a:rPr lang="zh-CN" altLang="en-US" sz="2400" b="1">
                <a:solidFill>
                  <a:srgbClr val="FF0000"/>
                </a:solidFill>
                <a:latin typeface="Calibri" panose="020F0502020204030204" pitchFamily="34" charset="0"/>
                <a:ea typeface="宋体" panose="02010600030101010101" pitchFamily="2" charset="-122"/>
                <a:sym typeface="微软雅黑" panose="020B0503020204020204" pitchFamily="34" charset="-122"/>
              </a:rPr>
              <a:t>项目入库绩效目标</a:t>
            </a:r>
          </a:p>
        </p:txBody>
      </p:sp>
      <p:sp>
        <p:nvSpPr>
          <p:cNvPr id="6" name="标题 1"/>
          <p:cNvSpPr>
            <a:spLocks noGrp="1"/>
          </p:cNvSpPr>
          <p:nvPr/>
        </p:nvSpPr>
        <p:spPr>
          <a:xfrm>
            <a:off x="1920874" y="542925"/>
            <a:ext cx="3524803" cy="437515"/>
          </a:xfrm>
          <a:prstGeom prst="rect">
            <a:avLst/>
          </a:prstGeom>
          <a:noFill/>
          <a:ln w="9525">
            <a:noFill/>
          </a:ln>
        </p:spPr>
        <p:txBody>
          <a:bodyPr wrap="square" lIns="68582" tIns="34292" rIns="68582" bIns="34292" anchor="t" anchorCtr="0">
            <a:spAutoFit/>
          </a:bodyPr>
          <a:lstStyle/>
          <a:p>
            <a:pPr eaLnBrk="0" hangingPunct="0"/>
            <a:r>
              <a:rPr lang="zh-CN" altLang="en-US" sz="2400">
                <a:latin typeface="Calibri" panose="020F0502020204030204" pitchFamily="34" charset="0"/>
                <a:ea typeface="宋体" panose="02010600030101010101" pitchFamily="2" charset="-122"/>
                <a:sym typeface="微软雅黑" panose="020B0503020204020204" pitchFamily="34" charset="-122"/>
              </a:rPr>
              <a:t>项目绩效管理常见问题</a:t>
            </a:r>
            <a:endParaRPr lang="zh-CN" altLang="zh-CN" sz="2400" b="1">
              <a:latin typeface="Calibri" panose="020F0502020204030204" pitchFamily="34" charset="0"/>
              <a:ea typeface="宋体" panose="02010600030101010101" pitchFamily="2" charset="-122"/>
              <a:sym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00" fill="hold"/>
                                        <p:tgtEl>
                                          <p:spTgt spid="2"/>
                                        </p:tgtEl>
                                        <p:attrNameLst>
                                          <p:attrName>ppt_x</p:attrName>
                                        </p:attrNameLst>
                                      </p:cBhvr>
                                      <p:tavLst>
                                        <p:tav tm="0">
                                          <p:val>
                                            <p:strVal val="0-#ppt_w/2"/>
                                          </p:val>
                                        </p:tav>
                                        <p:tav tm="100000">
                                          <p:val>
                                            <p:strVal val="#ppt_x"/>
                                          </p:val>
                                        </p:tav>
                                      </p:tavLst>
                                    </p:anim>
                                    <p:anim calcmode="lin" valueType="num">
                                      <p:cBhvr>
                                        <p:cTn id="8" dur="12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200" fill="hold"/>
                                        <p:tgtEl>
                                          <p:spTgt spid="3"/>
                                        </p:tgtEl>
                                        <p:attrNameLst>
                                          <p:attrName>ppt_x</p:attrName>
                                        </p:attrNameLst>
                                      </p:cBhvr>
                                      <p:tavLst>
                                        <p:tav tm="0">
                                          <p:val>
                                            <p:strVal val="#ppt_x"/>
                                          </p:val>
                                        </p:tav>
                                        <p:tav tm="100000">
                                          <p:val>
                                            <p:strVal val="#ppt_x"/>
                                          </p:val>
                                        </p:tav>
                                      </p:tavLst>
                                    </p:anim>
                                    <p:anim calcmode="lin" valueType="num">
                                      <p:cBhvr>
                                        <p:cTn id="12"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1171539" y="406401"/>
            <a:ext cx="609602" cy="609601"/>
          </a:xfrm>
          <a:prstGeom prst="rect">
            <a:avLst/>
          </a:prstGeom>
          <a:noFill/>
          <a:effectLst>
            <a:outerShdw blurRad="127000" dist="63500" dir="3000000" sx="104000" sy="104000" algn="tl" rotWithShape="0">
              <a:prstClr val="black">
                <a:alpha val="34000"/>
              </a:prstClr>
            </a:outerShdw>
          </a:effectLst>
        </p:spPr>
      </p:pic>
      <p:pic>
        <p:nvPicPr>
          <p:cNvPr id="3" name="Picture 4" descr="C:\Users\Administrator\Desktop\微立体创业计划\004.png"/>
          <p:cNvPicPr>
            <a:picLocks noChangeAspect="1" noChangeArrowheads="1"/>
          </p:cNvPicPr>
          <p:nvPr/>
        </p:nvPicPr>
        <p:blipFill>
          <a:blip r:embed="rId3" cstate="print"/>
          <a:srcRect/>
          <a:stretch>
            <a:fillRect/>
          </a:stretch>
        </p:blipFill>
        <p:spPr bwMode="auto">
          <a:xfrm>
            <a:off x="1323975" y="414338"/>
            <a:ext cx="609600" cy="609600"/>
          </a:xfrm>
          <a:prstGeom prst="rect">
            <a:avLst/>
          </a:prstGeom>
          <a:noFill/>
          <a:effectLst>
            <a:outerShdw blurRad="127000" dist="63500" dir="3000000" sx="104000" sy="104000" algn="tl" rotWithShape="0">
              <a:prstClr val="black">
                <a:alpha val="34000"/>
              </a:prstClr>
            </a:outerShdw>
          </a:effectLst>
        </p:spPr>
      </p:pic>
      <p:sp>
        <p:nvSpPr>
          <p:cNvPr id="4" name="文本框 7"/>
          <p:cNvSpPr txBox="1"/>
          <p:nvPr/>
        </p:nvSpPr>
        <p:spPr>
          <a:xfrm>
            <a:off x="1425574" y="1779270"/>
            <a:ext cx="9305925" cy="3969385"/>
          </a:xfrm>
          <a:prstGeom prst="rect">
            <a:avLst/>
          </a:prstGeom>
          <a:noFill/>
          <a:ln w="9525">
            <a:noFill/>
          </a:ln>
        </p:spPr>
        <p:txBody>
          <a:bodyPr wrap="square" anchor="t" anchorCtr="0">
            <a:spAutoFit/>
          </a:bodyPr>
          <a:lstStyle/>
          <a:p>
            <a:pPr marL="457200" indent="-457200">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sym typeface="+mn-ea"/>
              </a:rPr>
              <a:t>项目利益联结或绩效带动资料缺失</a:t>
            </a:r>
            <a:endPar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endParaRPr>
          </a:p>
          <a:p>
            <a:pPr marL="457200" indent="-457200">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sym typeface="+mn-ea"/>
              </a:rPr>
              <a:t>未建立利益联结机制</a:t>
            </a:r>
            <a:endPar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endParaRPr>
          </a:p>
          <a:p>
            <a:pPr marL="457200" indent="-457200">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sym typeface="+mn-ea"/>
              </a:rPr>
              <a:t>项目利益联结机制不合理</a:t>
            </a:r>
            <a:endPar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endParaRPr>
          </a:p>
          <a:p>
            <a:pPr marL="457200" indent="-457200">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sym typeface="+mn-ea"/>
              </a:rPr>
              <a:t>项目实际绩效未达预期</a:t>
            </a:r>
            <a:endPar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endParaRPr>
          </a:p>
          <a:p>
            <a:pPr marL="457200" indent="-457200">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sym typeface="+mn-ea"/>
              </a:rPr>
              <a:t>绩效佐证资料不全</a:t>
            </a:r>
            <a:endPar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endParaRPr>
          </a:p>
          <a:p>
            <a:pPr marL="457200" indent="-457200">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sym typeface="+mn-ea"/>
              </a:rPr>
              <a:t>缺少绩效过程资料</a:t>
            </a:r>
            <a:endPar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endParaRPr>
          </a:p>
        </p:txBody>
      </p:sp>
      <p:sp>
        <p:nvSpPr>
          <p:cNvPr id="5" name="标题 1"/>
          <p:cNvSpPr>
            <a:spLocks noGrp="1"/>
          </p:cNvSpPr>
          <p:nvPr/>
        </p:nvSpPr>
        <p:spPr>
          <a:xfrm>
            <a:off x="4377055" y="1177925"/>
            <a:ext cx="2585720" cy="437515"/>
          </a:xfrm>
          <a:prstGeom prst="rect">
            <a:avLst/>
          </a:prstGeom>
          <a:noFill/>
          <a:ln w="9525">
            <a:noFill/>
          </a:ln>
        </p:spPr>
        <p:txBody>
          <a:bodyPr wrap="none" lIns="68582" tIns="34292" rIns="68582" bIns="34292" anchor="t" anchorCtr="0">
            <a:spAutoFit/>
          </a:bodyPr>
          <a:lstStyle/>
          <a:p>
            <a:pPr eaLnBrk="0" hangingPunct="0"/>
            <a:r>
              <a:rPr lang="zh-CN" altLang="en-US" sz="2400" b="1" dirty="0">
                <a:solidFill>
                  <a:srgbClr val="FF0000"/>
                </a:solidFill>
                <a:latin typeface="Calibri" panose="020F0502020204030204" pitchFamily="34" charset="0"/>
                <a:ea typeface="宋体" panose="02010600030101010101" pitchFamily="2" charset="-122"/>
                <a:sym typeface="微软雅黑" panose="020B0503020204020204" pitchFamily="34" charset="-122"/>
              </a:rPr>
              <a:t>项目绩效完成情况</a:t>
            </a:r>
          </a:p>
        </p:txBody>
      </p:sp>
      <p:sp>
        <p:nvSpPr>
          <p:cNvPr id="6" name="标题 1"/>
          <p:cNvSpPr>
            <a:spLocks noGrp="1"/>
          </p:cNvSpPr>
          <p:nvPr/>
        </p:nvSpPr>
        <p:spPr>
          <a:xfrm>
            <a:off x="1933575" y="492125"/>
            <a:ext cx="3185160" cy="437515"/>
          </a:xfrm>
          <a:prstGeom prst="rect">
            <a:avLst/>
          </a:prstGeom>
          <a:noFill/>
          <a:ln w="9525">
            <a:noFill/>
          </a:ln>
        </p:spPr>
        <p:txBody>
          <a:bodyPr wrap="none" lIns="68582" tIns="34292" rIns="68582" bIns="34292" anchor="t" anchorCtr="0">
            <a:spAutoFit/>
          </a:bodyPr>
          <a:lstStyle/>
          <a:p>
            <a:pPr eaLnBrk="0" hangingPunct="0"/>
            <a:r>
              <a:rPr lang="zh-CN" altLang="en-US" sz="2400" dirty="0">
                <a:latin typeface="Calibri" panose="020F0502020204030204" pitchFamily="34" charset="0"/>
                <a:ea typeface="宋体" panose="02010600030101010101" pitchFamily="2" charset="-122"/>
                <a:sym typeface="微软雅黑" panose="020B0503020204020204" pitchFamily="34" charset="-122"/>
              </a:rPr>
              <a:t>项目绩效管理常见问题</a:t>
            </a:r>
            <a:endParaRPr lang="zh-CN" altLang="zh-CN" sz="2400" b="1" dirty="0">
              <a:latin typeface="Calibri" panose="020F0502020204030204" pitchFamily="34" charset="0"/>
              <a:ea typeface="宋体" panose="02010600030101010101" pitchFamily="2" charset="-122"/>
              <a:sym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00" fill="hold"/>
                                        <p:tgtEl>
                                          <p:spTgt spid="2"/>
                                        </p:tgtEl>
                                        <p:attrNameLst>
                                          <p:attrName>ppt_x</p:attrName>
                                        </p:attrNameLst>
                                      </p:cBhvr>
                                      <p:tavLst>
                                        <p:tav tm="0">
                                          <p:val>
                                            <p:strVal val="0-#ppt_w/2"/>
                                          </p:val>
                                        </p:tav>
                                        <p:tav tm="100000">
                                          <p:val>
                                            <p:strVal val="#ppt_x"/>
                                          </p:val>
                                        </p:tav>
                                      </p:tavLst>
                                    </p:anim>
                                    <p:anim calcmode="lin" valueType="num">
                                      <p:cBhvr>
                                        <p:cTn id="8" dur="12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200" fill="hold"/>
                                        <p:tgtEl>
                                          <p:spTgt spid="3"/>
                                        </p:tgtEl>
                                        <p:attrNameLst>
                                          <p:attrName>ppt_x</p:attrName>
                                        </p:attrNameLst>
                                      </p:cBhvr>
                                      <p:tavLst>
                                        <p:tav tm="0">
                                          <p:val>
                                            <p:strVal val="#ppt_x"/>
                                          </p:val>
                                        </p:tav>
                                        <p:tav tm="100000">
                                          <p:val>
                                            <p:strVal val="#ppt_x"/>
                                          </p:val>
                                        </p:tav>
                                      </p:tavLst>
                                    </p:anim>
                                    <p:anim calcmode="lin" valueType="num">
                                      <p:cBhvr>
                                        <p:cTn id="12"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1235038" y="1168401"/>
            <a:ext cx="698941" cy="609601"/>
          </a:xfrm>
          <a:prstGeom prst="rect">
            <a:avLst/>
          </a:prstGeom>
          <a:noFill/>
          <a:effectLst>
            <a:outerShdw blurRad="127000" dist="63500" dir="3000000" sx="104000" sy="104000" algn="tl" rotWithShape="0">
              <a:prstClr val="black">
                <a:alpha val="34000"/>
              </a:prstClr>
            </a:outerShdw>
          </a:effectLst>
        </p:spPr>
      </p:pic>
      <p:pic>
        <p:nvPicPr>
          <p:cNvPr id="3" name="Picture 4" descr="C:\Users\Administrator\Desktop\微立体创业计划\004.png"/>
          <p:cNvPicPr>
            <a:picLocks noChangeAspect="1" noChangeArrowheads="1"/>
          </p:cNvPicPr>
          <p:nvPr/>
        </p:nvPicPr>
        <p:blipFill>
          <a:blip r:embed="rId3" cstate="print"/>
          <a:srcRect/>
          <a:stretch>
            <a:fillRect/>
          </a:stretch>
        </p:blipFill>
        <p:spPr bwMode="auto">
          <a:xfrm>
            <a:off x="1387474" y="1176338"/>
            <a:ext cx="698939" cy="609600"/>
          </a:xfrm>
          <a:prstGeom prst="rect">
            <a:avLst/>
          </a:prstGeom>
          <a:noFill/>
          <a:effectLst>
            <a:outerShdw blurRad="127000" dist="63500" dir="3000000" sx="104000" sy="104000" algn="tl" rotWithShape="0">
              <a:prstClr val="black">
                <a:alpha val="34000"/>
              </a:prstClr>
            </a:outerShdw>
          </a:effectLst>
        </p:spPr>
      </p:pic>
      <p:sp>
        <p:nvSpPr>
          <p:cNvPr id="4" name="文本框 7"/>
          <p:cNvSpPr txBox="1"/>
          <p:nvPr/>
        </p:nvSpPr>
        <p:spPr>
          <a:xfrm>
            <a:off x="1273174" y="3011170"/>
            <a:ext cx="9483725" cy="2031325"/>
          </a:xfrm>
          <a:prstGeom prst="rect">
            <a:avLst/>
          </a:prstGeom>
          <a:noFill/>
          <a:ln w="9525">
            <a:noFill/>
          </a:ln>
        </p:spPr>
        <p:txBody>
          <a:bodyPr wrap="square" anchor="t" anchorCtr="0">
            <a:spAutoFit/>
          </a:bodyPr>
          <a:lstStyle/>
          <a:p>
            <a:pPr marL="457200" indent="-457200">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sym typeface="+mn-ea"/>
              </a:rPr>
              <a:t>绩效运行监控：仅有过程监控照片，未体现绩效监控</a:t>
            </a:r>
          </a:p>
          <a:p>
            <a:pPr marL="457200" indent="-457200">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sym typeface="+mn-ea"/>
              </a:rPr>
              <a:t>未体现主管部门绩效评审</a:t>
            </a:r>
          </a:p>
          <a:p>
            <a:pPr marL="457200" indent="-457200">
              <a:lnSpc>
                <a:spcPct val="150000"/>
              </a:lnSpc>
              <a:buFont typeface="Arial" panose="020B0604020202020204" pitchFamily="34" charset="0"/>
              <a:buChar char="•"/>
            </a:pPr>
            <a:r>
              <a:rPr lang="zh-CN" sz="2800" b="1" dirty="0">
                <a:solidFill>
                  <a:schemeClr val="tx1">
                    <a:lumMod val="85000"/>
                    <a:lumOff val="15000"/>
                  </a:schemeClr>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rPr>
              <a:t>绩效完成情况未公开</a:t>
            </a:r>
          </a:p>
        </p:txBody>
      </p:sp>
      <p:sp>
        <p:nvSpPr>
          <p:cNvPr id="5" name="标题 1"/>
          <p:cNvSpPr>
            <a:spLocks noGrp="1"/>
          </p:cNvSpPr>
          <p:nvPr/>
        </p:nvSpPr>
        <p:spPr>
          <a:xfrm>
            <a:off x="4462326" y="2179411"/>
            <a:ext cx="2262814" cy="437515"/>
          </a:xfrm>
          <a:prstGeom prst="rect">
            <a:avLst/>
          </a:prstGeom>
          <a:noFill/>
          <a:ln w="9525">
            <a:noFill/>
          </a:ln>
        </p:spPr>
        <p:txBody>
          <a:bodyPr wrap="square" lIns="68582" tIns="34292" rIns="68582" bIns="34292" anchor="t" anchorCtr="0">
            <a:spAutoFit/>
          </a:bodyPr>
          <a:lstStyle/>
          <a:p>
            <a:pPr eaLnBrk="0" hangingPunct="0"/>
            <a:r>
              <a:rPr lang="zh-CN" altLang="en-US" sz="2400" b="1" dirty="0">
                <a:solidFill>
                  <a:srgbClr val="FF0000"/>
                </a:solidFill>
                <a:latin typeface="Calibri" panose="020F0502020204030204" pitchFamily="34" charset="0"/>
                <a:ea typeface="宋体" panose="02010600030101010101" pitchFamily="2" charset="-122"/>
                <a:sym typeface="微软雅黑" panose="020B0503020204020204" pitchFamily="34" charset="-122"/>
              </a:rPr>
              <a:t>其他绩效管理</a:t>
            </a:r>
          </a:p>
        </p:txBody>
      </p:sp>
      <p:sp>
        <p:nvSpPr>
          <p:cNvPr id="6" name="标题 1"/>
          <p:cNvSpPr>
            <a:spLocks noGrp="1"/>
          </p:cNvSpPr>
          <p:nvPr/>
        </p:nvSpPr>
        <p:spPr>
          <a:xfrm>
            <a:off x="1997074" y="1254125"/>
            <a:ext cx="3651955" cy="437515"/>
          </a:xfrm>
          <a:prstGeom prst="rect">
            <a:avLst/>
          </a:prstGeom>
          <a:noFill/>
          <a:ln w="9525">
            <a:noFill/>
          </a:ln>
        </p:spPr>
        <p:txBody>
          <a:bodyPr wrap="square" lIns="68582" tIns="34292" rIns="68582" bIns="34292" anchor="t" anchorCtr="0">
            <a:spAutoFit/>
          </a:bodyPr>
          <a:lstStyle/>
          <a:p>
            <a:pPr eaLnBrk="0" hangingPunct="0"/>
            <a:r>
              <a:rPr lang="zh-CN" altLang="en-US" sz="2400">
                <a:latin typeface="Calibri" panose="020F0502020204030204" pitchFamily="34" charset="0"/>
                <a:ea typeface="宋体" panose="02010600030101010101" pitchFamily="2" charset="-122"/>
                <a:sym typeface="微软雅黑" panose="020B0503020204020204" pitchFamily="34" charset="-122"/>
              </a:rPr>
              <a:t>项目绩效管理常见问题</a:t>
            </a:r>
            <a:endParaRPr lang="zh-CN" altLang="zh-CN" sz="2400" b="1">
              <a:latin typeface="Calibri" panose="020F0502020204030204" pitchFamily="34" charset="0"/>
              <a:ea typeface="宋体" panose="02010600030101010101" pitchFamily="2" charset="-122"/>
              <a:sym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00" fill="hold"/>
                                        <p:tgtEl>
                                          <p:spTgt spid="2"/>
                                        </p:tgtEl>
                                        <p:attrNameLst>
                                          <p:attrName>ppt_x</p:attrName>
                                        </p:attrNameLst>
                                      </p:cBhvr>
                                      <p:tavLst>
                                        <p:tav tm="0">
                                          <p:val>
                                            <p:strVal val="0-#ppt_w/2"/>
                                          </p:val>
                                        </p:tav>
                                        <p:tav tm="100000">
                                          <p:val>
                                            <p:strVal val="#ppt_x"/>
                                          </p:val>
                                        </p:tav>
                                      </p:tavLst>
                                    </p:anim>
                                    <p:anim calcmode="lin" valueType="num">
                                      <p:cBhvr>
                                        <p:cTn id="8" dur="12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200" fill="hold"/>
                                        <p:tgtEl>
                                          <p:spTgt spid="3"/>
                                        </p:tgtEl>
                                        <p:attrNameLst>
                                          <p:attrName>ppt_x</p:attrName>
                                        </p:attrNameLst>
                                      </p:cBhvr>
                                      <p:tavLst>
                                        <p:tav tm="0">
                                          <p:val>
                                            <p:strVal val="#ppt_x"/>
                                          </p:val>
                                        </p:tav>
                                        <p:tav tm="100000">
                                          <p:val>
                                            <p:strVal val="#ppt_x"/>
                                          </p:val>
                                        </p:tav>
                                      </p:tavLst>
                                    </p:anim>
                                    <p:anim calcmode="lin" valueType="num">
                                      <p:cBhvr>
                                        <p:cTn id="12" dur="12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5182" y="1006642"/>
            <a:ext cx="12172318" cy="4031873"/>
          </a:xfrm>
          <a:prstGeom prst="rect">
            <a:avLst/>
          </a:prstGeom>
          <a:noFill/>
          <a:ln w="9525">
            <a:noFill/>
          </a:ln>
        </p:spPr>
        <p:txBody>
          <a:bodyPr wrap="square">
            <a:spAutoFit/>
          </a:bodyPr>
          <a:lstStyle/>
          <a:p>
            <a:pPr algn="ctr">
              <a:lnSpc>
                <a:spcPct val="200000"/>
              </a:lnSpc>
            </a:pPr>
            <a:r>
              <a:rPr lang="zh-CN" altLang="en-US" sz="3200" b="1" dirty="0"/>
              <a:t>重庆市乡村振兴局  重庆市财政局</a:t>
            </a:r>
          </a:p>
          <a:p>
            <a:pPr algn="ctr">
              <a:lnSpc>
                <a:spcPct val="200000"/>
              </a:lnSpc>
            </a:pPr>
            <a:r>
              <a:rPr lang="zh-CN" altLang="en-US" sz="3200" b="1" dirty="0"/>
              <a:t>《关于开展2021年衔接资金项目跟踪检查核查工作的通知》</a:t>
            </a:r>
          </a:p>
          <a:p>
            <a:pPr algn="l">
              <a:lnSpc>
                <a:spcPct val="200000"/>
              </a:lnSpc>
            </a:pPr>
            <a:r>
              <a:rPr lang="en-US" altLang="zh-CN" sz="3200" b="1" dirty="0">
                <a:sym typeface="+mn-ea"/>
              </a:rPr>
              <a:t>                                      </a:t>
            </a:r>
          </a:p>
          <a:p>
            <a:pPr algn="l">
              <a:lnSpc>
                <a:spcPct val="200000"/>
              </a:lnSpc>
            </a:pPr>
            <a:r>
              <a:rPr lang="en-US" altLang="zh-CN" sz="3200" b="1" dirty="0">
                <a:sym typeface="+mn-ea"/>
              </a:rPr>
              <a:t>                                  </a:t>
            </a:r>
            <a:r>
              <a:rPr lang="en-US" altLang="zh-CN" sz="3200" b="1" dirty="0" smtClean="0">
                <a:sym typeface="+mn-ea"/>
              </a:rPr>
              <a:t>                 </a:t>
            </a:r>
            <a:r>
              <a:rPr lang="zh-CN" altLang="en-US" sz="3200" b="1" dirty="0" smtClean="0">
                <a:sym typeface="+mn-ea"/>
              </a:rPr>
              <a:t>2021年9月</a:t>
            </a:r>
            <a:endParaRPr lang="zh-CN" altLang="en-US" sz="3200" b="1" dirty="0"/>
          </a:p>
        </p:txBody>
      </p:sp>
    </p:spTree>
  </p:cSld>
  <p:clrMapOvr>
    <a:masterClrMapping/>
  </p:clrMapOvr>
  <p:transition spd="slow"/>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804129" y="917765"/>
            <a:ext cx="1826117" cy="584765"/>
          </a:xfrm>
          <a:prstGeom prst="rect">
            <a:avLst/>
          </a:prstGeom>
        </p:spPr>
        <p:txBody>
          <a:bodyPr wrap="none" lIns="91428" tIns="45715" rIns="91428" bIns="45715">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sz="32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核查对象</a:t>
            </a:r>
            <a:endParaRPr kumimoji="0" lang="zh-CN" altLang="en-US" sz="32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pic>
        <p:nvPicPr>
          <p:cNvPr id="4"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756494" y="686990"/>
            <a:ext cx="812676" cy="812674"/>
          </a:xfrm>
          <a:prstGeom prst="rect">
            <a:avLst/>
          </a:prstGeom>
          <a:noFill/>
          <a:effectLst>
            <a:outerShdw blurRad="127000" dist="63500" dir="3000000" sx="104000" sy="104000" algn="tl" rotWithShape="0">
              <a:prstClr val="black">
                <a:alpha val="34000"/>
              </a:prstClr>
            </a:outerShdw>
          </a:effectLst>
        </p:spPr>
      </p:pic>
      <p:pic>
        <p:nvPicPr>
          <p:cNvPr id="5" name="Picture 4" descr="C:\Users\Administrator\Desktop\微立体创业计划\004.png"/>
          <p:cNvPicPr>
            <a:picLocks noChangeAspect="1" noChangeArrowheads="1"/>
          </p:cNvPicPr>
          <p:nvPr/>
        </p:nvPicPr>
        <p:blipFill>
          <a:blip r:embed="rId3" cstate="print"/>
          <a:srcRect/>
          <a:stretch>
            <a:fillRect/>
          </a:stretch>
        </p:blipFill>
        <p:spPr bwMode="auto">
          <a:xfrm>
            <a:off x="959710" y="697571"/>
            <a:ext cx="812673" cy="812673"/>
          </a:xfrm>
          <a:prstGeom prst="rect">
            <a:avLst/>
          </a:prstGeom>
          <a:noFill/>
          <a:effectLst>
            <a:outerShdw blurRad="127000" dist="63500" dir="3000000" sx="104000" sy="104000" algn="tl" rotWithShape="0">
              <a:prstClr val="black">
                <a:alpha val="34000"/>
              </a:prstClr>
            </a:outerShdw>
          </a:effectLst>
        </p:spPr>
      </p:pic>
      <p:sp>
        <p:nvSpPr>
          <p:cNvPr id="3" name="文本框 2"/>
          <p:cNvSpPr txBox="1"/>
          <p:nvPr/>
        </p:nvSpPr>
        <p:spPr>
          <a:xfrm>
            <a:off x="923927" y="2150427"/>
            <a:ext cx="10852571" cy="2870401"/>
          </a:xfrm>
          <a:prstGeom prst="rect">
            <a:avLst/>
          </a:prstGeom>
          <a:noFill/>
        </p:spPr>
        <p:txBody>
          <a:bodyPr wrap="square" lIns="0" tIns="0" rIns="0" bIns="0" rtlCol="0" anchor="t">
            <a:spAutoFit/>
          </a:bodyPr>
          <a:lstStyle/>
          <a:p>
            <a:pPr indent="406400">
              <a:lnSpc>
                <a:spcPct val="150000"/>
              </a:lnSpc>
            </a:pPr>
            <a:r>
              <a:rPr lang="en-US" altLang="zh-CN" sz="3200" b="1" dirty="0">
                <a:effectLst>
                  <a:outerShdw blurRad="38100" dist="19050" dir="2700000" algn="tl" rotWithShape="0">
                    <a:schemeClr val="dk1">
                      <a:alpha val="40000"/>
                    </a:schemeClr>
                  </a:outerShdw>
                </a:effectLst>
                <a:sym typeface="+mn-ea"/>
              </a:rPr>
              <a:t>   </a:t>
            </a:r>
            <a:r>
              <a:rPr lang="zh-CN" altLang="en-US" sz="3200" b="1" dirty="0">
                <a:effectLst>
                  <a:outerShdw blurRad="38100" dist="19050" dir="2700000" algn="tl" rotWithShape="0">
                    <a:schemeClr val="dk1">
                      <a:alpha val="40000"/>
                    </a:schemeClr>
                  </a:outerShdw>
                </a:effectLst>
                <a:sym typeface="+mn-ea"/>
              </a:rPr>
              <a:t>33个有巩固拓展脱贫攻坚成果同乡村振兴有效衔接工作任务的区县。</a:t>
            </a:r>
            <a:endParaRPr lang="zh-CN" altLang="en-US" sz="3200" b="1" dirty="0">
              <a:effectLst>
                <a:outerShdw blurRad="38100" dist="19050" dir="2700000" algn="tl" rotWithShape="0">
                  <a:schemeClr val="dk1">
                    <a:alpha val="40000"/>
                  </a:schemeClr>
                </a:outerShdw>
              </a:effectLst>
            </a:endParaRPr>
          </a:p>
          <a:p>
            <a:pPr indent="406400">
              <a:lnSpc>
                <a:spcPct val="150000"/>
              </a:lnSpc>
            </a:pPr>
            <a:r>
              <a:rPr lang="zh-CN" altLang="en-US" sz="3200" b="1" dirty="0">
                <a:effectLst>
                  <a:outerShdw blurRad="38100" dist="19050" dir="2700000" algn="tl" rotWithShape="0">
                    <a:schemeClr val="dk1">
                      <a:alpha val="40000"/>
                    </a:schemeClr>
                  </a:outerShdw>
                </a:effectLst>
                <a:sym typeface="+mn-ea"/>
              </a:rPr>
              <a:t>   4个国家重点帮扶县（城口县、巫溪县、酉阳县、彭水县）各检查核查3次，其余29个区县各检查核查2次。</a:t>
            </a:r>
            <a:endParaRPr lang="zh-CN" altLang="en-US" sz="3200" b="1" dirty="0">
              <a:effectLst>
                <a:outerShdw blurRad="38100" dist="19050" dir="2700000" algn="tl" rotWithShape="0">
                  <a:schemeClr val="dk1">
                    <a:alpha val="40000"/>
                  </a:schemeClr>
                </a:outerShdw>
              </a:effectLs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200" fill="hold"/>
                                        <p:tgtEl>
                                          <p:spTgt spid="4"/>
                                        </p:tgtEl>
                                        <p:attrNameLst>
                                          <p:attrName>ppt_x</p:attrName>
                                        </p:attrNameLst>
                                      </p:cBhvr>
                                      <p:tavLst>
                                        <p:tav tm="0">
                                          <p:val>
                                            <p:strVal val="0-#ppt_w/2"/>
                                          </p:val>
                                        </p:tav>
                                        <p:tav tm="100000">
                                          <p:val>
                                            <p:strVal val="#ppt_x"/>
                                          </p:val>
                                        </p:tav>
                                      </p:tavLst>
                                    </p:anim>
                                    <p:anim calcmode="lin" valueType="num">
                                      <p:cBhvr>
                                        <p:cTn id="8" dur="12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200" fill="hold"/>
                                        <p:tgtEl>
                                          <p:spTgt spid="5"/>
                                        </p:tgtEl>
                                        <p:attrNameLst>
                                          <p:attrName>ppt_x</p:attrName>
                                        </p:attrNameLst>
                                      </p:cBhvr>
                                      <p:tavLst>
                                        <p:tav tm="0">
                                          <p:val>
                                            <p:strVal val="#ppt_x"/>
                                          </p:val>
                                        </p:tav>
                                        <p:tav tm="100000">
                                          <p:val>
                                            <p:strVal val="#ppt_x"/>
                                          </p:val>
                                        </p:tav>
                                      </p:tavLst>
                                    </p:anim>
                                    <p:anim calcmode="lin" valueType="num">
                                      <p:cBhvr>
                                        <p:cTn id="12" dur="12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869428" y="983061"/>
            <a:ext cx="1826117" cy="584765"/>
          </a:xfrm>
          <a:prstGeom prst="rect">
            <a:avLst/>
          </a:prstGeom>
        </p:spPr>
        <p:txBody>
          <a:bodyPr wrap="none" lIns="91428" tIns="45715" rIns="91428" bIns="45715">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sz="32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核查方式</a:t>
            </a:r>
            <a:endParaRPr kumimoji="0" lang="zh-CN" altLang="en-US" sz="32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pic>
        <p:nvPicPr>
          <p:cNvPr id="4"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821793" y="752286"/>
            <a:ext cx="812676" cy="812674"/>
          </a:xfrm>
          <a:prstGeom prst="rect">
            <a:avLst/>
          </a:prstGeom>
          <a:noFill/>
          <a:effectLst>
            <a:outerShdw blurRad="127000" dist="63500" dir="3000000" sx="104000" sy="104000" algn="tl" rotWithShape="0">
              <a:prstClr val="black">
                <a:alpha val="34000"/>
              </a:prstClr>
            </a:outerShdw>
          </a:effectLst>
        </p:spPr>
      </p:pic>
      <p:pic>
        <p:nvPicPr>
          <p:cNvPr id="5" name="Picture 4" descr="C:\Users\Administrator\Desktop\微立体创业计划\004.png"/>
          <p:cNvPicPr>
            <a:picLocks noChangeAspect="1" noChangeArrowheads="1"/>
          </p:cNvPicPr>
          <p:nvPr/>
        </p:nvPicPr>
        <p:blipFill>
          <a:blip r:embed="rId3" cstate="print"/>
          <a:srcRect/>
          <a:stretch>
            <a:fillRect/>
          </a:stretch>
        </p:blipFill>
        <p:spPr bwMode="auto">
          <a:xfrm>
            <a:off x="1025009" y="762867"/>
            <a:ext cx="812673" cy="812673"/>
          </a:xfrm>
          <a:prstGeom prst="rect">
            <a:avLst/>
          </a:prstGeom>
          <a:noFill/>
          <a:effectLst>
            <a:outerShdw blurRad="127000" dist="63500" dir="3000000" sx="104000" sy="104000" algn="tl" rotWithShape="0">
              <a:prstClr val="black">
                <a:alpha val="34000"/>
              </a:prstClr>
            </a:outerShdw>
          </a:effectLst>
        </p:spPr>
      </p:pic>
      <p:sp>
        <p:nvSpPr>
          <p:cNvPr id="6" name="文本框 5"/>
          <p:cNvSpPr txBox="1"/>
          <p:nvPr/>
        </p:nvSpPr>
        <p:spPr>
          <a:xfrm>
            <a:off x="989229" y="2078517"/>
            <a:ext cx="10190400" cy="3250185"/>
          </a:xfrm>
          <a:prstGeom prst="rect">
            <a:avLst/>
          </a:prstGeom>
          <a:noFill/>
        </p:spPr>
        <p:txBody>
          <a:bodyPr wrap="square">
            <a:spAutoFit/>
          </a:bodyPr>
          <a:lstStyle/>
          <a:p>
            <a:pPr>
              <a:lnSpc>
                <a:spcPct val="150000"/>
              </a:lnSpc>
            </a:pPr>
            <a:r>
              <a:rPr lang="zh-CN" altLang="en-US" sz="2800" b="1" dirty="0">
                <a:solidFill>
                  <a:srgbClr val="FF0000"/>
                </a:solidFill>
                <a:effectLst>
                  <a:outerShdw blurRad="38100" dist="19050" dir="2700000" algn="tl" rotWithShape="0">
                    <a:schemeClr val="dk1">
                      <a:alpha val="40000"/>
                    </a:schemeClr>
                  </a:outerShdw>
                </a:effectLst>
                <a:sym typeface="+mn-ea"/>
              </a:rPr>
              <a:t>资料审查</a:t>
            </a:r>
            <a:r>
              <a:rPr lang="zh-CN" altLang="en-US" sz="2800" b="1" dirty="0">
                <a:effectLst>
                  <a:outerShdw blurRad="38100" dist="19050" dir="2700000" algn="tl" rotWithShape="0">
                    <a:schemeClr val="dk1">
                      <a:alpha val="40000"/>
                    </a:schemeClr>
                  </a:outerShdw>
                </a:effectLst>
                <a:sym typeface="+mn-ea"/>
              </a:rPr>
              <a:t>：《跟踪检查核查工作资料清单及附表》，</a:t>
            </a:r>
            <a:r>
              <a:rPr lang="en-US" altLang="zh-CN" sz="2800" b="1" dirty="0">
                <a:effectLst>
                  <a:outerShdw blurRad="38100" dist="19050" dir="2700000" algn="tl" rotWithShape="0">
                    <a:schemeClr val="dk1">
                      <a:alpha val="40000"/>
                    </a:schemeClr>
                  </a:outerShdw>
                </a:effectLst>
                <a:sym typeface="+mn-ea"/>
              </a:rPr>
              <a:t>14</a:t>
            </a:r>
            <a:r>
              <a:rPr lang="zh-CN" altLang="en-US" sz="2800" b="1" dirty="0">
                <a:effectLst>
                  <a:outerShdw blurRad="38100" dist="19050" dir="2700000" algn="tl" rotWithShape="0">
                    <a:schemeClr val="dk1">
                      <a:alpha val="40000"/>
                    </a:schemeClr>
                  </a:outerShdw>
                </a:effectLst>
                <a:sym typeface="+mn-ea"/>
              </a:rPr>
              <a:t>个脱贫区县及</a:t>
            </a:r>
            <a:r>
              <a:rPr lang="en-US" altLang="zh-CN" sz="2800" b="1" noProof="0" dirty="0">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rPr>
              <a:t>4</a:t>
            </a:r>
            <a:r>
              <a:rPr lang="zh-CN" altLang="en-US" sz="2800" b="1" noProof="0" dirty="0">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rPr>
              <a:t>个原市级重点县（潼南区、涪陵区、南川区、忠县）</a:t>
            </a:r>
            <a:r>
              <a:rPr sz="2800" b="1" noProof="0" dirty="0">
                <a:solidFill>
                  <a:srgbClr val="FF0000"/>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rPr>
              <a:t>抽查项目档案资料</a:t>
            </a:r>
            <a:r>
              <a:rPr lang="en-US" sz="2800" b="1" noProof="0" dirty="0">
                <a:solidFill>
                  <a:srgbClr val="FF0000"/>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rPr>
              <a:t>40</a:t>
            </a:r>
            <a:r>
              <a:rPr sz="2800" b="1" noProof="0" dirty="0">
                <a:solidFill>
                  <a:srgbClr val="FF0000"/>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rPr>
              <a:t>个</a:t>
            </a:r>
            <a:r>
              <a:rPr lang="zh-CN" sz="2800" b="1" noProof="0" dirty="0">
                <a:solidFill>
                  <a:srgbClr val="FF0000"/>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rPr>
              <a:t>，现场踏勘</a:t>
            </a:r>
            <a:r>
              <a:rPr lang="en-US" altLang="zh-CN" sz="2800" b="1" noProof="0" dirty="0">
                <a:solidFill>
                  <a:srgbClr val="FF0000"/>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rPr>
              <a:t>20</a:t>
            </a:r>
            <a:r>
              <a:rPr lang="zh-CN" altLang="en-US" sz="2800" b="1" noProof="0" dirty="0">
                <a:solidFill>
                  <a:srgbClr val="FF0000"/>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rPr>
              <a:t>个项目</a:t>
            </a:r>
            <a:r>
              <a:rPr lang="zh-CN" altLang="en-US" sz="2800" b="1" dirty="0">
                <a:effectLst>
                  <a:outerShdw blurRad="38100" dist="19050" dir="2700000" algn="tl" rotWithShape="0">
                    <a:schemeClr val="dk1">
                      <a:alpha val="40000"/>
                    </a:schemeClr>
                  </a:outerShdw>
                </a:effectLst>
                <a:sym typeface="+mn-ea"/>
              </a:rPr>
              <a:t>；</a:t>
            </a:r>
            <a:r>
              <a:rPr lang="en-US" altLang="zh-CN" sz="2800" b="1" dirty="0">
                <a:effectLst>
                  <a:outerShdw blurRad="38100" dist="19050" dir="2700000" algn="tl" rotWithShape="0">
                    <a:schemeClr val="dk1">
                      <a:alpha val="40000"/>
                    </a:schemeClr>
                  </a:outerShdw>
                </a:effectLst>
                <a:sym typeface="+mn-ea"/>
              </a:rPr>
              <a:t>15</a:t>
            </a:r>
            <a:r>
              <a:rPr lang="zh-CN" altLang="en-US" sz="2800" b="1" dirty="0">
                <a:effectLst>
                  <a:outerShdw blurRad="38100" dist="19050" dir="2700000" algn="tl" rotWithShape="0">
                    <a:schemeClr val="dk1">
                      <a:alpha val="40000"/>
                    </a:schemeClr>
                  </a:outerShdw>
                </a:effectLst>
                <a:sym typeface="+mn-ea"/>
              </a:rPr>
              <a:t>个原非重点县</a:t>
            </a:r>
            <a:r>
              <a:rPr sz="2800" b="1" noProof="0" dirty="0">
                <a:solidFill>
                  <a:srgbClr val="FF0000"/>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rPr>
              <a:t>抽查项目档案资料</a:t>
            </a:r>
            <a:r>
              <a:rPr lang="en-US" sz="2800" b="1" noProof="0" dirty="0">
                <a:solidFill>
                  <a:srgbClr val="FF0000"/>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rPr>
              <a:t>1</a:t>
            </a:r>
            <a:r>
              <a:rPr sz="2800" b="1" noProof="0" dirty="0">
                <a:solidFill>
                  <a:srgbClr val="FF0000"/>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rPr>
              <a:t>5个</a:t>
            </a:r>
            <a:r>
              <a:rPr lang="zh-CN" sz="2800" b="1" noProof="0" dirty="0">
                <a:solidFill>
                  <a:srgbClr val="FF0000"/>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rPr>
              <a:t>，现场踏勘</a:t>
            </a:r>
            <a:r>
              <a:rPr lang="en-US" altLang="zh-CN" sz="2800" b="1" noProof="0" dirty="0">
                <a:solidFill>
                  <a:srgbClr val="FF0000"/>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rPr>
              <a:t>8</a:t>
            </a:r>
            <a:r>
              <a:rPr lang="zh-CN" altLang="en-US" sz="2800" b="1" noProof="0" dirty="0">
                <a:solidFill>
                  <a:srgbClr val="FF0000"/>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rPr>
              <a:t>个项目；并走访相关受益户。</a:t>
            </a:r>
          </a:p>
          <a:p>
            <a:pPr>
              <a:lnSpc>
                <a:spcPct val="150000"/>
              </a:lnSpc>
            </a:pPr>
            <a:r>
              <a:rPr lang="zh-CN" altLang="en-US" sz="2800" b="1" dirty="0">
                <a:effectLst>
                  <a:outerShdw blurRad="38100" dist="19050" dir="2700000" algn="tl" rotWithShape="0">
                    <a:schemeClr val="dk1">
                      <a:alpha val="40000"/>
                    </a:schemeClr>
                  </a:outerShdw>
                </a:effectLst>
                <a:sym typeface="+mn-ea"/>
              </a:rPr>
              <a:t>以2021年实施项目为主，同时兼顾2020及2019年项目。</a:t>
            </a:r>
            <a:endParaRPr kumimoji="0" lang="zh-CN" sz="2800" b="1" kern="1200" cap="none" spc="0" normalizeH="0" baseline="0" noProof="1">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200" fill="hold"/>
                                        <p:tgtEl>
                                          <p:spTgt spid="4"/>
                                        </p:tgtEl>
                                        <p:attrNameLst>
                                          <p:attrName>ppt_x</p:attrName>
                                        </p:attrNameLst>
                                      </p:cBhvr>
                                      <p:tavLst>
                                        <p:tav tm="0">
                                          <p:val>
                                            <p:strVal val="0-#ppt_w/2"/>
                                          </p:val>
                                        </p:tav>
                                        <p:tav tm="100000">
                                          <p:val>
                                            <p:strVal val="#ppt_x"/>
                                          </p:val>
                                        </p:tav>
                                      </p:tavLst>
                                    </p:anim>
                                    <p:anim calcmode="lin" valueType="num">
                                      <p:cBhvr>
                                        <p:cTn id="8" dur="12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200" fill="hold"/>
                                        <p:tgtEl>
                                          <p:spTgt spid="5"/>
                                        </p:tgtEl>
                                        <p:attrNameLst>
                                          <p:attrName>ppt_x</p:attrName>
                                        </p:attrNameLst>
                                      </p:cBhvr>
                                      <p:tavLst>
                                        <p:tav tm="0">
                                          <p:val>
                                            <p:strVal val="#ppt_x"/>
                                          </p:val>
                                        </p:tav>
                                        <p:tav tm="100000">
                                          <p:val>
                                            <p:strVal val="#ppt_x"/>
                                          </p:val>
                                        </p:tav>
                                      </p:tavLst>
                                    </p:anim>
                                    <p:anim calcmode="lin" valueType="num">
                                      <p:cBhvr>
                                        <p:cTn id="12" dur="12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750108" y="1222547"/>
            <a:ext cx="5390731" cy="584765"/>
          </a:xfrm>
          <a:prstGeom prst="rect">
            <a:avLst/>
          </a:prstGeom>
        </p:spPr>
        <p:txBody>
          <a:bodyPr wrap="square" lIns="91428" tIns="45715" rIns="91428" bIns="45715">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sz="32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核查内容</a:t>
            </a:r>
            <a:r>
              <a:rPr kumimoji="0" lang="en-US" altLang="zh-CN" sz="32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a:t>
            </a:r>
            <a:r>
              <a:rPr kumimoji="0" lang="zh-CN" altLang="en-US" sz="32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区县层面</a:t>
            </a:r>
          </a:p>
        </p:txBody>
      </p:sp>
      <p:pic>
        <p:nvPicPr>
          <p:cNvPr id="5" name="Picture 4" descr="C:\Users\Administrator\Desktop\微立体创业计划\004.png"/>
          <p:cNvPicPr>
            <a:picLocks noChangeAspect="1" noChangeArrowheads="1"/>
          </p:cNvPicPr>
          <p:nvPr/>
        </p:nvPicPr>
        <p:blipFill>
          <a:blip r:embed="rId2" cstate="print"/>
          <a:srcRect/>
          <a:stretch>
            <a:fillRect/>
          </a:stretch>
        </p:blipFill>
        <p:spPr bwMode="auto">
          <a:xfrm>
            <a:off x="905266" y="1002353"/>
            <a:ext cx="812673" cy="812673"/>
          </a:xfrm>
          <a:prstGeom prst="rect">
            <a:avLst/>
          </a:prstGeom>
          <a:noFill/>
          <a:effectLst>
            <a:outerShdw blurRad="127000" dist="63500" dir="3000000" sx="104000" sy="104000" algn="tl" rotWithShape="0">
              <a:prstClr val="black">
                <a:alpha val="34000"/>
              </a:prstClr>
            </a:outerShdw>
          </a:effectLst>
        </p:spPr>
      </p:pic>
      <p:sp>
        <p:nvSpPr>
          <p:cNvPr id="6" name="文本框 5"/>
          <p:cNvSpPr txBox="1"/>
          <p:nvPr/>
        </p:nvSpPr>
        <p:spPr>
          <a:xfrm>
            <a:off x="1178697" y="2204855"/>
            <a:ext cx="11279224" cy="3250185"/>
          </a:xfrm>
          <a:prstGeom prst="rect">
            <a:avLst/>
          </a:prstGeom>
          <a:noFill/>
        </p:spPr>
        <p:txBody>
          <a:bodyPr wrap="square">
            <a:spAutoFit/>
          </a:bodyPr>
          <a:lstStyle/>
          <a:p>
            <a:pPr marL="457200" marR="0" indent="-457200" algn="just" defTabSz="914400" eaLnBrk="0" hangingPunct="0">
              <a:lnSpc>
                <a:spcPct val="150000"/>
              </a:lnSpc>
              <a:buClrTx/>
              <a:buSzTx/>
              <a:buFont typeface="Arial" panose="020B0604020202020204" pitchFamily="34" charset="0"/>
              <a:buChar char="•"/>
              <a:defRPr/>
            </a:pPr>
            <a:r>
              <a:rPr lang="zh-CN" altLang="en-US" sz="2800" b="1" noProof="1">
                <a:latin typeface="Calibri" panose="020F0502020204030204" pitchFamily="34" charset="0"/>
                <a:ea typeface="宋体" panose="02010600030101010101" pitchFamily="2" charset="-122"/>
                <a:cs typeface="+mn-cs"/>
                <a:sym typeface="+mn-ea"/>
              </a:rPr>
              <a:t>衔接资金</a:t>
            </a:r>
            <a:r>
              <a:rPr lang="zh-CN" altLang="en-US" sz="2800" b="1" noProof="1">
                <a:solidFill>
                  <a:srgbClr val="FF0000"/>
                </a:solidFill>
                <a:latin typeface="Calibri" panose="020F0502020204030204" pitchFamily="34" charset="0"/>
                <a:ea typeface="宋体" panose="02010600030101010101" pitchFamily="2" charset="-122"/>
                <a:cs typeface="+mn-cs"/>
                <a:sym typeface="+mn-ea"/>
              </a:rPr>
              <a:t>安排进度</a:t>
            </a:r>
            <a:r>
              <a:rPr lang="zh-CN" altLang="en-US" sz="2800" b="1" noProof="1">
                <a:latin typeface="Calibri" panose="020F0502020204030204" pitchFamily="34" charset="0"/>
                <a:ea typeface="宋体" panose="02010600030101010101" pitchFamily="2" charset="-122"/>
                <a:cs typeface="+mn-cs"/>
                <a:sym typeface="+mn-ea"/>
              </a:rPr>
              <a:t>、安排项目</a:t>
            </a:r>
          </a:p>
          <a:p>
            <a:pPr marL="457200" marR="0" indent="-457200" algn="just" defTabSz="914400" eaLnBrk="0" hangingPunct="0">
              <a:lnSpc>
                <a:spcPct val="150000"/>
              </a:lnSpc>
              <a:buClrTx/>
              <a:buSzTx/>
              <a:buFont typeface="Arial" panose="020B0604020202020204" pitchFamily="34" charset="0"/>
              <a:buChar char="•"/>
              <a:defRPr/>
            </a:pPr>
            <a:r>
              <a:rPr lang="zh-CN" altLang="en-US" sz="2800" b="1" noProof="1">
                <a:solidFill>
                  <a:srgbClr val="FF0000"/>
                </a:solidFill>
                <a:latin typeface="Calibri" panose="020F0502020204030204" pitchFamily="34" charset="0"/>
                <a:ea typeface="宋体" panose="02010600030101010101" pitchFamily="2" charset="-122"/>
                <a:cs typeface="+mn-cs"/>
                <a:sym typeface="+mn-ea"/>
              </a:rPr>
              <a:t>区县本级投入</a:t>
            </a:r>
            <a:r>
              <a:rPr lang="zh-CN" altLang="en-US" sz="2800" b="1" noProof="1">
                <a:latin typeface="Calibri" panose="020F0502020204030204" pitchFamily="34" charset="0"/>
                <a:ea typeface="宋体" panose="02010600030101010101" pitchFamily="2" charset="-122"/>
                <a:cs typeface="+mn-cs"/>
                <a:sym typeface="+mn-ea"/>
              </a:rPr>
              <a:t>资金规模</a:t>
            </a:r>
          </a:p>
          <a:p>
            <a:pPr marL="457200" marR="0" indent="-457200" algn="just" defTabSz="914400" eaLnBrk="0" hangingPunct="0">
              <a:lnSpc>
                <a:spcPct val="150000"/>
              </a:lnSpc>
              <a:buClrTx/>
              <a:buSzTx/>
              <a:buFont typeface="Arial" panose="020B0604020202020204" pitchFamily="34" charset="0"/>
              <a:buChar char="•"/>
              <a:defRPr/>
            </a:pPr>
            <a:r>
              <a:rPr lang="zh-CN" altLang="en-US" sz="2800" b="1" noProof="1">
                <a:latin typeface="Calibri" panose="020F0502020204030204" pitchFamily="34" charset="0"/>
                <a:ea typeface="宋体" panose="02010600030101010101" pitchFamily="2" charset="-122"/>
                <a:cs typeface="+mn-cs"/>
                <a:sym typeface="+mn-ea"/>
              </a:rPr>
              <a:t>区县层级</a:t>
            </a:r>
            <a:r>
              <a:rPr lang="zh-CN" altLang="en-US" sz="2800" b="1" noProof="1">
                <a:solidFill>
                  <a:srgbClr val="FF0000"/>
                </a:solidFill>
                <a:latin typeface="Calibri" panose="020F0502020204030204" pitchFamily="34" charset="0"/>
                <a:ea typeface="宋体" panose="02010600030101010101" pitchFamily="2" charset="-122"/>
                <a:cs typeface="+mn-cs"/>
                <a:sym typeface="+mn-ea"/>
              </a:rPr>
              <a:t>公示公告</a:t>
            </a:r>
            <a:r>
              <a:rPr lang="zh-CN" altLang="en-US" sz="2800" b="1" noProof="1">
                <a:latin typeface="Calibri" panose="020F0502020204030204" pitchFamily="34" charset="0"/>
                <a:ea typeface="宋体" panose="02010600030101010101" pitchFamily="2" charset="-122"/>
                <a:cs typeface="+mn-cs"/>
                <a:sym typeface="+mn-ea"/>
              </a:rPr>
              <a:t>、相关</a:t>
            </a:r>
            <a:r>
              <a:rPr lang="zh-CN" altLang="en-US" sz="2800" b="1" noProof="1">
                <a:solidFill>
                  <a:srgbClr val="FF0000"/>
                </a:solidFill>
                <a:latin typeface="Calibri" panose="020F0502020204030204" pitchFamily="34" charset="0"/>
                <a:ea typeface="宋体" panose="02010600030101010101" pitchFamily="2" charset="-122"/>
                <a:cs typeface="+mn-cs"/>
                <a:sym typeface="+mn-ea"/>
              </a:rPr>
              <a:t>制度文件的建立及执行</a:t>
            </a:r>
          </a:p>
          <a:p>
            <a:pPr marL="457200" marR="0" indent="-457200" algn="just" defTabSz="914400" eaLnBrk="0" hangingPunct="0">
              <a:lnSpc>
                <a:spcPct val="150000"/>
              </a:lnSpc>
              <a:buClrTx/>
              <a:buSzTx/>
              <a:buFont typeface="Arial" panose="020B0604020202020204" pitchFamily="34" charset="0"/>
              <a:buChar char="•"/>
              <a:defRPr/>
            </a:pPr>
            <a:r>
              <a:rPr lang="zh-CN" altLang="en-US" sz="2800" b="1" dirty="0">
                <a:sym typeface="+mn-ea"/>
              </a:rPr>
              <a:t>支付进度、项目开竣工情况</a:t>
            </a:r>
          </a:p>
          <a:p>
            <a:pPr marL="457200" marR="0" indent="-457200" algn="just" defTabSz="914400" eaLnBrk="0" hangingPunct="0">
              <a:lnSpc>
                <a:spcPct val="150000"/>
              </a:lnSpc>
              <a:buClrTx/>
              <a:buSzTx/>
              <a:buFont typeface="Arial" panose="020B0604020202020204" pitchFamily="34" charset="0"/>
              <a:buChar char="•"/>
              <a:defRPr/>
            </a:pPr>
            <a:r>
              <a:rPr lang="zh-CN" altLang="en-US" sz="2800" b="1" noProof="1">
                <a:latin typeface="Calibri" panose="020F0502020204030204" pitchFamily="34" charset="0"/>
                <a:ea typeface="宋体" panose="02010600030101010101" pitchFamily="2" charset="-122"/>
                <a:cs typeface="+mn-cs"/>
                <a:sym typeface="+mn-ea"/>
              </a:rPr>
              <a:t>以往年度资金</a:t>
            </a:r>
            <a:r>
              <a:rPr lang="zh-CN" altLang="en-US" sz="2800" b="1" noProof="1">
                <a:solidFill>
                  <a:srgbClr val="FF0000"/>
                </a:solidFill>
                <a:latin typeface="Calibri" panose="020F0502020204030204" pitchFamily="34" charset="0"/>
                <a:ea typeface="宋体" panose="02010600030101010101" pitchFamily="2" charset="-122"/>
                <a:cs typeface="+mn-cs"/>
                <a:sym typeface="+mn-ea"/>
              </a:rPr>
              <a:t>结转结余</a:t>
            </a:r>
            <a:r>
              <a:rPr lang="zh-CN" altLang="en-US" sz="2800" b="1" noProof="1">
                <a:solidFill>
                  <a:schemeClr val="tx1"/>
                </a:solidFill>
                <a:latin typeface="Calibri" panose="020F0502020204030204" pitchFamily="34" charset="0"/>
                <a:ea typeface="宋体" panose="02010600030101010101" pitchFamily="2" charset="-122"/>
                <a:cs typeface="+mn-cs"/>
                <a:sym typeface="+mn-ea"/>
              </a:rPr>
              <a:t>情况</a:t>
            </a:r>
            <a:endParaRPr kumimoji="0" lang="zh-CN" altLang="en-US" sz="2800" b="1" kern="1200" cap="none" spc="0" normalizeH="0" baseline="0" noProof="1">
              <a:solidFill>
                <a:schemeClr val="tx1"/>
              </a:solidFill>
              <a:effectLst>
                <a:outerShdw blurRad="38100" dist="19050" dir="2700000" algn="tl" rotWithShape="0">
                  <a:schemeClr val="dk1">
                    <a:alpha val="40000"/>
                  </a:schemeClr>
                </a:outerShdw>
              </a:effectLst>
              <a:latin typeface="Calibri" panose="020F0502020204030204" pitchFamily="34" charset="0"/>
              <a:ea typeface="宋体" panose="02010600030101010101" pitchFamily="2" charset="-122"/>
              <a:cs typeface="+mn-cs"/>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00" fill="hold"/>
                                        <p:tgtEl>
                                          <p:spTgt spid="5"/>
                                        </p:tgtEl>
                                        <p:attrNameLst>
                                          <p:attrName>ppt_x</p:attrName>
                                        </p:attrNameLst>
                                      </p:cBhvr>
                                      <p:tavLst>
                                        <p:tav tm="0">
                                          <p:val>
                                            <p:strVal val="#ppt_x"/>
                                          </p:val>
                                        </p:tav>
                                        <p:tav tm="100000">
                                          <p:val>
                                            <p:strVal val="#ppt_x"/>
                                          </p:val>
                                        </p:tav>
                                      </p:tavLst>
                                    </p:anim>
                                    <p:anim calcmode="lin" valueType="num">
                                      <p:cBhvr>
                                        <p:cTn id="8" dur="12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847657" y="1581776"/>
            <a:ext cx="3647128" cy="584765"/>
          </a:xfrm>
          <a:prstGeom prst="rect">
            <a:avLst/>
          </a:prstGeom>
        </p:spPr>
        <p:txBody>
          <a:bodyPr wrap="none" lIns="91428" tIns="45715" rIns="91428" bIns="45715">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sz="32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核查内容</a:t>
            </a:r>
            <a:r>
              <a:rPr kumimoji="0" lang="en-US" altLang="zh-CN" sz="32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a:t>
            </a:r>
            <a:r>
              <a:rPr kumimoji="0" lang="zh-CN" altLang="en-US" sz="32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项目层面</a:t>
            </a:r>
          </a:p>
        </p:txBody>
      </p:sp>
      <p:pic>
        <p:nvPicPr>
          <p:cNvPr id="4" name="Picture 3"/>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800022" y="1351001"/>
            <a:ext cx="812676" cy="812674"/>
          </a:xfrm>
          <a:prstGeom prst="rect">
            <a:avLst/>
          </a:prstGeom>
          <a:noFill/>
          <a:effectLst>
            <a:outerShdw blurRad="127000" dist="63500" dir="3000000" sx="104000" sy="104000" algn="tl" rotWithShape="0">
              <a:prstClr val="black">
                <a:alpha val="34000"/>
              </a:prstClr>
            </a:outerShdw>
          </a:effectLst>
        </p:spPr>
      </p:pic>
      <p:pic>
        <p:nvPicPr>
          <p:cNvPr id="5" name="Picture 4" descr="C:\Users\Administrator\Desktop\微立体创业计划\004.png"/>
          <p:cNvPicPr>
            <a:picLocks noChangeAspect="1" noChangeArrowheads="1"/>
          </p:cNvPicPr>
          <p:nvPr/>
        </p:nvPicPr>
        <p:blipFill>
          <a:blip r:embed="rId3" cstate="print"/>
          <a:srcRect/>
          <a:stretch>
            <a:fillRect/>
          </a:stretch>
        </p:blipFill>
        <p:spPr bwMode="auto">
          <a:xfrm>
            <a:off x="1003238" y="1361582"/>
            <a:ext cx="812673" cy="812673"/>
          </a:xfrm>
          <a:prstGeom prst="rect">
            <a:avLst/>
          </a:prstGeom>
          <a:noFill/>
          <a:effectLst>
            <a:outerShdw blurRad="127000" dist="63500" dir="3000000" sx="104000" sy="104000" algn="tl" rotWithShape="0">
              <a:prstClr val="black">
                <a:alpha val="34000"/>
              </a:prstClr>
            </a:outerShdw>
          </a:effectLst>
        </p:spPr>
      </p:pic>
      <p:sp>
        <p:nvSpPr>
          <p:cNvPr id="6" name="文本框 5"/>
          <p:cNvSpPr txBox="1"/>
          <p:nvPr/>
        </p:nvSpPr>
        <p:spPr>
          <a:xfrm>
            <a:off x="1037052" y="2660076"/>
            <a:ext cx="10077262" cy="2308324"/>
          </a:xfrm>
          <a:prstGeom prst="rect">
            <a:avLst/>
          </a:prstGeom>
          <a:noFill/>
        </p:spPr>
        <p:txBody>
          <a:bodyPr wrap="square">
            <a:spAutoFit/>
          </a:bodyPr>
          <a:lstStyle/>
          <a:p>
            <a:pPr marR="0" indent="711200" algn="just" defTabSz="914400" eaLnBrk="0" hangingPunct="0">
              <a:lnSpc>
                <a:spcPct val="150000"/>
              </a:lnSpc>
              <a:buClrTx/>
              <a:buSzTx/>
              <a:buFontTx/>
              <a:defRPr/>
            </a:pPr>
            <a:r>
              <a:rPr lang="zh-CN" sz="32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项目的</a:t>
            </a:r>
            <a:r>
              <a:rPr lang="zh-CN" sz="3200" b="1" noProof="0" dirty="0">
                <a:solidFill>
                  <a:srgbClr val="FF0000"/>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全过程：</a:t>
            </a:r>
            <a:r>
              <a:rPr lang="zh-CN" sz="3200" b="1" noProof="0"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主要为入库程序、公示公告、实施过程、利益联结机制、绩效情况、项目可持续性、末级支出等项目档案资料及现场情况</a:t>
            </a:r>
            <a:endParaRPr kumimoji="0" lang="zh-CN" sz="3200" b="1" kern="1200" cap="none" spc="0" normalizeH="0" baseline="0" noProof="0" dirty="0">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200" fill="hold"/>
                                        <p:tgtEl>
                                          <p:spTgt spid="4"/>
                                        </p:tgtEl>
                                        <p:attrNameLst>
                                          <p:attrName>ppt_x</p:attrName>
                                        </p:attrNameLst>
                                      </p:cBhvr>
                                      <p:tavLst>
                                        <p:tav tm="0">
                                          <p:val>
                                            <p:strVal val="0-#ppt_w/2"/>
                                          </p:val>
                                        </p:tav>
                                        <p:tav tm="100000">
                                          <p:val>
                                            <p:strVal val="#ppt_x"/>
                                          </p:val>
                                        </p:tav>
                                      </p:tavLst>
                                    </p:anim>
                                    <p:anim calcmode="lin" valueType="num">
                                      <p:cBhvr>
                                        <p:cTn id="8" dur="12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200" fill="hold"/>
                                        <p:tgtEl>
                                          <p:spTgt spid="5"/>
                                        </p:tgtEl>
                                        <p:attrNameLst>
                                          <p:attrName>ppt_x</p:attrName>
                                        </p:attrNameLst>
                                      </p:cBhvr>
                                      <p:tavLst>
                                        <p:tav tm="0">
                                          <p:val>
                                            <p:strVal val="#ppt_x"/>
                                          </p:val>
                                        </p:tav>
                                        <p:tav tm="100000">
                                          <p:val>
                                            <p:strVal val="#ppt_x"/>
                                          </p:val>
                                        </p:tav>
                                      </p:tavLst>
                                    </p:anim>
                                    <p:anim calcmode="lin" valueType="num">
                                      <p:cBhvr>
                                        <p:cTn id="12" dur="12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3700" y="1383665"/>
            <a:ext cx="10855325" cy="4570730"/>
          </a:xfrm>
          <a:prstGeom prst="rect">
            <a:avLst/>
          </a:prstGeom>
          <a:noFill/>
        </p:spPr>
        <p:txBody>
          <a:bodyPr wrap="square" rtlCol="0" anchor="t">
            <a:spAutoFit/>
          </a:bodyPr>
          <a:lstStyle/>
          <a:p>
            <a:pPr marL="457200" indent="-457200" latinLnBrk="0">
              <a:lnSpc>
                <a:spcPct val="130000"/>
              </a:lnSpc>
              <a:buFont typeface="Arial" panose="020B0604020202020204" pitchFamily="34" charset="0"/>
              <a:buChar char="•"/>
            </a:pPr>
            <a:r>
              <a:rPr lang="zh-CN" altLang="en-US" sz="3200" b="1">
                <a:effectLst>
                  <a:outerShdw blurRad="38100" dist="19050" dir="2700000" algn="tl" rotWithShape="0">
                    <a:schemeClr val="dk1">
                      <a:alpha val="40000"/>
                    </a:schemeClr>
                  </a:outerShdw>
                </a:effectLst>
                <a:sym typeface="+mn-ea"/>
              </a:rPr>
              <a:t>涪陵在项目抽取数量、现场踏勘数量上，与其他</a:t>
            </a:r>
            <a:r>
              <a:rPr lang="en-US" altLang="zh-CN" sz="3200" b="1">
                <a:effectLst>
                  <a:outerShdw blurRad="38100" dist="19050" dir="2700000" algn="tl" rotWithShape="0">
                    <a:schemeClr val="dk1">
                      <a:alpha val="40000"/>
                    </a:schemeClr>
                  </a:outerShdw>
                </a:effectLst>
                <a:sym typeface="+mn-ea"/>
              </a:rPr>
              <a:t>14</a:t>
            </a:r>
            <a:r>
              <a:rPr lang="zh-CN" altLang="en-US" sz="3200" b="1">
                <a:effectLst>
                  <a:outerShdw blurRad="38100" dist="19050" dir="2700000" algn="tl" rotWithShape="0">
                    <a:schemeClr val="dk1">
                      <a:alpha val="40000"/>
                    </a:schemeClr>
                  </a:outerShdw>
                </a:effectLst>
                <a:sym typeface="+mn-ea"/>
              </a:rPr>
              <a:t>个脱贫区县一样</a:t>
            </a:r>
          </a:p>
          <a:p>
            <a:pPr marL="457200" indent="-457200" latinLnBrk="0">
              <a:lnSpc>
                <a:spcPct val="130000"/>
              </a:lnSpc>
              <a:buFont typeface="Arial" panose="020B0604020202020204" pitchFamily="34" charset="0"/>
              <a:buChar char="•"/>
            </a:pPr>
            <a:r>
              <a:rPr lang="zh-CN" altLang="en-US" sz="3200" b="1">
                <a:effectLst>
                  <a:outerShdw blurRad="38100" dist="19050" dir="2700000" algn="tl" rotWithShape="0">
                    <a:schemeClr val="dk1">
                      <a:alpha val="40000"/>
                    </a:schemeClr>
                  </a:outerShdw>
                </a:effectLst>
                <a:sym typeface="+mn-ea"/>
              </a:rPr>
              <a:t>资金安排、项目实施、公示公告、项目档案、绩效管理各方面</a:t>
            </a:r>
            <a:r>
              <a:rPr lang="zh-CN" altLang="en-US" sz="3200" b="1">
                <a:solidFill>
                  <a:srgbClr val="FF0000"/>
                </a:solidFill>
                <a:effectLst>
                  <a:outerShdw blurRad="38100" dist="19050" dir="2700000" algn="tl" rotWithShape="0">
                    <a:schemeClr val="dk1">
                      <a:alpha val="40000"/>
                    </a:schemeClr>
                  </a:outerShdw>
                </a:effectLst>
                <a:sym typeface="+mn-ea"/>
              </a:rPr>
              <a:t>都较规范</a:t>
            </a:r>
            <a:endParaRPr lang="zh-CN" altLang="en-US" sz="3200" b="1">
              <a:effectLst>
                <a:outerShdw blurRad="38100" dist="19050" dir="2700000" algn="tl" rotWithShape="0">
                  <a:schemeClr val="dk1">
                    <a:alpha val="40000"/>
                  </a:schemeClr>
                </a:outerShdw>
              </a:effectLst>
              <a:sym typeface="+mn-ea"/>
            </a:endParaRPr>
          </a:p>
          <a:p>
            <a:pPr marL="457200" indent="-457200" latinLnBrk="0">
              <a:lnSpc>
                <a:spcPct val="130000"/>
              </a:lnSpc>
              <a:buFont typeface="Arial" panose="020B0604020202020204" pitchFamily="34" charset="0"/>
              <a:buChar char="•"/>
            </a:pPr>
            <a:r>
              <a:rPr lang="zh-CN" altLang="en-US" sz="3200" b="1">
                <a:effectLst>
                  <a:outerShdw blurRad="38100" dist="19050" dir="2700000" algn="tl" rotWithShape="0">
                    <a:schemeClr val="dk1">
                      <a:alpha val="40000"/>
                    </a:schemeClr>
                  </a:outerShdw>
                </a:effectLst>
                <a:sym typeface="+mn-ea"/>
              </a:rPr>
              <a:t>在项目款支付、项目进度推进、项目绩效佐证资料上存在一些小的不足</a:t>
            </a:r>
          </a:p>
          <a:p>
            <a:pPr latinLnBrk="0">
              <a:lnSpc>
                <a:spcPct val="130000"/>
              </a:lnSpc>
              <a:buFont typeface="Arial" panose="020B0604020202020204" pitchFamily="34" charset="0"/>
            </a:pPr>
            <a:endParaRPr lang="zh-CN" altLang="en-US" sz="3200" b="1">
              <a:effectLst>
                <a:outerShdw blurRad="38100" dist="19050" dir="2700000" algn="tl" rotWithShape="0">
                  <a:schemeClr val="dk1">
                    <a:alpha val="40000"/>
                  </a:schemeClr>
                </a:outerShdw>
              </a:effectLst>
              <a:sym typeface="+mn-ea"/>
            </a:endParaRPr>
          </a:p>
        </p:txBody>
      </p:sp>
      <p:sp>
        <p:nvSpPr>
          <p:cNvPr id="2" name="标题 1"/>
          <p:cNvSpPr>
            <a:spLocks noGrp="1"/>
          </p:cNvSpPr>
          <p:nvPr/>
        </p:nvSpPr>
        <p:spPr>
          <a:xfrm>
            <a:off x="1238057" y="343037"/>
            <a:ext cx="2081530" cy="664845"/>
          </a:xfrm>
          <a:prstGeom prst="rect">
            <a:avLst/>
          </a:prstGeom>
        </p:spPr>
        <p:txBody>
          <a:bodyPr vert="horz" wrap="none" lIns="91428" tIns="45715" rIns="91428" bIns="45715" rtlCol="0"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sz="3735"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核查结果</a:t>
            </a:r>
            <a:endParaRPr kumimoji="0" lang="en-US" altLang="zh-CN" sz="3735"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pic>
        <p:nvPicPr>
          <p:cNvPr id="5" name="Picture 4" descr="C:\Users\Administrator\Desktop\微立体创业计划\004.png"/>
          <p:cNvPicPr>
            <a:picLocks noChangeAspect="1" noChangeArrowheads="1"/>
          </p:cNvPicPr>
          <p:nvPr/>
        </p:nvPicPr>
        <p:blipFill>
          <a:blip r:embed="rId2" cstate="print"/>
          <a:srcRect/>
          <a:stretch>
            <a:fillRect/>
          </a:stretch>
        </p:blipFill>
        <p:spPr bwMode="auto">
          <a:xfrm>
            <a:off x="393638" y="162883"/>
            <a:ext cx="812673" cy="812673"/>
          </a:xfrm>
          <a:prstGeom prst="rect">
            <a:avLst/>
          </a:prstGeom>
          <a:noFill/>
          <a:effectLst>
            <a:outerShdw blurRad="127000" dist="63500" dir="3000000" sx="104000" sy="104000" algn="tl" rotWithShape="0">
              <a:prstClr val="black">
                <a:alpha val="34000"/>
              </a:prstClr>
            </a:outerShdw>
          </a:effectLst>
        </p:spPr>
      </p:pic>
    </p:spTree>
  </p:cSld>
  <p:clrMapOvr>
    <a:masterClrMapping/>
  </p:clrMapOvr>
  <p:transition spd="med"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00" fill="hold"/>
                                        <p:tgtEl>
                                          <p:spTgt spid="5"/>
                                        </p:tgtEl>
                                        <p:attrNameLst>
                                          <p:attrName>ppt_x</p:attrName>
                                        </p:attrNameLst>
                                      </p:cBhvr>
                                      <p:tavLst>
                                        <p:tav tm="0">
                                          <p:val>
                                            <p:strVal val="#ppt_x"/>
                                          </p:val>
                                        </p:tav>
                                        <p:tav tm="100000">
                                          <p:val>
                                            <p:strVal val="#ppt_x"/>
                                          </p:val>
                                        </p:tav>
                                      </p:tavLst>
                                    </p:anim>
                                    <p:anim calcmode="lin" valueType="num">
                                      <p:cBhvr>
                                        <p:cTn id="8" dur="12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1114" y="1467465"/>
            <a:ext cx="10450285" cy="3785652"/>
          </a:xfrm>
          <a:prstGeom prst="rect">
            <a:avLst/>
          </a:prstGeom>
          <a:noFill/>
        </p:spPr>
        <p:txBody>
          <a:bodyPr wrap="square" rtlCol="0" anchor="t">
            <a:spAutoFit/>
          </a:bodyPr>
          <a:lstStyle/>
          <a:p>
            <a:r>
              <a:rPr lang="zh-CN" altLang="en-US" sz="3200" b="1" dirty="0">
                <a:solidFill>
                  <a:srgbClr val="FF0000"/>
                </a:solidFill>
                <a:effectLst>
                  <a:outerShdw blurRad="38100" dist="19050" dir="2700000" algn="tl" rotWithShape="0">
                    <a:schemeClr val="dk1">
                      <a:alpha val="40000"/>
                    </a:schemeClr>
                  </a:outerShdw>
                </a:effectLst>
                <a:sym typeface="+mn-ea"/>
              </a:rPr>
              <a:t>未按照合同约定付款：</a:t>
            </a:r>
          </a:p>
          <a:p>
            <a:pPr marL="457200" indent="-457200" latinLnBrk="0">
              <a:lnSpc>
                <a:spcPct val="130000"/>
              </a:lnSpc>
              <a:buFont typeface="Arial" panose="020B0604020202020204" pitchFamily="34" charset="0"/>
              <a:buChar char="•"/>
            </a:pPr>
            <a:r>
              <a:rPr sz="3200" b="1" dirty="0" err="1">
                <a:effectLst>
                  <a:outerShdw blurRad="38100" dist="19050" dir="2700000" algn="tl" rotWithShape="0">
                    <a:schemeClr val="dk1">
                      <a:alpha val="40000"/>
                    </a:schemeClr>
                  </a:outerShdw>
                </a:effectLst>
                <a:sym typeface="+mn-ea"/>
              </a:rPr>
              <a:t>涪陵区</a:t>
            </a:r>
            <a:r>
              <a:rPr lang="zh-CN" sz="3200" b="1" dirty="0">
                <a:effectLst>
                  <a:outerShdw blurRad="38100" dist="19050" dir="2700000" algn="tl" rotWithShape="0">
                    <a:schemeClr val="dk1">
                      <a:alpha val="40000"/>
                    </a:schemeClr>
                  </a:outerShdw>
                </a:effectLst>
                <a:sym typeface="+mn-ea"/>
              </a:rPr>
              <a:t>某乡镇</a:t>
            </a:r>
            <a:r>
              <a:rPr sz="3200" b="1" dirty="0">
                <a:effectLst>
                  <a:outerShdw blurRad="38100" dist="19050" dir="2700000" algn="tl" rotWithShape="0">
                    <a:schemeClr val="dk1">
                      <a:alpha val="40000"/>
                    </a:schemeClr>
                  </a:outerShdw>
                </a:effectLst>
                <a:sym typeface="+mn-ea"/>
              </a:rPr>
              <a:t>2021年榨菜加工车间建设项目</a:t>
            </a:r>
            <a:r>
              <a:rPr lang="zh-CN" sz="3200" b="1" dirty="0">
                <a:effectLst>
                  <a:outerShdw blurRad="38100" dist="19050" dir="2700000" algn="tl" rotWithShape="0">
                    <a:schemeClr val="dk1">
                      <a:alpha val="40000"/>
                    </a:schemeClr>
                  </a:outerShdw>
                </a:effectLst>
                <a:sym typeface="+mn-ea"/>
              </a:rPr>
              <a:t>投资</a:t>
            </a:r>
            <a:r>
              <a:rPr lang="en-US" altLang="zh-CN" sz="3200" b="1" dirty="0">
                <a:effectLst>
                  <a:outerShdw blurRad="38100" dist="19050" dir="2700000" algn="tl" rotWithShape="0">
                    <a:schemeClr val="dk1">
                      <a:alpha val="40000"/>
                    </a:schemeClr>
                  </a:outerShdw>
                </a:effectLst>
                <a:sym typeface="+mn-ea"/>
              </a:rPr>
              <a:t>80</a:t>
            </a:r>
            <a:r>
              <a:rPr lang="zh-CN" altLang="en-US" sz="3200" b="1" dirty="0">
                <a:effectLst>
                  <a:outerShdw blurRad="38100" dist="19050" dir="2700000" algn="tl" rotWithShape="0">
                    <a:schemeClr val="dk1">
                      <a:alpha val="40000"/>
                    </a:schemeClr>
                  </a:outerShdw>
                </a:effectLst>
                <a:sym typeface="+mn-ea"/>
              </a:rPr>
              <a:t>万，施工合同约定付款方式为工程量达到50%支付50%，</a:t>
            </a:r>
            <a:r>
              <a:rPr lang="zh-CN" altLang="en-US" sz="3200" b="1" dirty="0">
                <a:solidFill>
                  <a:srgbClr val="FF0000"/>
                </a:solidFill>
                <a:effectLst>
                  <a:outerShdw blurRad="38100" dist="19050" dir="2700000" algn="tl" rotWithShape="0">
                    <a:schemeClr val="dk1">
                      <a:alpha val="40000"/>
                    </a:schemeClr>
                  </a:outerShdw>
                </a:effectLst>
                <a:sym typeface="+mn-ea"/>
              </a:rPr>
              <a:t>工程完工支付80%</a:t>
            </a:r>
            <a:r>
              <a:rPr lang="zh-CN" altLang="en-US" sz="3200" b="1" dirty="0">
                <a:effectLst>
                  <a:outerShdw blurRad="38100" dist="19050" dir="2700000" algn="tl" rotWithShape="0">
                    <a:schemeClr val="dk1">
                      <a:alpha val="40000"/>
                    </a:schemeClr>
                  </a:outerShdw>
                </a:effectLst>
                <a:sym typeface="+mn-ea"/>
              </a:rPr>
              <a:t>，审计验收通过后支付剩余20%。</a:t>
            </a:r>
          </a:p>
          <a:p>
            <a:pPr marL="457200" indent="-457200" latinLnBrk="0">
              <a:lnSpc>
                <a:spcPct val="130000"/>
              </a:lnSpc>
              <a:buFont typeface="Arial" panose="020B0604020202020204" pitchFamily="34" charset="0"/>
              <a:buChar char="•"/>
            </a:pPr>
            <a:r>
              <a:rPr lang="zh-CN" altLang="en-US" sz="3200" b="1" dirty="0">
                <a:effectLst>
                  <a:outerShdw blurRad="38100" dist="19050" dir="2700000" algn="tl" rotWithShape="0">
                    <a:schemeClr val="dk1">
                      <a:alpha val="40000"/>
                    </a:schemeClr>
                  </a:outerShdw>
                </a:effectLst>
                <a:sym typeface="+mn-ea"/>
              </a:rPr>
              <a:t>截至2021年9月23日，</a:t>
            </a:r>
            <a:r>
              <a:rPr lang="zh-CN" altLang="en-US" sz="3200" b="1" dirty="0">
                <a:solidFill>
                  <a:srgbClr val="FF0000"/>
                </a:solidFill>
                <a:effectLst>
                  <a:outerShdw blurRad="38100" dist="19050" dir="2700000" algn="tl" rotWithShape="0">
                    <a:schemeClr val="dk1">
                      <a:alpha val="40000"/>
                    </a:schemeClr>
                  </a:outerShdw>
                </a:effectLst>
                <a:sym typeface="+mn-ea"/>
              </a:rPr>
              <a:t>项目未完工</a:t>
            </a:r>
            <a:r>
              <a:rPr lang="zh-CN" altLang="en-US" sz="3200" b="1" dirty="0">
                <a:effectLst>
                  <a:outerShdw blurRad="38100" dist="19050" dir="2700000" algn="tl" rotWithShape="0">
                    <a:schemeClr val="dk1">
                      <a:alpha val="40000"/>
                    </a:schemeClr>
                  </a:outerShdw>
                </a:effectLst>
                <a:sym typeface="+mn-ea"/>
              </a:rPr>
              <a:t>，共计支付64万工程款，</a:t>
            </a:r>
            <a:r>
              <a:rPr lang="zh-CN" altLang="en-US" sz="3200" b="1" dirty="0">
                <a:solidFill>
                  <a:srgbClr val="FF0000"/>
                </a:solidFill>
                <a:effectLst>
                  <a:outerShdw blurRad="38100" dist="19050" dir="2700000" algn="tl" rotWithShape="0">
                    <a:schemeClr val="dk1">
                      <a:alpha val="40000"/>
                    </a:schemeClr>
                  </a:outerShdw>
                </a:effectLst>
                <a:sym typeface="+mn-ea"/>
              </a:rPr>
              <a:t>支付比例达到80%。</a:t>
            </a:r>
          </a:p>
        </p:txBody>
      </p:sp>
    </p:spTree>
  </p:cSld>
  <p:clrMapOvr>
    <a:masterClrMapping/>
  </p:clrMapOvr>
  <p:transition spd="med" advClick="0" advTm="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48386" y="590034"/>
            <a:ext cx="7340313" cy="4247317"/>
          </a:xfrm>
          <a:prstGeom prst="rect">
            <a:avLst/>
          </a:prstGeom>
        </p:spPr>
        <p:txBody>
          <a:bodyPr wrap="square">
            <a:spAutoFit/>
          </a:bodyPr>
          <a:lstStyle/>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zh-CN" altLang="en-US" dirty="0"/>
          </a:p>
        </p:txBody>
      </p:sp>
      <p:sp>
        <p:nvSpPr>
          <p:cNvPr id="3" name="矩形 2"/>
          <p:cNvSpPr/>
          <p:nvPr/>
        </p:nvSpPr>
        <p:spPr>
          <a:xfrm>
            <a:off x="2019300" y="303947"/>
            <a:ext cx="6144986" cy="6647974"/>
          </a:xfrm>
          <a:prstGeom prst="rect">
            <a:avLst/>
          </a:prstGeom>
        </p:spPr>
        <p:txBody>
          <a:bodyPr wrap="square">
            <a:spAutoFit/>
          </a:bodyPr>
          <a:lstStyle/>
          <a:p>
            <a:endParaRPr lang="en-US" altLang="zh-CN" sz="2400" b="1" dirty="0" smtClean="0"/>
          </a:p>
          <a:p>
            <a:pPr>
              <a:spcBef>
                <a:spcPct val="50000"/>
              </a:spcBef>
            </a:pPr>
            <a:r>
              <a:rPr lang="zh-CN" altLang="en-US" sz="2800" dirty="0" smtClean="0">
                <a:solidFill>
                  <a:srgbClr val="002060"/>
                </a:solidFill>
                <a:latin typeface="黑体" pitchFamily="49" charset="-122"/>
                <a:ea typeface="黑体" pitchFamily="49" charset="-122"/>
              </a:rPr>
              <a:t>（二）精准把握项目库入库范围条件</a:t>
            </a:r>
            <a:endParaRPr lang="en-US" altLang="zh-CN" sz="2800" dirty="0" smtClean="0">
              <a:solidFill>
                <a:srgbClr val="002060"/>
              </a:solidFill>
              <a:latin typeface="黑体" pitchFamily="49" charset="-122"/>
              <a:ea typeface="黑体" pitchFamily="49" charset="-122"/>
            </a:endParaRPr>
          </a:p>
          <a:p>
            <a:pPr>
              <a:spcBef>
                <a:spcPct val="50000"/>
              </a:spcBef>
            </a:pPr>
            <a:endParaRPr lang="zh-CN" altLang="en-US" sz="2000" dirty="0" smtClean="0">
              <a:ea typeface="隶书" pitchFamily="49" charset="-122"/>
            </a:endParaRPr>
          </a:p>
          <a:p>
            <a:pPr>
              <a:lnSpc>
                <a:spcPct val="200000"/>
              </a:lnSpc>
            </a:pPr>
            <a:r>
              <a:rPr lang="en-US" altLang="zh-CN" sz="2400" b="1" dirty="0" smtClean="0"/>
              <a:t>1.</a:t>
            </a:r>
            <a:r>
              <a:rPr lang="zh-CN" altLang="en-US" sz="2400" b="1" dirty="0" smtClean="0"/>
              <a:t>符合支持</a:t>
            </a:r>
            <a:r>
              <a:rPr lang="zh-CN" altLang="zh-CN" sz="2400" b="1" dirty="0" smtClean="0"/>
              <a:t>范围</a:t>
            </a:r>
            <a:r>
              <a:rPr lang="zh-CN" altLang="zh-CN" sz="2400" dirty="0" smtClean="0"/>
              <a:t>。</a:t>
            </a:r>
            <a:endParaRPr lang="en-US" altLang="zh-CN" sz="2400" dirty="0" smtClean="0"/>
          </a:p>
          <a:p>
            <a:pPr>
              <a:lnSpc>
                <a:spcPct val="200000"/>
              </a:lnSpc>
            </a:pPr>
            <a:r>
              <a:rPr lang="en-US" altLang="zh-CN" sz="2400" b="1" dirty="0" smtClean="0"/>
              <a:t>2.</a:t>
            </a:r>
            <a:r>
              <a:rPr lang="zh-CN" altLang="en-US" sz="2400" b="1" dirty="0" smtClean="0"/>
              <a:t>基本要件齐全。</a:t>
            </a:r>
            <a:endParaRPr lang="en-US" altLang="zh-CN" sz="2400" dirty="0" smtClean="0"/>
          </a:p>
          <a:p>
            <a:pPr>
              <a:lnSpc>
                <a:spcPct val="200000"/>
              </a:lnSpc>
            </a:pPr>
            <a:r>
              <a:rPr lang="en-US" altLang="zh-CN" sz="2400" b="1" dirty="0" smtClean="0"/>
              <a:t>3.</a:t>
            </a:r>
            <a:r>
              <a:rPr lang="zh-CN" altLang="en-US" sz="2400" b="1" dirty="0" smtClean="0"/>
              <a:t>负面清单管理。</a:t>
            </a:r>
            <a:endParaRPr lang="en-US" altLang="zh-CN" sz="2400" dirty="0" smtClean="0"/>
          </a:p>
          <a:p>
            <a:pPr>
              <a:lnSpc>
                <a:spcPct val="200000"/>
              </a:lnSpc>
            </a:pPr>
            <a:r>
              <a:rPr lang="en-US" altLang="zh-CN" sz="2400" b="1" dirty="0" smtClean="0"/>
              <a:t>4.</a:t>
            </a:r>
            <a:r>
              <a:rPr lang="zh-CN" altLang="en-US" sz="2400" b="1" dirty="0" smtClean="0"/>
              <a:t>坚持群众参与。</a:t>
            </a:r>
            <a:endParaRPr lang="en-US" altLang="zh-CN" sz="2400" dirty="0" smtClean="0"/>
          </a:p>
          <a:p>
            <a:pPr>
              <a:lnSpc>
                <a:spcPct val="200000"/>
              </a:lnSpc>
            </a:pPr>
            <a:r>
              <a:rPr lang="en-US" altLang="zh-CN" sz="2400" b="1" dirty="0" smtClean="0"/>
              <a:t>5.</a:t>
            </a:r>
            <a:r>
              <a:rPr lang="zh-CN" altLang="zh-CN" sz="2400" b="1" dirty="0" smtClean="0"/>
              <a:t>坚持严格程序。</a:t>
            </a:r>
            <a:endParaRPr lang="en-US" altLang="zh-CN" sz="2400" dirty="0" smtClean="0"/>
          </a:p>
          <a:p>
            <a:pPr>
              <a:lnSpc>
                <a:spcPct val="200000"/>
              </a:lnSpc>
            </a:pPr>
            <a:endParaRPr lang="en-US" altLang="zh-CN" dirty="0" smtClean="0"/>
          </a:p>
          <a:p>
            <a:endParaRPr lang="en-US" altLang="zh-CN" dirty="0" smtClean="0"/>
          </a:p>
          <a:p>
            <a:endParaRPr lang="en-US" altLang="zh-CN" dirty="0" smtClean="0"/>
          </a:p>
          <a:p>
            <a:endParaRPr lang="zh-CN" altLang="en-US" dirty="0"/>
          </a:p>
        </p:txBody>
      </p:sp>
      <p:pic>
        <p:nvPicPr>
          <p:cNvPr id="52226" name="Picture 2" descr="https://img2.baidu.com/it/u=2894257580,732840660&amp;fm=253&amp;fmt=auto&amp;app=120&amp;f=JPEG?w=527&amp;h=329"/>
          <p:cNvPicPr>
            <a:picLocks noChangeAspect="1" noChangeArrowheads="1"/>
          </p:cNvPicPr>
          <p:nvPr/>
        </p:nvPicPr>
        <p:blipFill>
          <a:blip r:embed="rId2" cstate="print"/>
          <a:srcRect/>
          <a:stretch>
            <a:fillRect/>
          </a:stretch>
        </p:blipFill>
        <p:spPr bwMode="auto">
          <a:xfrm>
            <a:off x="6643461" y="2364241"/>
            <a:ext cx="3763120" cy="23492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5486" y="1541054"/>
            <a:ext cx="10626544" cy="3783330"/>
          </a:xfrm>
          <a:prstGeom prst="rect">
            <a:avLst/>
          </a:prstGeom>
          <a:noFill/>
        </p:spPr>
        <p:txBody>
          <a:bodyPr wrap="square" rtlCol="0" anchor="t">
            <a:spAutoFit/>
          </a:bodyPr>
          <a:lstStyle/>
          <a:p>
            <a:r>
              <a:rPr lang="zh-CN" altLang="en-US" sz="3200" b="1" dirty="0">
                <a:solidFill>
                  <a:schemeClr val="tx1"/>
                </a:solidFill>
                <a:effectLst>
                  <a:outerShdw blurRad="38100" dist="19050" dir="2700000" algn="tl" rotWithShape="0">
                    <a:schemeClr val="dk1">
                      <a:alpha val="40000"/>
                    </a:schemeClr>
                  </a:outerShdw>
                </a:effectLst>
                <a:sym typeface="+mn-ea"/>
              </a:rPr>
              <a:t>未按照合同工期完工：</a:t>
            </a:r>
          </a:p>
          <a:p>
            <a:pPr marL="457200" indent="-457200" latinLnBrk="0">
              <a:lnSpc>
                <a:spcPct val="130000"/>
              </a:lnSpc>
              <a:buFont typeface="Arial" panose="020B0604020202020204" pitchFamily="34" charset="0"/>
              <a:buChar char="•"/>
            </a:pPr>
            <a:r>
              <a:rPr sz="3200" b="1" dirty="0" err="1">
                <a:effectLst>
                  <a:outerShdw blurRad="38100" dist="19050" dir="2700000" algn="tl" rotWithShape="0">
                    <a:schemeClr val="dk1">
                      <a:alpha val="40000"/>
                    </a:schemeClr>
                  </a:outerShdw>
                </a:effectLst>
                <a:sym typeface="+mn-ea"/>
              </a:rPr>
              <a:t>涪陵区</a:t>
            </a:r>
            <a:r>
              <a:rPr lang="zh-CN" sz="3200" b="1" dirty="0">
                <a:effectLst>
                  <a:outerShdw blurRad="38100" dist="19050" dir="2700000" algn="tl" rotWithShape="0">
                    <a:schemeClr val="dk1">
                      <a:alpha val="40000"/>
                    </a:schemeClr>
                  </a:outerShdw>
                </a:effectLst>
                <a:sym typeface="+mn-ea"/>
              </a:rPr>
              <a:t>某乡</a:t>
            </a:r>
            <a:r>
              <a:rPr sz="3200" b="1" dirty="0">
                <a:effectLst>
                  <a:outerShdw blurRad="38100" dist="19050" dir="2700000" algn="tl" rotWithShape="0">
                    <a:schemeClr val="dk1">
                      <a:alpha val="40000"/>
                    </a:schemeClr>
                  </a:outerShdw>
                </a:effectLst>
                <a:sym typeface="+mn-ea"/>
              </a:rPr>
              <a:t>镇2021年榨菜加工车间建设项目</a:t>
            </a:r>
            <a:r>
              <a:rPr lang="zh-CN" sz="3200" b="1" dirty="0">
                <a:effectLst>
                  <a:outerShdw blurRad="38100" dist="19050" dir="2700000" algn="tl" rotWithShape="0">
                    <a:schemeClr val="dk1">
                      <a:alpha val="40000"/>
                    </a:schemeClr>
                  </a:outerShdw>
                </a:effectLst>
                <a:sym typeface="+mn-ea"/>
              </a:rPr>
              <a:t>投资</a:t>
            </a:r>
            <a:r>
              <a:rPr lang="en-US" altLang="zh-CN" sz="3200" b="1" dirty="0">
                <a:effectLst>
                  <a:outerShdw blurRad="38100" dist="19050" dir="2700000" algn="tl" rotWithShape="0">
                    <a:schemeClr val="dk1">
                      <a:alpha val="40000"/>
                    </a:schemeClr>
                  </a:outerShdw>
                </a:effectLst>
                <a:sym typeface="+mn-ea"/>
              </a:rPr>
              <a:t>80</a:t>
            </a:r>
            <a:r>
              <a:rPr lang="zh-CN" altLang="en-US" sz="3200" b="1" dirty="0">
                <a:effectLst>
                  <a:outerShdw blurRad="38100" dist="19050" dir="2700000" algn="tl" rotWithShape="0">
                    <a:schemeClr val="dk1">
                      <a:alpha val="40000"/>
                    </a:schemeClr>
                  </a:outerShdw>
                </a:effectLst>
                <a:sym typeface="+mn-ea"/>
              </a:rPr>
              <a:t>万，</a:t>
            </a:r>
            <a:r>
              <a:rPr sz="3200" b="1" dirty="0">
                <a:effectLst>
                  <a:outerShdw blurRad="38100" dist="19050" dir="2700000" algn="tl" rotWithShape="0">
                    <a:schemeClr val="dk1">
                      <a:alpha val="40000"/>
                    </a:schemeClr>
                  </a:outerShdw>
                </a:effectLst>
                <a:sym typeface="+mn-ea"/>
              </a:rPr>
              <a:t>2021年6月1日签订施工合同，约定合同金额为80万元，</a:t>
            </a:r>
            <a:r>
              <a:rPr sz="3200" b="1" dirty="0">
                <a:solidFill>
                  <a:srgbClr val="FF0000"/>
                </a:solidFill>
                <a:effectLst>
                  <a:outerShdw blurRad="38100" dist="19050" dir="2700000" algn="tl" rotWithShape="0">
                    <a:schemeClr val="dk1">
                      <a:alpha val="40000"/>
                    </a:schemeClr>
                  </a:outerShdw>
                </a:effectLst>
                <a:sym typeface="+mn-ea"/>
              </a:rPr>
              <a:t>工期为2021年6月1日-2021年7月30日共60天</a:t>
            </a:r>
            <a:r>
              <a:rPr sz="3200" b="1" dirty="0">
                <a:effectLst>
                  <a:outerShdw blurRad="38100" dist="19050" dir="2700000" algn="tl" rotWithShape="0">
                    <a:schemeClr val="dk1">
                      <a:alpha val="40000"/>
                    </a:schemeClr>
                  </a:outerShdw>
                </a:effectLst>
                <a:sym typeface="+mn-ea"/>
              </a:rPr>
              <a:t>。</a:t>
            </a:r>
          </a:p>
          <a:p>
            <a:pPr marL="457200" indent="-457200" latinLnBrk="0">
              <a:lnSpc>
                <a:spcPct val="130000"/>
              </a:lnSpc>
              <a:buFont typeface="Arial" panose="020B0604020202020204" pitchFamily="34" charset="0"/>
              <a:buChar char="•"/>
            </a:pPr>
            <a:r>
              <a:rPr sz="3200" b="1" dirty="0">
                <a:solidFill>
                  <a:srgbClr val="FF0000"/>
                </a:solidFill>
                <a:effectLst>
                  <a:outerShdw blurRad="38100" dist="19050" dir="2700000" algn="tl" rotWithShape="0">
                    <a:schemeClr val="dk1">
                      <a:alpha val="40000"/>
                    </a:schemeClr>
                  </a:outerShdw>
                </a:effectLst>
                <a:sym typeface="+mn-ea"/>
              </a:rPr>
              <a:t>截至检查日2021年9月23日，项目未完工</a:t>
            </a:r>
          </a:p>
          <a:p>
            <a:pPr marL="457200" indent="-457200" latinLnBrk="0">
              <a:lnSpc>
                <a:spcPct val="130000"/>
              </a:lnSpc>
              <a:buFont typeface="Arial" panose="020B0604020202020204" pitchFamily="34" charset="0"/>
              <a:buChar char="•"/>
            </a:pPr>
            <a:r>
              <a:rPr lang="zh-CN" sz="3200" b="1" dirty="0">
                <a:solidFill>
                  <a:srgbClr val="FF0000"/>
                </a:solidFill>
                <a:effectLst>
                  <a:outerShdw blurRad="38100" dist="19050" dir="2700000" algn="tl" rotWithShape="0">
                    <a:schemeClr val="dk1">
                      <a:alpha val="40000"/>
                    </a:schemeClr>
                  </a:outerShdw>
                </a:effectLst>
                <a:sym typeface="+mn-ea"/>
              </a:rPr>
              <a:t>补充资料说明原因、查合同是否追究违约责任</a:t>
            </a:r>
            <a:endParaRPr lang="en-US" altLang="zh-CN" sz="3200" b="1" dirty="0">
              <a:solidFill>
                <a:srgbClr val="FF0000"/>
              </a:solidFill>
              <a:effectLst>
                <a:outerShdw blurRad="38100" dist="19050" dir="2700000" algn="tl" rotWithShape="0">
                  <a:schemeClr val="dk1">
                    <a:alpha val="40000"/>
                  </a:schemeClr>
                </a:outerShdw>
              </a:effectLst>
              <a:sym typeface="+mn-ea"/>
            </a:endParaRPr>
          </a:p>
        </p:txBody>
      </p:sp>
    </p:spTree>
  </p:cSld>
  <p:clrMapOvr>
    <a:masterClrMapping/>
  </p:clrMapOvr>
  <p:transition spd="med" advClick="0" advTm="0">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94360" y="1409065"/>
            <a:ext cx="10922726" cy="3145476"/>
          </a:xfrm>
          <a:prstGeom prst="rect">
            <a:avLst/>
          </a:prstGeom>
          <a:noFill/>
        </p:spPr>
        <p:txBody>
          <a:bodyPr wrap="square" rtlCol="0" anchor="t">
            <a:spAutoFit/>
          </a:bodyPr>
          <a:lstStyle/>
          <a:p>
            <a:r>
              <a:rPr lang="zh-CN" altLang="en-US" sz="3200" b="1" dirty="0">
                <a:solidFill>
                  <a:schemeClr val="tx1"/>
                </a:solidFill>
                <a:effectLst>
                  <a:outerShdw blurRad="38100" dist="19050" dir="2700000" algn="tl" rotWithShape="0">
                    <a:schemeClr val="dk1">
                      <a:alpha val="40000"/>
                    </a:schemeClr>
                  </a:outerShdw>
                </a:effectLst>
                <a:sym typeface="+mn-ea"/>
              </a:rPr>
              <a:t>未按照合同工期完工：</a:t>
            </a:r>
          </a:p>
          <a:p>
            <a:pPr marL="457200" indent="-457200" latinLnBrk="0">
              <a:lnSpc>
                <a:spcPct val="130000"/>
              </a:lnSpc>
              <a:buFont typeface="Arial" panose="020B0604020202020204" pitchFamily="34" charset="0"/>
              <a:buChar char="•"/>
            </a:pPr>
            <a:r>
              <a:rPr sz="3200" b="1" dirty="0" err="1">
                <a:effectLst>
                  <a:outerShdw blurRad="38100" dist="19050" dir="2700000" algn="tl" rotWithShape="0">
                    <a:schemeClr val="dk1">
                      <a:alpha val="40000"/>
                    </a:schemeClr>
                  </a:outerShdw>
                </a:effectLst>
                <a:sym typeface="+mn-ea"/>
              </a:rPr>
              <a:t>涪陵区</a:t>
            </a:r>
            <a:r>
              <a:rPr lang="zh-CN" sz="3200" b="1" dirty="0">
                <a:effectLst>
                  <a:outerShdw blurRad="38100" dist="19050" dir="2700000" algn="tl" rotWithShape="0">
                    <a:schemeClr val="dk1">
                      <a:alpha val="40000"/>
                    </a:schemeClr>
                  </a:outerShdw>
                </a:effectLst>
                <a:sym typeface="+mn-ea"/>
              </a:rPr>
              <a:t>某乡镇</a:t>
            </a:r>
            <a:r>
              <a:rPr sz="3200" b="1" dirty="0">
                <a:effectLst>
                  <a:outerShdw blurRad="38100" dist="19050" dir="2700000" algn="tl" rotWithShape="0">
                    <a:schemeClr val="dk1">
                      <a:alpha val="40000"/>
                    </a:schemeClr>
                  </a:outerShdw>
                </a:effectLst>
                <a:sym typeface="+mn-ea"/>
              </a:rPr>
              <a:t>2021</a:t>
            </a:r>
            <a:r>
              <a:rPr sz="3200" b="1" dirty="0" smtClean="0">
                <a:effectLst>
                  <a:outerShdw blurRad="38100" dist="19050" dir="2700000" algn="tl" rotWithShape="0">
                    <a:schemeClr val="dk1">
                      <a:alpha val="40000"/>
                    </a:schemeClr>
                  </a:outerShdw>
                </a:effectLst>
                <a:sym typeface="+mn-ea"/>
              </a:rPr>
              <a:t>年花椒粗加工配套建设项目</a:t>
            </a:r>
            <a:r>
              <a:rPr lang="zh-CN" sz="3200" b="1" dirty="0">
                <a:effectLst>
                  <a:outerShdw blurRad="38100" dist="19050" dir="2700000" algn="tl" rotWithShape="0">
                    <a:schemeClr val="dk1">
                      <a:alpha val="40000"/>
                    </a:schemeClr>
                  </a:outerShdw>
                </a:effectLst>
                <a:sym typeface="+mn-ea"/>
              </a:rPr>
              <a:t>投资</a:t>
            </a:r>
            <a:r>
              <a:rPr lang="en-US" altLang="zh-CN" sz="3200" b="1" dirty="0">
                <a:effectLst>
                  <a:outerShdw blurRad="38100" dist="19050" dir="2700000" algn="tl" rotWithShape="0">
                    <a:schemeClr val="dk1">
                      <a:alpha val="40000"/>
                    </a:schemeClr>
                  </a:outerShdw>
                </a:effectLst>
                <a:sym typeface="+mn-ea"/>
              </a:rPr>
              <a:t>30</a:t>
            </a:r>
            <a:r>
              <a:rPr lang="zh-CN" altLang="en-US" sz="3200" b="1" dirty="0">
                <a:effectLst>
                  <a:outerShdw blurRad="38100" dist="19050" dir="2700000" algn="tl" rotWithShape="0">
                    <a:schemeClr val="dk1">
                      <a:alpha val="40000"/>
                    </a:schemeClr>
                  </a:outerShdw>
                </a:effectLst>
                <a:sym typeface="+mn-ea"/>
              </a:rPr>
              <a:t>万</a:t>
            </a:r>
            <a:r>
              <a:rPr lang="zh-CN" altLang="en-US" sz="3200" b="1" dirty="0" smtClean="0">
                <a:effectLst>
                  <a:outerShdw blurRad="38100" dist="19050" dir="2700000" algn="tl" rotWithShape="0">
                    <a:schemeClr val="dk1">
                      <a:alpha val="40000"/>
                    </a:schemeClr>
                  </a:outerShdw>
                </a:effectLst>
                <a:sym typeface="+mn-ea"/>
              </a:rPr>
              <a:t>，</a:t>
            </a:r>
            <a:r>
              <a:rPr sz="3200" b="1" dirty="0" smtClean="0">
                <a:effectLst>
                  <a:outerShdw blurRad="38100" dist="19050" dir="2700000" algn="tl" rotWithShape="0">
                    <a:schemeClr val="dk1">
                      <a:alpha val="40000"/>
                    </a:schemeClr>
                  </a:outerShdw>
                </a:effectLst>
                <a:sym typeface="+mn-ea"/>
              </a:rPr>
              <a:t>签订施工合同约定工期为</a:t>
            </a:r>
            <a:r>
              <a:rPr sz="3200" b="1" dirty="0">
                <a:effectLst>
                  <a:outerShdw blurRad="38100" dist="19050" dir="2700000" algn="tl" rotWithShape="0">
                    <a:schemeClr val="dk1">
                      <a:alpha val="40000"/>
                    </a:schemeClr>
                  </a:outerShdw>
                </a:effectLst>
                <a:sym typeface="+mn-ea"/>
              </a:rPr>
              <a:t>2021年5月10日前开工，</a:t>
            </a:r>
            <a:r>
              <a:rPr sz="3200" b="1" dirty="0">
                <a:solidFill>
                  <a:srgbClr val="FF0000"/>
                </a:solidFill>
                <a:effectLst>
                  <a:outerShdw blurRad="38100" dist="19050" dir="2700000" algn="tl" rotWithShape="0">
                    <a:schemeClr val="dk1">
                      <a:alpha val="40000"/>
                    </a:schemeClr>
                  </a:outerShdw>
                </a:effectLst>
                <a:sym typeface="+mn-ea"/>
              </a:rPr>
              <a:t>2021年8月10日前完工共90天，如延后按照100元/</a:t>
            </a:r>
            <a:r>
              <a:rPr sz="3200" b="1" dirty="0" err="1">
                <a:solidFill>
                  <a:srgbClr val="FF0000"/>
                </a:solidFill>
                <a:effectLst>
                  <a:outerShdw blurRad="38100" dist="19050" dir="2700000" algn="tl" rotWithShape="0">
                    <a:schemeClr val="dk1">
                      <a:alpha val="40000"/>
                    </a:schemeClr>
                  </a:outerShdw>
                </a:effectLst>
                <a:sym typeface="+mn-ea"/>
              </a:rPr>
              <a:t>天扣除承包费</a:t>
            </a:r>
            <a:r>
              <a:rPr sz="3200" b="1" dirty="0">
                <a:effectLst>
                  <a:outerShdw blurRad="38100" dist="19050" dir="2700000" algn="tl" rotWithShape="0">
                    <a:schemeClr val="dk1">
                      <a:alpha val="40000"/>
                    </a:schemeClr>
                  </a:outerShdw>
                </a:effectLst>
                <a:sym typeface="+mn-ea"/>
              </a:rPr>
              <a:t>。</a:t>
            </a:r>
          </a:p>
          <a:p>
            <a:pPr marL="457200" indent="-457200" latinLnBrk="0">
              <a:lnSpc>
                <a:spcPct val="130000"/>
              </a:lnSpc>
              <a:buFont typeface="Arial" panose="020B0604020202020204" pitchFamily="34" charset="0"/>
              <a:buChar char="•"/>
            </a:pPr>
            <a:r>
              <a:rPr sz="3200" b="1" dirty="0">
                <a:solidFill>
                  <a:srgbClr val="FF0000"/>
                </a:solidFill>
                <a:effectLst>
                  <a:outerShdw blurRad="38100" dist="19050" dir="2700000" algn="tl" rotWithShape="0">
                    <a:schemeClr val="dk1">
                      <a:alpha val="40000"/>
                    </a:schemeClr>
                  </a:outerShdw>
                </a:effectLst>
                <a:sym typeface="+mn-ea"/>
              </a:rPr>
              <a:t>截至检查日2021年9月23日，项目未完工</a:t>
            </a:r>
            <a:r>
              <a:rPr lang="zh-CN" sz="3200" b="1" dirty="0">
                <a:solidFill>
                  <a:srgbClr val="FF0000"/>
                </a:solidFill>
                <a:effectLst>
                  <a:outerShdw blurRad="38100" dist="19050" dir="2700000" algn="tl" rotWithShape="0">
                    <a:schemeClr val="dk1">
                      <a:alpha val="40000"/>
                    </a:schemeClr>
                  </a:outerShdw>
                </a:effectLst>
                <a:sym typeface="+mn-ea"/>
              </a:rPr>
              <a:t>。</a:t>
            </a:r>
          </a:p>
        </p:txBody>
      </p:sp>
    </p:spTree>
  </p:cSld>
  <p:clrMapOvr>
    <a:masterClrMapping/>
  </p:clrMapOvr>
  <p:transition spd="med" advClick="0" advTm="0">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0" y="2063114"/>
            <a:ext cx="12154853" cy="1696085"/>
          </a:xfrm>
          <a:prstGeom prst="rect">
            <a:avLst/>
          </a:prstGeom>
          <a:solidFill>
            <a:srgbClr val="1F4582">
              <a:alpha val="76862"/>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4" name="Rectangle 5"/>
          <p:cNvSpPr>
            <a:spLocks noGrp="1" noChangeArrowheads="1"/>
          </p:cNvSpPr>
          <p:nvPr/>
        </p:nvSpPr>
        <p:spPr bwMode="auto">
          <a:xfrm>
            <a:off x="1862859" y="2538412"/>
            <a:ext cx="8202613" cy="593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3600" b="1" dirty="0">
                <a:solidFill>
                  <a:srgbClr val="FCFCFC"/>
                </a:solidFill>
                <a:latin typeface="黑体" panose="02010609060101010101" pitchFamily="49" charset="-122"/>
                <a:ea typeface="黑体" panose="02010609060101010101" pitchFamily="49" charset="-122"/>
              </a:rPr>
              <a:t>三</a:t>
            </a:r>
            <a:r>
              <a:rPr lang="zh-CN" altLang="en-US" sz="3600" b="1" dirty="0" smtClean="0">
                <a:solidFill>
                  <a:srgbClr val="FCFCFC"/>
                </a:solidFill>
                <a:latin typeface="黑体" panose="02010609060101010101" pitchFamily="49" charset="-122"/>
                <a:ea typeface="黑体" panose="02010609060101010101" pitchFamily="49" charset="-122"/>
              </a:rPr>
              <a:t>、扶贫项目资产后续管理</a:t>
            </a:r>
            <a:endParaRPr lang="zh-CN" altLang="en-US" sz="3600" b="1" dirty="0">
              <a:solidFill>
                <a:srgbClr val="FCFCFC"/>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内容占位符 4"/>
          <p:cNvSpPr>
            <a:spLocks noGrp="1" noChangeArrowheads="1"/>
          </p:cNvSpPr>
          <p:nvPr>
            <p:ph idx="1"/>
          </p:nvPr>
        </p:nvSpPr>
        <p:spPr>
          <a:xfrm>
            <a:off x="982006" y="1346512"/>
            <a:ext cx="10175852" cy="4166565"/>
          </a:xfrm>
        </p:spPr>
        <p:txBody>
          <a:bodyPr>
            <a:normAutofit fontScale="70000" lnSpcReduction="20000"/>
          </a:bodyPr>
          <a:lstStyle/>
          <a:p>
            <a:pPr>
              <a:lnSpc>
                <a:spcPct val="150000"/>
              </a:lnSpc>
              <a:buNone/>
            </a:pPr>
            <a:r>
              <a:rPr lang="en-US" altLang="zh-CN" sz="4400" b="1" noProof="1" smtClean="0"/>
              <a:t>              </a:t>
            </a:r>
            <a:r>
              <a:rPr lang="zh-CN" altLang="zh-CN" sz="4400" b="1" noProof="1" smtClean="0"/>
              <a:t>总书记讲话中明确指出，“脱贫攻坚形成了庞大的扶贫资产，对这些资产要</a:t>
            </a:r>
            <a:r>
              <a:rPr lang="zh-CN" altLang="zh-CN" sz="4400" b="1" noProof="1" smtClean="0">
                <a:solidFill>
                  <a:srgbClr val="FF0000"/>
                </a:solidFill>
              </a:rPr>
              <a:t>摸清底数、加强监管，确保持续发挥作用</a:t>
            </a:r>
            <a:r>
              <a:rPr lang="zh-CN" altLang="zh-CN" sz="4400" b="1" noProof="1" smtClean="0"/>
              <a:t>。”</a:t>
            </a:r>
            <a:endParaRPr lang="en-US" altLang="zh-CN" sz="4400" b="1" noProof="1" smtClean="0"/>
          </a:p>
          <a:p>
            <a:pPr>
              <a:lnSpc>
                <a:spcPct val="150000"/>
              </a:lnSpc>
              <a:buFont typeface="Wingdings" panose="05000000000000000000" pitchFamily="2" charset="2"/>
              <a:buChar char="Ø"/>
            </a:pPr>
            <a:r>
              <a:rPr lang="zh-CN" altLang="zh-CN" b="1" dirty="0" smtClean="0"/>
              <a:t>加强扶贫项目资产管理，是加强资金项目监管应有之义。</a:t>
            </a:r>
          </a:p>
          <a:p>
            <a:pPr>
              <a:lnSpc>
                <a:spcPct val="150000"/>
              </a:lnSpc>
              <a:buFont typeface="Wingdings" panose="05000000000000000000" pitchFamily="2" charset="2"/>
              <a:buChar char="Ø"/>
            </a:pPr>
            <a:r>
              <a:rPr lang="en-US" altLang="zh-CN" b="1" dirty="0" smtClean="0"/>
              <a:t>  </a:t>
            </a:r>
            <a:r>
              <a:rPr lang="zh-CN" altLang="zh-CN" b="1" dirty="0" smtClean="0"/>
              <a:t>加强扶贫项目资产管理，回应社会关切。</a:t>
            </a:r>
          </a:p>
        </p:txBody>
      </p:sp>
    </p:spTree>
  </p:cSld>
  <p:clrMapOvr>
    <a:masterClrMapping/>
  </p:clrMapOvr>
  <p:transition>
    <p:random/>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84</a:t>
            </a:fld>
            <a:endParaRPr lang="en-US" dirty="0">
              <a:solidFill>
                <a:prstClr val="black">
                  <a:tint val="75000"/>
                </a:prstClr>
              </a:solidFill>
            </a:endParaRPr>
          </a:p>
        </p:txBody>
      </p:sp>
      <p:pic>
        <p:nvPicPr>
          <p:cNvPr id="87042" name="Picture 2"/>
          <p:cNvPicPr>
            <a:picLocks noChangeAspect="1" noChangeArrowheads="1"/>
          </p:cNvPicPr>
          <p:nvPr/>
        </p:nvPicPr>
        <p:blipFill>
          <a:blip r:embed="rId2" cstate="print"/>
          <a:srcRect/>
          <a:stretch>
            <a:fillRect/>
          </a:stretch>
        </p:blipFill>
        <p:spPr bwMode="auto">
          <a:xfrm>
            <a:off x="698500" y="150133"/>
            <a:ext cx="4929415" cy="6513512"/>
          </a:xfrm>
          <a:prstGeom prst="rect">
            <a:avLst/>
          </a:prstGeom>
          <a:ln>
            <a:noFill/>
          </a:ln>
          <a:effectLst>
            <a:outerShdw blurRad="292100" dist="139700" dir="2700000" algn="tl" rotWithShape="0">
              <a:srgbClr val="333333">
                <a:alpha val="65000"/>
              </a:srgbClr>
            </a:outerShdw>
          </a:effectLst>
        </p:spPr>
      </p:pic>
      <p:pic>
        <p:nvPicPr>
          <p:cNvPr id="87043" name="Picture 3"/>
          <p:cNvPicPr>
            <a:picLocks noChangeAspect="1" noChangeArrowheads="1"/>
          </p:cNvPicPr>
          <p:nvPr/>
        </p:nvPicPr>
        <p:blipFill>
          <a:blip r:embed="rId3" cstate="print"/>
          <a:srcRect/>
          <a:stretch>
            <a:fillRect/>
          </a:stretch>
        </p:blipFill>
        <p:spPr bwMode="auto">
          <a:xfrm>
            <a:off x="6354988" y="163290"/>
            <a:ext cx="4943475" cy="6599238"/>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2373085" y="6161315"/>
            <a:ext cx="6466114" cy="400110"/>
          </a:xfrm>
          <a:prstGeom prst="rect">
            <a:avLst/>
          </a:prstGeom>
          <a:noFill/>
        </p:spPr>
        <p:txBody>
          <a:bodyPr wrap="square" rtlCol="0">
            <a:spAutoFit/>
          </a:bodyPr>
          <a:lstStyle/>
          <a:p>
            <a:r>
              <a:rPr lang="en-US" altLang="zh-CN" sz="2000" b="1" dirty="0" smtClean="0">
                <a:latin typeface="方正小标宋_GBK" pitchFamily="65" charset="-122"/>
                <a:ea typeface="方正小标宋_GBK" pitchFamily="65" charset="-122"/>
              </a:rPr>
              <a:t>	</a:t>
            </a:r>
            <a:r>
              <a:rPr lang="zh-CN" altLang="en-US" sz="2000" dirty="0" smtClean="0">
                <a:latin typeface="方正小标宋_GBK" pitchFamily="65" charset="-122"/>
                <a:ea typeface="方正小标宋_GBK" pitchFamily="65" charset="-122"/>
              </a:rPr>
              <a:t>区级正根据国家和市级要求拟定实施方案</a:t>
            </a:r>
            <a:endParaRPr lang="zh-CN" altLang="en-US" sz="2000" dirty="0">
              <a:latin typeface="方正小标宋_GBK" pitchFamily="65" charset="-122"/>
              <a:ea typeface="方正小标宋_GBK" pitchFamily="65" charset="-122"/>
            </a:endParaRPr>
          </a:p>
        </p:txBody>
      </p:sp>
    </p:spTree>
  </p:cSld>
  <p:clrMapOvr>
    <a:masterClrMapping/>
  </p:clrMapOvr>
  <p:transition spd="slow"/>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内容占位符 2"/>
          <p:cNvSpPr>
            <a:spLocks noGrp="1" noChangeArrowheads="1"/>
          </p:cNvSpPr>
          <p:nvPr>
            <p:ph idx="1"/>
          </p:nvPr>
        </p:nvSpPr>
        <p:spPr>
          <a:xfrm>
            <a:off x="1285298" y="1205548"/>
            <a:ext cx="10272963" cy="4104638"/>
          </a:xfrm>
        </p:spPr>
        <p:txBody>
          <a:bodyPr>
            <a:noAutofit/>
          </a:bodyPr>
          <a:lstStyle/>
          <a:p>
            <a:pPr>
              <a:lnSpc>
                <a:spcPct val="150000"/>
              </a:lnSpc>
              <a:buNone/>
            </a:pPr>
            <a:r>
              <a:rPr lang="zh-CN" altLang="en-US" sz="2400" b="1" dirty="0" smtClean="0">
                <a:solidFill>
                  <a:srgbClr val="FF0000"/>
                </a:solidFill>
              </a:rPr>
              <a:t>                                     </a:t>
            </a:r>
            <a:endParaRPr lang="en-US" altLang="zh-CN" sz="2400" b="1" dirty="0" smtClean="0">
              <a:solidFill>
                <a:srgbClr val="FF0000"/>
              </a:solidFill>
            </a:endParaRPr>
          </a:p>
          <a:p>
            <a:pPr>
              <a:lnSpc>
                <a:spcPct val="150000"/>
              </a:lnSpc>
              <a:buNone/>
            </a:pPr>
            <a:r>
              <a:rPr lang="zh-CN" altLang="zh-CN" sz="2400" b="1" dirty="0" smtClean="0"/>
              <a:t>（一）</a:t>
            </a:r>
            <a:r>
              <a:rPr lang="zh-CN" altLang="en-US" sz="2400" b="1" dirty="0" smtClean="0"/>
              <a:t>基本原则</a:t>
            </a:r>
            <a:r>
              <a:rPr lang="zh-CN" altLang="zh-CN" sz="2400" b="1" dirty="0" smtClean="0"/>
              <a:t>。</a:t>
            </a:r>
          </a:p>
          <a:p>
            <a:pPr>
              <a:lnSpc>
                <a:spcPct val="150000"/>
              </a:lnSpc>
              <a:buNone/>
            </a:pPr>
            <a:r>
              <a:rPr lang="zh-CN" altLang="zh-CN" sz="2400" b="1" dirty="0" smtClean="0"/>
              <a:t>（二）关于摸清底数</a:t>
            </a:r>
            <a:endParaRPr lang="en-US" altLang="zh-CN" sz="2400" b="1" dirty="0" smtClean="0"/>
          </a:p>
          <a:p>
            <a:pPr>
              <a:lnSpc>
                <a:spcPct val="150000"/>
              </a:lnSpc>
              <a:buNone/>
            </a:pPr>
            <a:r>
              <a:rPr lang="zh-CN" altLang="zh-CN" sz="2400" b="1" noProof="1" smtClean="0"/>
              <a:t>（</a:t>
            </a:r>
            <a:r>
              <a:rPr lang="zh-CN" altLang="en-US" sz="2400" b="1" noProof="1" smtClean="0"/>
              <a:t>三</a:t>
            </a:r>
            <a:r>
              <a:rPr lang="zh-CN" altLang="zh-CN" sz="2400" b="1" noProof="1" smtClean="0"/>
              <a:t>）有序推进确权登记。</a:t>
            </a:r>
            <a:endParaRPr lang="zh-CN" altLang="zh-CN" sz="2400" b="1" dirty="0" smtClean="0"/>
          </a:p>
          <a:p>
            <a:pPr>
              <a:lnSpc>
                <a:spcPct val="150000"/>
              </a:lnSpc>
              <a:buNone/>
            </a:pPr>
            <a:r>
              <a:rPr lang="zh-CN" altLang="zh-CN" sz="2400" b="1" dirty="0" smtClean="0"/>
              <a:t>（</a:t>
            </a:r>
            <a:r>
              <a:rPr lang="zh-CN" altLang="en-US" sz="2400" b="1" dirty="0" smtClean="0"/>
              <a:t>四</a:t>
            </a:r>
            <a:r>
              <a:rPr lang="zh-CN" altLang="zh-CN" sz="2400" b="1" dirty="0" smtClean="0"/>
              <a:t>）后续管理责任</a:t>
            </a:r>
          </a:p>
          <a:p>
            <a:pPr>
              <a:lnSpc>
                <a:spcPct val="150000"/>
              </a:lnSpc>
              <a:buNone/>
            </a:pPr>
            <a:r>
              <a:rPr lang="zh-CN" altLang="zh-CN" sz="2400" b="1" dirty="0" smtClean="0"/>
              <a:t>（</a:t>
            </a:r>
            <a:r>
              <a:rPr lang="zh-CN" altLang="en-US" sz="2400" b="1" dirty="0" smtClean="0"/>
              <a:t>五</a:t>
            </a:r>
            <a:r>
              <a:rPr lang="zh-CN" altLang="zh-CN" sz="2400" b="1" dirty="0" smtClean="0"/>
              <a:t>）关于收益分配</a:t>
            </a:r>
          </a:p>
          <a:p>
            <a:pPr>
              <a:lnSpc>
                <a:spcPct val="150000"/>
              </a:lnSpc>
              <a:buNone/>
            </a:pPr>
            <a:r>
              <a:rPr lang="zh-CN" altLang="zh-CN" sz="2400" b="1" dirty="0" smtClean="0"/>
              <a:t>（</a:t>
            </a:r>
            <a:r>
              <a:rPr lang="zh-CN" altLang="en-US" sz="2400" b="1" dirty="0" smtClean="0"/>
              <a:t>六</a:t>
            </a:r>
            <a:r>
              <a:rPr lang="zh-CN" altLang="zh-CN" sz="2400" b="1" dirty="0" smtClean="0"/>
              <a:t>）关于规范后续管护运营</a:t>
            </a:r>
          </a:p>
        </p:txBody>
      </p:sp>
      <p:pic>
        <p:nvPicPr>
          <p:cNvPr id="105474" name="Picture 2" descr="https://img0.baidu.com/it/u=3884698078,533139544&amp;fm=253&amp;fmt=auto&amp;app=138&amp;f=PNG?w=623&amp;h=409"/>
          <p:cNvPicPr>
            <a:picLocks noChangeAspect="1" noChangeArrowheads="1"/>
          </p:cNvPicPr>
          <p:nvPr/>
        </p:nvPicPr>
        <p:blipFill>
          <a:blip r:embed="rId2" cstate="print"/>
          <a:srcRect/>
          <a:stretch>
            <a:fillRect/>
          </a:stretch>
        </p:blipFill>
        <p:spPr bwMode="auto">
          <a:xfrm>
            <a:off x="6904719" y="2509157"/>
            <a:ext cx="3708854" cy="258535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矩形 3"/>
          <p:cNvSpPr/>
          <p:nvPr/>
        </p:nvSpPr>
        <p:spPr>
          <a:xfrm>
            <a:off x="4858459" y="990992"/>
            <a:ext cx="2656496" cy="584775"/>
          </a:xfrm>
          <a:prstGeom prst="rect">
            <a:avLst/>
          </a:prstGeom>
        </p:spPr>
        <p:txBody>
          <a:bodyPr wrap="none">
            <a:spAutoFit/>
          </a:bodyPr>
          <a:lstStyle/>
          <a:p>
            <a:r>
              <a:rPr lang="zh-CN" altLang="en-US" sz="3200" b="1" dirty="0" smtClean="0">
                <a:solidFill>
                  <a:srgbClr val="FF0000"/>
                </a:solidFill>
                <a:latin typeface="方正粗黑宋简体" pitchFamily="2" charset="-122"/>
                <a:ea typeface="方正粗黑宋简体" pitchFamily="2" charset="-122"/>
              </a:rPr>
              <a:t>扶贫项目资产</a:t>
            </a:r>
            <a:endParaRPr lang="zh-CN" altLang="en-US" sz="3200" dirty="0">
              <a:latin typeface="方正粗黑宋简体" pitchFamily="2" charset="-122"/>
              <a:ea typeface="方正粗黑宋简体" pitchFamily="2" charset="-122"/>
            </a:endParaRPr>
          </a:p>
        </p:txBody>
      </p:sp>
    </p:spTree>
  </p:cSld>
  <p:clrMapOvr>
    <a:masterClrMapping/>
  </p:clrMapOvr>
  <p:transition>
    <p:random/>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814812" y="1243301"/>
            <a:ext cx="10560792" cy="4166565"/>
          </a:xfrm>
        </p:spPr>
        <p:txBody>
          <a:bodyPr>
            <a:normAutofit fontScale="75000" lnSpcReduction="20000"/>
          </a:bodyPr>
          <a:lstStyle/>
          <a:p>
            <a:pPr>
              <a:lnSpc>
                <a:spcPct val="150000"/>
              </a:lnSpc>
            </a:pPr>
            <a:r>
              <a:rPr lang="zh-CN" altLang="en-US" b="1" noProof="1" smtClean="0"/>
              <a:t>（一）</a:t>
            </a:r>
            <a:r>
              <a:rPr lang="en-US" altLang="zh-CN" b="1" noProof="1" smtClean="0"/>
              <a:t>基本原则</a:t>
            </a:r>
            <a:endParaRPr lang="en-US" altLang="zh-CN" b="1" noProof="1"/>
          </a:p>
          <a:p>
            <a:pPr>
              <a:lnSpc>
                <a:spcPct val="150000"/>
              </a:lnSpc>
            </a:pPr>
            <a:r>
              <a:rPr lang="en-US" altLang="zh-CN" noProof="1"/>
              <a:t>    </a:t>
            </a:r>
            <a:r>
              <a:rPr lang="en-US" altLang="zh-CN" noProof="1" smtClean="0"/>
              <a:t> </a:t>
            </a:r>
            <a:r>
              <a:rPr lang="zh-CN" altLang="zh-CN" noProof="1" smtClean="0"/>
              <a:t>坚持</a:t>
            </a:r>
            <a:r>
              <a:rPr lang="zh-CN" altLang="zh-CN" noProof="1"/>
              <a:t>依法依规，突出帮扶特性。扶贫项目资产后续管理与农村集体产权制度改革要求相衔接，遵循国有资产和农村集体资产管理及行业管理等有关规定</a:t>
            </a:r>
            <a:r>
              <a:rPr lang="zh-CN" altLang="zh-CN" noProof="1">
                <a:solidFill>
                  <a:srgbClr val="FF0000"/>
                </a:solidFill>
              </a:rPr>
              <a:t>，充分考虑扶贫项目资产受益群体的特殊性，资产权属和收益权尽量下沉。</a:t>
            </a:r>
          </a:p>
          <a:p>
            <a:pPr>
              <a:lnSpc>
                <a:spcPct val="150000"/>
              </a:lnSpc>
            </a:pPr>
            <a:endParaRPr lang="zh-CN" altLang="zh-CN" noProof="1"/>
          </a:p>
        </p:txBody>
      </p:sp>
    </p:spTree>
  </p:cSld>
  <p:clrMapOvr>
    <a:masterClrMapping/>
  </p:clrMapOvr>
  <p:transition>
    <p:random/>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内容占位符 2"/>
          <p:cNvSpPr>
            <a:spLocks noGrp="1" noChangeArrowheads="1"/>
          </p:cNvSpPr>
          <p:nvPr>
            <p:ph idx="1"/>
          </p:nvPr>
        </p:nvSpPr>
        <p:spPr>
          <a:xfrm>
            <a:off x="696297" y="954544"/>
            <a:ext cx="10975003" cy="4709656"/>
          </a:xfrm>
        </p:spPr>
        <p:txBody>
          <a:bodyPr>
            <a:noAutofit/>
          </a:bodyPr>
          <a:lstStyle/>
          <a:p>
            <a:pPr>
              <a:lnSpc>
                <a:spcPct val="150000"/>
              </a:lnSpc>
              <a:buNone/>
            </a:pPr>
            <a:r>
              <a:rPr lang="en-US" altLang="zh-CN" sz="2800" b="1" dirty="0" smtClean="0"/>
              <a:t>  </a:t>
            </a:r>
            <a:r>
              <a:rPr lang="zh-CN" altLang="zh-CN" sz="2800" b="1" dirty="0" smtClean="0"/>
              <a:t>（</a:t>
            </a:r>
            <a:r>
              <a:rPr lang="zh-CN" altLang="en-US" sz="2800" b="1" dirty="0" smtClean="0"/>
              <a:t>二</a:t>
            </a:r>
            <a:r>
              <a:rPr lang="zh-CN" altLang="zh-CN" sz="2800" b="1" dirty="0" smtClean="0"/>
              <a:t>）摸清项目资产底数</a:t>
            </a:r>
          </a:p>
          <a:p>
            <a:pPr>
              <a:lnSpc>
                <a:spcPct val="150000"/>
              </a:lnSpc>
            </a:pPr>
            <a:r>
              <a:rPr lang="en-US" altLang="zh-CN" sz="2800" dirty="0" smtClean="0"/>
              <a:t>  </a:t>
            </a:r>
            <a:r>
              <a:rPr lang="zh-CN" altLang="zh-CN" sz="2800" b="1" dirty="0" smtClean="0">
                <a:solidFill>
                  <a:srgbClr val="FF0000"/>
                </a:solidFill>
              </a:rPr>
              <a:t>扶贫项目资产按经营性资产、公益性资产和到户类资产进行管理</a:t>
            </a:r>
            <a:r>
              <a:rPr lang="zh-CN" altLang="zh-CN" sz="2800" dirty="0" smtClean="0"/>
              <a:t>。</a:t>
            </a:r>
            <a:endParaRPr lang="en-US" altLang="zh-CN" sz="2800" dirty="0" smtClean="0"/>
          </a:p>
          <a:p>
            <a:pPr>
              <a:lnSpc>
                <a:spcPct val="150000"/>
              </a:lnSpc>
              <a:buFont typeface="Wingdings" panose="05000000000000000000" pitchFamily="2" charset="2"/>
              <a:buChar char="Ø"/>
            </a:pPr>
            <a:r>
              <a:rPr lang="zh-CN" altLang="zh-CN" sz="2800" b="1" dirty="0" smtClean="0">
                <a:solidFill>
                  <a:srgbClr val="FF0000"/>
                </a:solidFill>
              </a:rPr>
              <a:t>经营性资产</a:t>
            </a:r>
            <a:r>
              <a:rPr lang="zh-CN" altLang="zh-CN" sz="2800" dirty="0" smtClean="0"/>
              <a:t>主要为具有经营性质的产业就业类项目固定资产及权益性资产等</a:t>
            </a:r>
            <a:endParaRPr lang="en-US" altLang="zh-CN" sz="2800" dirty="0" smtClean="0"/>
          </a:p>
          <a:p>
            <a:pPr>
              <a:lnSpc>
                <a:spcPct val="150000"/>
              </a:lnSpc>
              <a:buFont typeface="Wingdings" panose="05000000000000000000" pitchFamily="2" charset="2"/>
              <a:buChar char="Ø"/>
            </a:pPr>
            <a:r>
              <a:rPr lang="zh-CN" altLang="zh-CN" sz="2800" b="1" dirty="0" smtClean="0">
                <a:solidFill>
                  <a:srgbClr val="FF0000"/>
                </a:solidFill>
              </a:rPr>
              <a:t>公益性资产</a:t>
            </a:r>
            <a:r>
              <a:rPr lang="zh-CN" altLang="zh-CN" sz="2800" dirty="0" smtClean="0"/>
              <a:t>主要为公益性基础设施、公共服务类固定资产等</a:t>
            </a:r>
            <a:endParaRPr lang="en-US" altLang="zh-CN" sz="2800" dirty="0" smtClean="0"/>
          </a:p>
          <a:p>
            <a:pPr>
              <a:lnSpc>
                <a:spcPct val="150000"/>
              </a:lnSpc>
              <a:buFont typeface="Wingdings" panose="05000000000000000000" pitchFamily="2" charset="2"/>
              <a:buChar char="Ø"/>
            </a:pPr>
            <a:r>
              <a:rPr lang="zh-CN" altLang="zh-CN" sz="2800" b="1" dirty="0" smtClean="0">
                <a:solidFill>
                  <a:srgbClr val="FF0000"/>
                </a:solidFill>
              </a:rPr>
              <a:t>到户类资产</a:t>
            </a:r>
            <a:r>
              <a:rPr lang="zh-CN" altLang="zh-CN" sz="2800" dirty="0" smtClean="0"/>
              <a:t>主要为通过财政补助等形式帮助贫困户发展所形成的生物性资产或固定资产等。</a:t>
            </a:r>
          </a:p>
        </p:txBody>
      </p:sp>
    </p:spTree>
  </p:cSld>
  <p:clrMapOvr>
    <a:masterClrMapping/>
  </p:clrMapOvr>
  <p:transition>
    <p:random/>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2219" y="819340"/>
            <a:ext cx="10633610" cy="5352702"/>
          </a:xfrm>
        </p:spPr>
        <p:txBody>
          <a:bodyPr>
            <a:normAutofit fontScale="95000"/>
          </a:bodyPr>
          <a:lstStyle/>
          <a:p>
            <a:pPr>
              <a:lnSpc>
                <a:spcPct val="120000"/>
              </a:lnSpc>
            </a:pPr>
            <a:r>
              <a:rPr lang="zh-CN" altLang="zh-CN" sz="3100" b="1" noProof="1" smtClean="0">
                <a:solidFill>
                  <a:srgbClr val="FF0000"/>
                </a:solidFill>
              </a:rPr>
              <a:t>（</a:t>
            </a:r>
            <a:r>
              <a:rPr lang="zh-CN" altLang="en-US" sz="3100" b="1" noProof="1" smtClean="0">
                <a:solidFill>
                  <a:srgbClr val="FF0000"/>
                </a:solidFill>
              </a:rPr>
              <a:t>三</a:t>
            </a:r>
            <a:r>
              <a:rPr lang="zh-CN" altLang="zh-CN" sz="3100" b="1" noProof="1" smtClean="0">
                <a:solidFill>
                  <a:srgbClr val="FF0000"/>
                </a:solidFill>
              </a:rPr>
              <a:t>）有序推进确权登记。</a:t>
            </a:r>
          </a:p>
          <a:p>
            <a:pPr>
              <a:lnSpc>
                <a:spcPct val="150000"/>
              </a:lnSpc>
            </a:pPr>
            <a:r>
              <a:rPr lang="en-US" sz="2900" noProof="1"/>
              <a:t>    </a:t>
            </a:r>
            <a:r>
              <a:rPr lang="en-US" sz="2900" noProof="1" smtClean="0"/>
              <a:t> </a:t>
            </a:r>
            <a:r>
              <a:rPr altLang="zh-CN" sz="2900" noProof="1" smtClean="0"/>
              <a:t>对</a:t>
            </a:r>
            <a:r>
              <a:rPr altLang="zh-CN" sz="2900" b="1" noProof="1" smtClean="0"/>
              <a:t>经营性资产</a:t>
            </a:r>
            <a:r>
              <a:rPr altLang="zh-CN" sz="2900" noProof="1"/>
              <a:t>，根据资金来源、受益范围、管理需要等明确权属，</a:t>
            </a:r>
            <a:r>
              <a:rPr altLang="zh-CN" sz="2900" b="1" noProof="1"/>
              <a:t>尽可能明确到获得收益的个人、村集体经济组织等</a:t>
            </a:r>
            <a:r>
              <a:rPr altLang="zh-CN" sz="2900" noProof="1" smtClean="0"/>
              <a:t>。</a:t>
            </a:r>
            <a:endParaRPr lang="en-US" altLang="zh-CN" sz="2900" noProof="1" smtClean="0"/>
          </a:p>
          <a:p>
            <a:pPr>
              <a:lnSpc>
                <a:spcPct val="150000"/>
              </a:lnSpc>
            </a:pPr>
            <a:r>
              <a:rPr altLang="zh-CN" sz="2900" noProof="1" smtClean="0"/>
              <a:t>难以明确到个人的扶贫项目资产</a:t>
            </a:r>
            <a:r>
              <a:rPr altLang="zh-CN" sz="2900" noProof="1"/>
              <a:t>，原则上应明确到村集体经济组织，纳入农村集体资产管理范围，并按照农村集体产权制度改革要求有序推进股份合作制改革。</a:t>
            </a:r>
          </a:p>
        </p:txBody>
      </p:sp>
    </p:spTree>
  </p:cSld>
  <p:clrMapOvr>
    <a:masterClrMapping/>
  </p:clrMapOvr>
  <p:transition>
    <p:random/>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57864" y="849457"/>
            <a:ext cx="9808108" cy="4527011"/>
          </a:xfrm>
        </p:spPr>
        <p:txBody>
          <a:bodyPr>
            <a:normAutofit fontScale="92500" lnSpcReduction="20000"/>
          </a:bodyPr>
          <a:lstStyle/>
          <a:p>
            <a:pPr>
              <a:lnSpc>
                <a:spcPct val="150000"/>
              </a:lnSpc>
            </a:pPr>
            <a:r>
              <a:rPr lang="zh-CN" altLang="zh-CN" sz="2800" b="1" dirty="0" smtClean="0"/>
              <a:t>经过全面摸底清理，</a:t>
            </a:r>
            <a:r>
              <a:rPr lang="zh-CN" altLang="zh-CN" sz="2800" b="1" dirty="0" smtClean="0">
                <a:solidFill>
                  <a:srgbClr val="FF0000"/>
                </a:solidFill>
              </a:rPr>
              <a:t>我区</a:t>
            </a:r>
            <a:r>
              <a:rPr lang="en-US" altLang="zh-CN" sz="2800" b="1" dirty="0" smtClean="0">
                <a:solidFill>
                  <a:srgbClr val="FF0000"/>
                </a:solidFill>
              </a:rPr>
              <a:t>2013</a:t>
            </a:r>
            <a:r>
              <a:rPr lang="zh-CN" altLang="zh-CN" sz="2800" b="1" dirty="0" smtClean="0">
                <a:solidFill>
                  <a:srgbClr val="FF0000"/>
                </a:solidFill>
              </a:rPr>
              <a:t>年</a:t>
            </a:r>
            <a:r>
              <a:rPr lang="en-US" altLang="zh-CN" sz="2800" b="1" dirty="0" smtClean="0">
                <a:solidFill>
                  <a:srgbClr val="FF0000"/>
                </a:solidFill>
              </a:rPr>
              <a:t>—2020</a:t>
            </a:r>
            <a:r>
              <a:rPr lang="zh-CN" altLang="zh-CN" sz="2800" b="1" dirty="0" smtClean="0">
                <a:solidFill>
                  <a:srgbClr val="FF0000"/>
                </a:solidFill>
              </a:rPr>
              <a:t>年共形成</a:t>
            </a:r>
            <a:r>
              <a:rPr lang="en-US" altLang="zh-CN" sz="2800" b="1" dirty="0" smtClean="0">
                <a:solidFill>
                  <a:srgbClr val="FF0000"/>
                </a:solidFill>
              </a:rPr>
              <a:t>1274</a:t>
            </a:r>
            <a:r>
              <a:rPr lang="zh-CN" altLang="zh-CN" sz="2800" b="1" dirty="0" smtClean="0">
                <a:solidFill>
                  <a:srgbClr val="FF0000"/>
                </a:solidFill>
              </a:rPr>
              <a:t>个扶贫项目资产、资产原值</a:t>
            </a:r>
            <a:r>
              <a:rPr lang="en-US" altLang="zh-CN" sz="2800" b="1" dirty="0" smtClean="0">
                <a:solidFill>
                  <a:srgbClr val="FF0000"/>
                </a:solidFill>
              </a:rPr>
              <a:t>6.09</a:t>
            </a:r>
            <a:r>
              <a:rPr lang="zh-CN" altLang="en-US" sz="2800" b="1" dirty="0" smtClean="0">
                <a:solidFill>
                  <a:srgbClr val="FF0000"/>
                </a:solidFill>
              </a:rPr>
              <a:t>亿</a:t>
            </a:r>
            <a:r>
              <a:rPr lang="zh-CN" altLang="zh-CN" sz="2800" b="1" dirty="0" smtClean="0">
                <a:solidFill>
                  <a:srgbClr val="FF0000"/>
                </a:solidFill>
              </a:rPr>
              <a:t>元</a:t>
            </a:r>
            <a:r>
              <a:rPr lang="zh-CN" altLang="zh-CN" sz="2800" b="1" dirty="0" smtClean="0"/>
              <a:t>，形成的扶贫项目资产覆盖全区</a:t>
            </a:r>
            <a:r>
              <a:rPr lang="en-US" altLang="zh-CN" sz="2800" b="1" dirty="0" smtClean="0"/>
              <a:t>25</a:t>
            </a:r>
            <a:r>
              <a:rPr lang="zh-CN" altLang="zh-CN" sz="2800" b="1" dirty="0" smtClean="0"/>
              <a:t>个涉农乡镇街道</a:t>
            </a:r>
            <a:r>
              <a:rPr lang="zh-CN" altLang="en-US" sz="2800" b="1" dirty="0" smtClean="0"/>
              <a:t>。</a:t>
            </a:r>
            <a:endParaRPr lang="en-US" altLang="zh-CN" sz="2800" b="1" dirty="0" smtClean="0"/>
          </a:p>
          <a:p>
            <a:pPr>
              <a:lnSpc>
                <a:spcPct val="150000"/>
              </a:lnSpc>
            </a:pPr>
            <a:r>
              <a:rPr lang="zh-CN" altLang="zh-CN" sz="2800" b="1" dirty="0" smtClean="0">
                <a:solidFill>
                  <a:srgbClr val="FF0000"/>
                </a:solidFill>
              </a:rPr>
              <a:t>按资产类别分类</a:t>
            </a:r>
            <a:r>
              <a:rPr lang="zh-CN" altLang="zh-CN" sz="2800" b="1" dirty="0" smtClean="0"/>
              <a:t>，其中：公益类项目</a:t>
            </a:r>
            <a:r>
              <a:rPr lang="en-US" altLang="zh-CN" sz="2800" b="1" dirty="0" smtClean="0"/>
              <a:t>999</a:t>
            </a:r>
            <a:r>
              <a:rPr lang="zh-CN" altLang="zh-CN" sz="2800" b="1" dirty="0" smtClean="0"/>
              <a:t>个补助资金</a:t>
            </a:r>
            <a:r>
              <a:rPr lang="en-US" altLang="zh-CN" sz="2800" b="1" dirty="0" smtClean="0"/>
              <a:t>50126.36.</a:t>
            </a:r>
            <a:r>
              <a:rPr lang="zh-CN" altLang="zh-CN" sz="2800" b="1" dirty="0" smtClean="0"/>
              <a:t>万元，经营类项目</a:t>
            </a:r>
            <a:r>
              <a:rPr lang="en-US" altLang="zh-CN" sz="2800" b="1" dirty="0" smtClean="0"/>
              <a:t>275</a:t>
            </a:r>
            <a:r>
              <a:rPr lang="zh-CN" altLang="zh-CN" sz="2800" b="1" dirty="0" smtClean="0"/>
              <a:t>个补助资金</a:t>
            </a:r>
            <a:r>
              <a:rPr lang="en-US" altLang="zh-CN" sz="2800" b="1" dirty="0" smtClean="0"/>
              <a:t>10805.77</a:t>
            </a:r>
            <a:r>
              <a:rPr lang="zh-CN" altLang="zh-CN" sz="2800" b="1" dirty="0" smtClean="0"/>
              <a:t>万元</a:t>
            </a:r>
            <a:endParaRPr lang="en-US" altLang="zh-CN" sz="2800" b="1" dirty="0" smtClean="0"/>
          </a:p>
          <a:p>
            <a:pPr>
              <a:lnSpc>
                <a:spcPct val="150000"/>
              </a:lnSpc>
            </a:pPr>
            <a:r>
              <a:rPr lang="zh-CN" altLang="zh-CN" sz="2800" b="1" dirty="0" smtClean="0">
                <a:solidFill>
                  <a:srgbClr val="FF0000"/>
                </a:solidFill>
              </a:rPr>
              <a:t>按权分类</a:t>
            </a:r>
            <a:r>
              <a:rPr lang="zh-CN" altLang="zh-CN" sz="2800" b="1" dirty="0" smtClean="0"/>
              <a:t>，其中：国有资产</a:t>
            </a:r>
            <a:r>
              <a:rPr lang="en-US" altLang="zh-CN" sz="2800" b="1" dirty="0" smtClean="0"/>
              <a:t>38</a:t>
            </a:r>
            <a:r>
              <a:rPr lang="zh-CN" altLang="zh-CN" sz="2800" b="1" dirty="0" smtClean="0"/>
              <a:t>个涉及资金</a:t>
            </a:r>
            <a:r>
              <a:rPr lang="en-US" altLang="zh-CN" sz="2800" b="1" dirty="0" smtClean="0"/>
              <a:t>5257.41</a:t>
            </a:r>
            <a:r>
              <a:rPr lang="zh-CN" altLang="zh-CN" sz="2800" b="1" dirty="0" smtClean="0"/>
              <a:t>万元，农村集体经济组织资产</a:t>
            </a:r>
            <a:r>
              <a:rPr lang="en-US" altLang="zh-CN" sz="2800" b="1" dirty="0" smtClean="0"/>
              <a:t>1158</a:t>
            </a:r>
            <a:r>
              <a:rPr lang="zh-CN" altLang="zh-CN" sz="2800" b="1" dirty="0" smtClean="0"/>
              <a:t>个涉及资金</a:t>
            </a:r>
            <a:r>
              <a:rPr lang="en-US" altLang="zh-CN" sz="2800" b="1" dirty="0" smtClean="0"/>
              <a:t>52086.17</a:t>
            </a:r>
            <a:r>
              <a:rPr lang="zh-CN" altLang="zh-CN" sz="2800" b="1" dirty="0" smtClean="0"/>
              <a:t>万元，其他资产（业主等）</a:t>
            </a:r>
            <a:r>
              <a:rPr lang="en-US" altLang="zh-CN" sz="2800" b="1" dirty="0" smtClean="0"/>
              <a:t>78</a:t>
            </a:r>
            <a:r>
              <a:rPr lang="zh-CN" altLang="zh-CN" sz="2800" b="1" dirty="0" smtClean="0"/>
              <a:t>个涉及资金</a:t>
            </a:r>
            <a:r>
              <a:rPr lang="en-US" altLang="zh-CN" sz="2800" b="1" dirty="0" smtClean="0"/>
              <a:t>3588.55</a:t>
            </a:r>
            <a:r>
              <a:rPr lang="zh-CN" altLang="zh-CN" sz="2800" b="1" dirty="0" smtClean="0"/>
              <a:t>万元</a:t>
            </a:r>
            <a:r>
              <a:rPr lang="zh-CN" altLang="en-US" sz="2800" b="1" dirty="0" smtClean="0"/>
              <a:t>。</a:t>
            </a:r>
            <a:endParaRPr lang="zh-CN" altLang="en-US" sz="2800" b="1" dirty="0"/>
          </a:p>
        </p:txBody>
      </p:sp>
      <p:sp>
        <p:nvSpPr>
          <p:cNvPr id="4" name="灯片编号占位符 3"/>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89</a:t>
            </a:fld>
            <a:endParaRPr lang="en-US" dirty="0">
              <a:solidFill>
                <a:prstClr val="black">
                  <a:tint val="75000"/>
                </a:prstClr>
              </a:solidFill>
            </a:endParaRP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462087" y="765175"/>
            <a:ext cx="2325299" cy="499110"/>
          </a:xfrm>
          <a:prstGeom prst="rect">
            <a:avLst/>
          </a:prstGeom>
        </p:spPr>
        <p:txBody>
          <a:bodyPr vert="horz" wrap="square" lIns="68582" tIns="34292" rIns="68582" bIns="34292" rtlCol="0" anchor="ct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sz="28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项目库管理</a:t>
            </a:r>
            <a:endParaRPr kumimoji="0" lang="zh-CN" sz="28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文本框 5"/>
          <p:cNvSpPr txBox="1"/>
          <p:nvPr/>
        </p:nvSpPr>
        <p:spPr>
          <a:xfrm>
            <a:off x="1165860" y="1914525"/>
            <a:ext cx="9832340" cy="3231654"/>
          </a:xfrm>
          <a:prstGeom prst="rect">
            <a:avLst/>
          </a:prstGeom>
          <a:noFill/>
        </p:spPr>
        <p:txBody>
          <a:bodyPr wrap="square" lIns="0" tIns="0" rIns="0" bIns="0" rtlCol="0" anchor="t">
            <a:spAutoFit/>
          </a:bodyPr>
          <a:lstStyle/>
          <a:p>
            <a:pPr>
              <a:lnSpc>
                <a:spcPct val="150000"/>
              </a:lnSpc>
            </a:pPr>
            <a:r>
              <a:rPr lang="zh-CN" altLang="en-US" sz="2800" b="1" dirty="0">
                <a:solidFill>
                  <a:srgbClr val="FF0000"/>
                </a:solidFill>
                <a:sym typeface="+mn-ea"/>
              </a:rPr>
              <a:t>入库基本条件：</a:t>
            </a:r>
          </a:p>
          <a:p>
            <a:pPr marL="457200" indent="-457200">
              <a:lnSpc>
                <a:spcPct val="150000"/>
              </a:lnSpc>
              <a:buFont typeface="Wingdings" panose="05000000000000000000" charset="0"/>
              <a:buChar char="Ø"/>
            </a:pPr>
            <a:r>
              <a:rPr lang="en-US" altLang="zh-CN" sz="2800" b="1" dirty="0" smtClean="0"/>
              <a:t>1.</a:t>
            </a:r>
            <a:r>
              <a:rPr lang="zh-CN" altLang="en-US" sz="2800" b="1" dirty="0" smtClean="0"/>
              <a:t>符合支持</a:t>
            </a:r>
            <a:r>
              <a:rPr lang="zh-CN" altLang="zh-CN" sz="2800" b="1" dirty="0" smtClean="0"/>
              <a:t>范围</a:t>
            </a:r>
            <a:r>
              <a:rPr lang="zh-CN" altLang="zh-CN" sz="2800" dirty="0" smtClean="0"/>
              <a:t>。聚焦防止返贫动态监测和帮扶、乡村产业发展和乡村建设行动等任务，将巩固拓展脱贫攻坚成果和衔接推进乡村振兴项目有序入库</a:t>
            </a:r>
            <a:r>
              <a:rPr lang="zh-CN" altLang="en-US" sz="2800" dirty="0" smtClean="0"/>
              <a:t>。</a:t>
            </a:r>
            <a:endParaRPr lang="en-US" altLang="zh-CN" sz="2800" dirty="0" smtClean="0"/>
          </a:p>
          <a:p>
            <a:pPr marL="457200" indent="-457200">
              <a:lnSpc>
                <a:spcPct val="150000"/>
              </a:lnSpc>
            </a:pPr>
            <a:endParaRPr lang="zh-CN" altLang="en-US" sz="2800" dirty="0">
              <a:sym typeface="+mn-ea"/>
            </a:endParaRPr>
          </a:p>
        </p:txBody>
      </p:sp>
    </p:spTree>
  </p:cSld>
  <p:clrMapOvr>
    <a:masterClrMapping/>
  </p:clrMapOvr>
  <p:transition spd="slow"/>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94705" y="759001"/>
            <a:ext cx="10670844" cy="5300302"/>
          </a:xfrm>
        </p:spPr>
        <p:txBody>
          <a:bodyPr>
            <a:normAutofit fontScale="70000" lnSpcReduction="20000"/>
          </a:bodyPr>
          <a:lstStyle/>
          <a:p>
            <a:pPr>
              <a:lnSpc>
                <a:spcPct val="140000"/>
              </a:lnSpc>
            </a:pPr>
            <a:r>
              <a:rPr lang="zh-CN" altLang="zh-CN" sz="4100" b="1" noProof="1" smtClean="0">
                <a:solidFill>
                  <a:srgbClr val="FF0000"/>
                </a:solidFill>
                <a:sym typeface="+mn-ea"/>
              </a:rPr>
              <a:t>（</a:t>
            </a:r>
            <a:r>
              <a:rPr lang="zh-CN" altLang="en-US" sz="4100" b="1" noProof="1" smtClean="0">
                <a:solidFill>
                  <a:srgbClr val="FF0000"/>
                </a:solidFill>
                <a:sym typeface="+mn-ea"/>
              </a:rPr>
              <a:t>四</a:t>
            </a:r>
            <a:r>
              <a:rPr lang="zh-CN" altLang="zh-CN" sz="4100" b="1" noProof="1" smtClean="0">
                <a:solidFill>
                  <a:srgbClr val="FF0000"/>
                </a:solidFill>
                <a:sym typeface="+mn-ea"/>
              </a:rPr>
              <a:t>）落实后续管理责任。</a:t>
            </a:r>
            <a:endParaRPr lang="zh-CN" altLang="zh-CN" sz="4100" b="1" noProof="1" smtClean="0">
              <a:solidFill>
                <a:srgbClr val="FF0000"/>
              </a:solidFill>
            </a:endParaRPr>
          </a:p>
          <a:p>
            <a:pPr>
              <a:lnSpc>
                <a:spcPct val="150000"/>
              </a:lnSpc>
            </a:pPr>
            <a:r>
              <a:rPr lang="zh-CN" altLang="zh-CN" b="1" noProof="1" smtClean="0">
                <a:solidFill>
                  <a:srgbClr val="FF0000"/>
                </a:solidFill>
              </a:rPr>
              <a:t>县</a:t>
            </a:r>
            <a:r>
              <a:rPr lang="zh-CN" altLang="zh-CN" b="1" noProof="1">
                <a:solidFill>
                  <a:srgbClr val="FF0000"/>
                </a:solidFill>
              </a:rPr>
              <a:t>级</a:t>
            </a:r>
            <a:r>
              <a:rPr lang="zh-CN" altLang="zh-CN" b="1" noProof="1"/>
              <a:t>政府对本县扶贫项目资产后续管理履行主体责任，要明确相关部门、乡镇人民政府管理责任清单。</a:t>
            </a:r>
          </a:p>
          <a:p>
            <a:pPr>
              <a:lnSpc>
                <a:spcPct val="150000"/>
              </a:lnSpc>
            </a:pPr>
            <a:r>
              <a:rPr lang="zh-CN" altLang="zh-CN" b="1" noProof="1" smtClean="0">
                <a:solidFill>
                  <a:srgbClr val="FF0000"/>
                </a:solidFill>
              </a:rPr>
              <a:t>各级行业主管部门</a:t>
            </a:r>
            <a:r>
              <a:rPr lang="zh-CN" altLang="zh-CN" b="1" noProof="1" smtClean="0"/>
              <a:t>按照部门职责分工，根据行业领域资产管理的制度规定，履行行业监管职责。</a:t>
            </a:r>
            <a:endParaRPr lang="en-US" altLang="zh-CN" b="1" noProof="1" smtClean="0"/>
          </a:p>
          <a:p>
            <a:pPr>
              <a:lnSpc>
                <a:spcPct val="150000"/>
              </a:lnSpc>
            </a:pPr>
            <a:r>
              <a:rPr lang="zh-CN" altLang="zh-CN" b="1" noProof="1" smtClean="0">
                <a:solidFill>
                  <a:srgbClr val="FF0000"/>
                </a:solidFill>
              </a:rPr>
              <a:t>乡镇</a:t>
            </a:r>
            <a:r>
              <a:rPr lang="zh-CN" altLang="zh-CN" b="1" noProof="1"/>
              <a:t>要加强资产后续运营的日常监管。</a:t>
            </a:r>
          </a:p>
          <a:p>
            <a:pPr>
              <a:lnSpc>
                <a:spcPct val="150000"/>
              </a:lnSpc>
            </a:pPr>
            <a:r>
              <a:rPr lang="zh-CN" altLang="zh-CN" b="1" noProof="1"/>
              <a:t>对确权到村集体的扶贫项目资产，</a:t>
            </a:r>
            <a:r>
              <a:rPr lang="zh-CN" altLang="zh-CN" b="1" noProof="1">
                <a:solidFill>
                  <a:srgbClr val="FF0000"/>
                </a:solidFill>
              </a:rPr>
              <a:t>村级组织</a:t>
            </a:r>
            <a:r>
              <a:rPr lang="zh-CN" altLang="zh-CN" b="1" noProof="1"/>
              <a:t>要切实担负起监管责任</a:t>
            </a:r>
            <a:r>
              <a:rPr lang="zh-CN" altLang="zh-CN" b="1" noProof="1" smtClean="0"/>
              <a:t>。</a:t>
            </a:r>
            <a:r>
              <a:rPr lang="zh-CN" altLang="zh-CN" noProof="1" smtClean="0"/>
              <a:t>”</a:t>
            </a:r>
            <a:endParaRPr lang="zh-CN" altLang="zh-CN" noProof="1"/>
          </a:p>
        </p:txBody>
      </p:sp>
    </p:spTree>
  </p:cSld>
  <p:clrMapOvr>
    <a:masterClrMapping/>
  </p:clrMapOvr>
  <p:transition>
    <p:random/>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内容占位符 2"/>
          <p:cNvSpPr>
            <a:spLocks noGrp="1" noChangeArrowheads="1"/>
          </p:cNvSpPr>
          <p:nvPr>
            <p:ph idx="1"/>
          </p:nvPr>
        </p:nvSpPr>
        <p:spPr>
          <a:xfrm>
            <a:off x="806659" y="803850"/>
            <a:ext cx="10846505" cy="4666742"/>
          </a:xfrm>
        </p:spPr>
        <p:txBody>
          <a:bodyPr>
            <a:normAutofit/>
          </a:bodyPr>
          <a:lstStyle/>
          <a:p>
            <a:pPr>
              <a:lnSpc>
                <a:spcPct val="120000"/>
              </a:lnSpc>
            </a:pPr>
            <a:r>
              <a:rPr lang="zh-CN" altLang="zh-CN" sz="2900" b="1" dirty="0" smtClean="0">
                <a:solidFill>
                  <a:srgbClr val="FF0000"/>
                </a:solidFill>
              </a:rPr>
              <a:t>（</a:t>
            </a:r>
            <a:r>
              <a:rPr lang="zh-CN" altLang="en-US" sz="2900" b="1" dirty="0" smtClean="0">
                <a:solidFill>
                  <a:srgbClr val="FF0000"/>
                </a:solidFill>
              </a:rPr>
              <a:t>五</a:t>
            </a:r>
            <a:r>
              <a:rPr lang="zh-CN" altLang="zh-CN" sz="2900" b="1" dirty="0" smtClean="0">
                <a:solidFill>
                  <a:srgbClr val="FF0000"/>
                </a:solidFill>
              </a:rPr>
              <a:t>）规范后续管护运营。</a:t>
            </a:r>
            <a:r>
              <a:rPr lang="zh-CN" altLang="zh-CN" sz="2900" dirty="0" smtClean="0"/>
              <a:t>根据扶贫项目资产特点，明确产权主体管护责任，引导受益主体参与管护，探索多形式、多层次、多样化的管护模式。</a:t>
            </a:r>
          </a:p>
          <a:p>
            <a:pPr>
              <a:lnSpc>
                <a:spcPct val="130000"/>
              </a:lnSpc>
            </a:pPr>
            <a:r>
              <a:rPr lang="en-US" altLang="zh-CN" sz="2900" b="1" dirty="0" smtClean="0"/>
              <a:t>   </a:t>
            </a:r>
            <a:r>
              <a:rPr lang="en-US" altLang="zh-CN" sz="2900" b="1" dirty="0" smtClean="0">
                <a:solidFill>
                  <a:srgbClr val="FF0000"/>
                </a:solidFill>
              </a:rPr>
              <a:t> </a:t>
            </a:r>
            <a:r>
              <a:rPr lang="zh-CN" altLang="zh-CN" sz="2900" b="1" dirty="0" smtClean="0">
                <a:solidFill>
                  <a:srgbClr val="FF0000"/>
                </a:solidFill>
              </a:rPr>
              <a:t>对经营性资产，</a:t>
            </a:r>
            <a:r>
              <a:rPr lang="zh-CN" altLang="zh-CN" sz="2900" b="1" dirty="0" smtClean="0"/>
              <a:t>确权到村集体的要纳入农村集体资产管理</a:t>
            </a:r>
            <a:r>
              <a:rPr lang="zh-CN" altLang="zh-CN" sz="2900" dirty="0" smtClean="0"/>
              <a:t>。要加强运营管理，完善运营方案，确定运营主体、经营方式和期限，明确运营各方权利义务，做好风险防控。各地可根据实际，探索实行集中统一管护。管护经费根据运营方案原则上从经营收益中列支。</a:t>
            </a:r>
          </a:p>
        </p:txBody>
      </p:sp>
      <p:sp>
        <p:nvSpPr>
          <p:cNvPr id="47106" name="标题 1"/>
          <p:cNvSpPr txBox="1">
            <a:spLocks noChangeArrowheads="1"/>
          </p:cNvSpPr>
          <p:nvPr/>
        </p:nvSpPr>
        <p:spPr bwMode="auto">
          <a:xfrm>
            <a:off x="334390" y="333452"/>
            <a:ext cx="10971372" cy="1143265"/>
          </a:xfrm>
          <a:prstGeom prst="rect">
            <a:avLst/>
          </a:prstGeom>
          <a:noFill/>
          <a:ln w="9525">
            <a:noFill/>
            <a:miter lim="800000"/>
          </a:ln>
        </p:spPr>
        <p:txBody>
          <a:bodyPr lIns="108850" tIns="54425" rIns="108850" bIns="54425" anchor="ctr"/>
          <a:lstStyle/>
          <a:p>
            <a:pPr algn="ctr"/>
            <a:endParaRPr lang="zh-CN" altLang="en-US" sz="5200" b="1" dirty="0"/>
          </a:p>
        </p:txBody>
      </p:sp>
    </p:spTree>
  </p:cSld>
  <p:clrMapOvr>
    <a:masterClrMapping/>
  </p:clrMapOvr>
  <p:transition>
    <p:random/>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内容占位符 2"/>
          <p:cNvSpPr>
            <a:spLocks noGrp="1" noChangeArrowheads="1"/>
          </p:cNvSpPr>
          <p:nvPr>
            <p:ph idx="1"/>
          </p:nvPr>
        </p:nvSpPr>
        <p:spPr>
          <a:xfrm>
            <a:off x="719573" y="890936"/>
            <a:ext cx="10846505" cy="4666742"/>
          </a:xfrm>
        </p:spPr>
        <p:txBody>
          <a:bodyPr>
            <a:normAutofit lnSpcReduction="10000"/>
          </a:bodyPr>
          <a:lstStyle/>
          <a:p>
            <a:pPr>
              <a:lnSpc>
                <a:spcPct val="120000"/>
              </a:lnSpc>
            </a:pPr>
            <a:endParaRPr lang="zh-CN" altLang="zh-CN" sz="2900" dirty="0" smtClean="0"/>
          </a:p>
          <a:p>
            <a:pPr>
              <a:lnSpc>
                <a:spcPct val="130000"/>
              </a:lnSpc>
            </a:pPr>
            <a:r>
              <a:rPr lang="zh-CN" altLang="zh-CN" sz="2900" b="1" dirty="0" smtClean="0">
                <a:solidFill>
                  <a:srgbClr val="FF0000"/>
                </a:solidFill>
              </a:rPr>
              <a:t>对公益性资产，</a:t>
            </a:r>
            <a:r>
              <a:rPr lang="zh-CN" altLang="zh-CN" sz="2900" dirty="0" smtClean="0"/>
              <a:t>要加强后续管护，完善管护标准和规范，</a:t>
            </a:r>
            <a:r>
              <a:rPr lang="zh-CN" altLang="zh-CN" sz="2900" b="1" dirty="0" smtClean="0"/>
              <a:t>由相应的产权主体落实管护责任人和管护经费</a:t>
            </a:r>
            <a:r>
              <a:rPr lang="zh-CN" altLang="zh-CN" sz="2900" dirty="0" smtClean="0"/>
              <a:t>。</a:t>
            </a:r>
            <a:endParaRPr lang="en-US" altLang="zh-CN" sz="2900" dirty="0" smtClean="0"/>
          </a:p>
          <a:p>
            <a:pPr>
              <a:lnSpc>
                <a:spcPct val="130000"/>
              </a:lnSpc>
            </a:pPr>
            <a:r>
              <a:rPr lang="zh-CN" altLang="zh-CN" sz="2900" dirty="0" smtClean="0"/>
              <a:t>可通过调整优化现有公益性岗位等方式解决管护力量不足问题，</a:t>
            </a:r>
            <a:r>
              <a:rPr lang="zh-CN" altLang="zh-CN" sz="2900" b="1" dirty="0" smtClean="0"/>
              <a:t>优先聘请符合条件的脱贫人口参与管护</a:t>
            </a:r>
            <a:r>
              <a:rPr lang="zh-CN" altLang="zh-CN" sz="2900" dirty="0" smtClean="0"/>
              <a:t>。</a:t>
            </a:r>
            <a:endParaRPr lang="en-US" altLang="zh-CN" sz="2900" dirty="0" smtClean="0"/>
          </a:p>
          <a:p>
            <a:pPr>
              <a:lnSpc>
                <a:spcPct val="130000"/>
              </a:lnSpc>
            </a:pPr>
            <a:r>
              <a:rPr lang="zh-CN" altLang="zh-CN" sz="2900" dirty="0" smtClean="0"/>
              <a:t>属于村集体的公益性资产管护经费，可由村集体经营收益、地方财政资金统筹解决。</a:t>
            </a:r>
            <a:r>
              <a:rPr lang="zh-CN" altLang="zh-CN" sz="2900" b="1" dirty="0" smtClean="0"/>
              <a:t>落实受益群众责任，引导农户参与管护和运营</a:t>
            </a:r>
            <a:r>
              <a:rPr lang="zh-CN" altLang="zh-CN" sz="2900" dirty="0" smtClean="0"/>
              <a:t>。</a:t>
            </a:r>
          </a:p>
        </p:txBody>
      </p:sp>
      <p:sp>
        <p:nvSpPr>
          <p:cNvPr id="48130" name="标题 1"/>
          <p:cNvSpPr txBox="1">
            <a:spLocks noChangeArrowheads="1"/>
          </p:cNvSpPr>
          <p:nvPr/>
        </p:nvSpPr>
        <p:spPr bwMode="auto">
          <a:xfrm>
            <a:off x="334390" y="333452"/>
            <a:ext cx="10971372" cy="1143265"/>
          </a:xfrm>
          <a:prstGeom prst="rect">
            <a:avLst/>
          </a:prstGeom>
          <a:noFill/>
          <a:ln w="9525">
            <a:noFill/>
            <a:miter lim="800000"/>
          </a:ln>
        </p:spPr>
        <p:txBody>
          <a:bodyPr lIns="108850" tIns="54425" rIns="108850" bIns="54425" anchor="ctr"/>
          <a:lstStyle/>
          <a:p>
            <a:pPr algn="ctr"/>
            <a:endParaRPr lang="zh-CN" altLang="en-US" sz="5200" b="1" dirty="0"/>
          </a:p>
        </p:txBody>
      </p:sp>
    </p:spTree>
  </p:cSld>
  <p:clrMapOvr>
    <a:masterClrMapping/>
  </p:clrMapOvr>
  <p:transition>
    <p:rand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内容占位符 2"/>
          <p:cNvSpPr>
            <a:spLocks noGrp="1" noChangeArrowheads="1"/>
          </p:cNvSpPr>
          <p:nvPr>
            <p:ph idx="1"/>
          </p:nvPr>
        </p:nvSpPr>
        <p:spPr>
          <a:xfrm>
            <a:off x="732272" y="1722837"/>
            <a:ext cx="10848621" cy="3528242"/>
          </a:xfrm>
        </p:spPr>
        <p:txBody>
          <a:bodyPr/>
          <a:lstStyle/>
          <a:p>
            <a:pPr>
              <a:lnSpc>
                <a:spcPct val="150000"/>
              </a:lnSpc>
            </a:pPr>
            <a:r>
              <a:rPr lang="zh-CN" altLang="zh-CN" sz="2900" b="1" dirty="0" smtClean="0">
                <a:solidFill>
                  <a:srgbClr val="FF0000"/>
                </a:solidFill>
              </a:rPr>
              <a:t>（</a:t>
            </a:r>
            <a:r>
              <a:rPr lang="zh-CN" altLang="en-US" sz="2900" b="1" dirty="0" smtClean="0">
                <a:solidFill>
                  <a:srgbClr val="FF0000"/>
                </a:solidFill>
              </a:rPr>
              <a:t>五</a:t>
            </a:r>
            <a:r>
              <a:rPr lang="zh-CN" altLang="zh-CN" sz="2900" b="1" dirty="0" smtClean="0">
                <a:solidFill>
                  <a:srgbClr val="FF0000"/>
                </a:solidFill>
              </a:rPr>
              <a:t>）规范后续管护运营。</a:t>
            </a:r>
          </a:p>
          <a:p>
            <a:pPr>
              <a:lnSpc>
                <a:spcPct val="150000"/>
              </a:lnSpc>
            </a:pPr>
            <a:r>
              <a:rPr lang="zh-CN" altLang="zh-CN" sz="2900" b="1" dirty="0" smtClean="0"/>
              <a:t> </a:t>
            </a:r>
            <a:r>
              <a:rPr lang="en-US" altLang="zh-CN" sz="2900" b="1" dirty="0" smtClean="0"/>
              <a:t>   </a:t>
            </a:r>
            <a:r>
              <a:rPr lang="zh-CN" altLang="zh-CN" sz="2900" b="1" dirty="0" smtClean="0"/>
              <a:t>对到户类资产，由农户自行管理</a:t>
            </a:r>
            <a:r>
              <a:rPr lang="zh-CN" altLang="zh-CN" sz="2900" dirty="0" smtClean="0"/>
              <a:t>，村级组织和有关部门要加强指导和帮扶，使到户项目资产更好地发挥效益。</a:t>
            </a:r>
          </a:p>
        </p:txBody>
      </p:sp>
      <p:sp>
        <p:nvSpPr>
          <p:cNvPr id="50178" name="标题 1"/>
          <p:cNvSpPr txBox="1">
            <a:spLocks noChangeArrowheads="1"/>
          </p:cNvSpPr>
          <p:nvPr/>
        </p:nvSpPr>
        <p:spPr bwMode="auto">
          <a:xfrm>
            <a:off x="334390" y="333452"/>
            <a:ext cx="10971372" cy="1143265"/>
          </a:xfrm>
          <a:prstGeom prst="rect">
            <a:avLst/>
          </a:prstGeom>
          <a:noFill/>
          <a:ln w="9525">
            <a:noFill/>
            <a:miter lim="800000"/>
          </a:ln>
        </p:spPr>
        <p:txBody>
          <a:bodyPr lIns="108850" tIns="54425" rIns="108850" bIns="54425" anchor="ctr"/>
          <a:lstStyle/>
          <a:p>
            <a:pPr algn="ctr"/>
            <a:endParaRPr lang="zh-CN" altLang="en-US" sz="5200" b="1" dirty="0"/>
          </a:p>
        </p:txBody>
      </p:sp>
      <p:sp>
        <p:nvSpPr>
          <p:cNvPr id="5" name="标题 4"/>
          <p:cNvSpPr>
            <a:spLocks noGrp="1"/>
          </p:cNvSpPr>
          <p:nvPr>
            <p:ph type="title"/>
          </p:nvPr>
        </p:nvSpPr>
        <p:spPr/>
        <p:txBody>
          <a:bodyPr/>
          <a:lstStyle/>
          <a:p>
            <a:endParaRPr lang="zh-CN" altLang="en-US"/>
          </a:p>
        </p:txBody>
      </p:sp>
    </p:spTree>
  </p:cSld>
  <p:clrMapOvr>
    <a:masterClrMapping/>
  </p:clrMapOvr>
  <p:transition>
    <p:random/>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内容占位符 2"/>
          <p:cNvSpPr>
            <a:spLocks noGrp="1" noChangeArrowheads="1"/>
          </p:cNvSpPr>
          <p:nvPr>
            <p:ph idx="1"/>
          </p:nvPr>
        </p:nvSpPr>
        <p:spPr>
          <a:xfrm>
            <a:off x="719573" y="1500536"/>
            <a:ext cx="10846505" cy="4666742"/>
          </a:xfrm>
        </p:spPr>
        <p:txBody>
          <a:bodyPr/>
          <a:lstStyle/>
          <a:p>
            <a:pPr>
              <a:lnSpc>
                <a:spcPct val="150000"/>
              </a:lnSpc>
            </a:pPr>
            <a:r>
              <a:rPr lang="zh-CN" altLang="zh-CN" sz="2900" b="1" dirty="0" smtClean="0">
                <a:solidFill>
                  <a:srgbClr val="FF0000"/>
                </a:solidFill>
              </a:rPr>
              <a:t>（</a:t>
            </a:r>
            <a:r>
              <a:rPr lang="zh-CN" altLang="en-US" sz="2900" b="1" dirty="0" smtClean="0">
                <a:solidFill>
                  <a:srgbClr val="FF0000"/>
                </a:solidFill>
              </a:rPr>
              <a:t>六</a:t>
            </a:r>
            <a:r>
              <a:rPr lang="zh-CN" altLang="zh-CN" sz="2900" b="1" dirty="0" smtClean="0">
                <a:solidFill>
                  <a:srgbClr val="FF0000"/>
                </a:solidFill>
              </a:rPr>
              <a:t>）规范收益分配使用</a:t>
            </a:r>
          </a:p>
          <a:p>
            <a:pPr>
              <a:lnSpc>
                <a:spcPct val="150000"/>
              </a:lnSpc>
            </a:pPr>
            <a:r>
              <a:rPr lang="en-US" altLang="zh-CN" sz="2900" dirty="0" smtClean="0"/>
              <a:t>     </a:t>
            </a:r>
            <a:r>
              <a:rPr lang="zh-CN" altLang="zh-CN" sz="2900" b="1" dirty="0" smtClean="0"/>
              <a:t>发挥扶贫项目资产的帮扶作用，经营性扶贫项目资产收益分配按照现有资产管理制度实施。制度未予明确规定的，应通过民主决策程序提出具体分配方案，体现精准和差异化扶持，并履行相应审批程序，分配方案和分配结果要及时公开</a:t>
            </a:r>
            <a:r>
              <a:rPr lang="zh-CN" altLang="zh-CN" sz="2900" dirty="0" smtClean="0"/>
              <a:t>。</a:t>
            </a:r>
          </a:p>
        </p:txBody>
      </p:sp>
      <p:sp>
        <p:nvSpPr>
          <p:cNvPr id="51202" name="标题 1"/>
          <p:cNvSpPr txBox="1">
            <a:spLocks noChangeArrowheads="1"/>
          </p:cNvSpPr>
          <p:nvPr/>
        </p:nvSpPr>
        <p:spPr bwMode="auto">
          <a:xfrm>
            <a:off x="334390" y="333452"/>
            <a:ext cx="10971372" cy="1143265"/>
          </a:xfrm>
          <a:prstGeom prst="rect">
            <a:avLst/>
          </a:prstGeom>
          <a:noFill/>
          <a:ln w="9525">
            <a:noFill/>
            <a:miter lim="800000"/>
          </a:ln>
        </p:spPr>
        <p:txBody>
          <a:bodyPr lIns="108850" tIns="54425" rIns="108850" bIns="54425" anchor="ctr"/>
          <a:lstStyle/>
          <a:p>
            <a:pPr algn="ctr"/>
            <a:endParaRPr lang="zh-CN" altLang="en-US" sz="5200" b="1" dirty="0"/>
          </a:p>
        </p:txBody>
      </p:sp>
    </p:spTree>
  </p:cSld>
  <p:clrMapOvr>
    <a:masterClrMapping/>
  </p:clrMapOvr>
  <p:transition>
    <p:random/>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内容占位符 2"/>
          <p:cNvSpPr>
            <a:spLocks noGrp="1" noChangeArrowheads="1"/>
          </p:cNvSpPr>
          <p:nvPr>
            <p:ph idx="1"/>
          </p:nvPr>
        </p:nvSpPr>
        <p:spPr>
          <a:xfrm>
            <a:off x="763116" y="1173964"/>
            <a:ext cx="10846505" cy="4666742"/>
          </a:xfrm>
        </p:spPr>
        <p:txBody>
          <a:bodyPr>
            <a:normAutofit/>
          </a:bodyPr>
          <a:lstStyle/>
          <a:p>
            <a:pPr>
              <a:lnSpc>
                <a:spcPct val="150000"/>
              </a:lnSpc>
            </a:pPr>
            <a:r>
              <a:rPr lang="en-US" altLang="zh-CN" sz="2900" dirty="0" smtClean="0"/>
              <a:t>      </a:t>
            </a:r>
            <a:r>
              <a:rPr lang="zh-CN" altLang="zh-CN" sz="2900" b="1" dirty="0" smtClean="0">
                <a:latin typeface="方正小标宋_GBK" pitchFamily="65" charset="-122"/>
                <a:ea typeface="方正小标宋_GBK" pitchFamily="65" charset="-122"/>
              </a:rPr>
              <a:t>扶贫项目资产所得收益重点用于巩固拓展脱贫攻坚成果和全面实现乡村振兴</a:t>
            </a:r>
            <a:r>
              <a:rPr lang="zh-CN" altLang="zh-CN" sz="2900" b="1" dirty="0" smtClean="0"/>
              <a:t>。</a:t>
            </a:r>
            <a:r>
              <a:rPr lang="zh-CN" altLang="zh-CN" sz="2900" b="1" dirty="0" smtClean="0">
                <a:solidFill>
                  <a:srgbClr val="FF0000"/>
                </a:solidFill>
              </a:rPr>
              <a:t>属于村集体的资产收益，</a:t>
            </a:r>
            <a:r>
              <a:rPr lang="zh-CN" altLang="zh-CN" sz="2900" b="1" dirty="0" smtClean="0"/>
              <a:t>通过设置一定的条件，鼓励采取参加村内项目建设和发展等劳动增收方式进行分配，激发内生动力，坚持劳动致富。</a:t>
            </a:r>
            <a:r>
              <a:rPr lang="zh-CN" altLang="zh-CN" sz="2900" b="1" dirty="0" smtClean="0">
                <a:solidFill>
                  <a:srgbClr val="FF0000"/>
                </a:solidFill>
              </a:rPr>
              <a:t>提取的公积公益金</a:t>
            </a:r>
            <a:r>
              <a:rPr lang="zh-CN" altLang="zh-CN" sz="2900" b="1" dirty="0" smtClean="0"/>
              <a:t>重点用于项目运行管护、村级公益事业等方面。</a:t>
            </a:r>
            <a:r>
              <a:rPr lang="zh-CN" altLang="zh-CN" sz="2900" b="1" dirty="0" smtClean="0">
                <a:solidFill>
                  <a:srgbClr val="FF0000"/>
                </a:solidFill>
              </a:rPr>
              <a:t>严禁采用新的简单发钱发物、一分了之的做法进行收益分配的做法。</a:t>
            </a:r>
          </a:p>
        </p:txBody>
      </p:sp>
      <p:sp>
        <p:nvSpPr>
          <p:cNvPr id="52226" name="标题 1"/>
          <p:cNvSpPr txBox="1">
            <a:spLocks noChangeArrowheads="1"/>
          </p:cNvSpPr>
          <p:nvPr/>
        </p:nvSpPr>
        <p:spPr bwMode="auto">
          <a:xfrm>
            <a:off x="334390" y="333452"/>
            <a:ext cx="10971372" cy="1143265"/>
          </a:xfrm>
          <a:prstGeom prst="rect">
            <a:avLst/>
          </a:prstGeom>
          <a:noFill/>
          <a:ln w="9525">
            <a:noFill/>
            <a:miter lim="800000"/>
          </a:ln>
        </p:spPr>
        <p:txBody>
          <a:bodyPr lIns="108850" tIns="54425" rIns="108850" bIns="54425" anchor="ctr"/>
          <a:lstStyle/>
          <a:p>
            <a:pPr algn="ctr"/>
            <a:endParaRPr lang="zh-CN" altLang="en-US" sz="5200" b="1" dirty="0"/>
          </a:p>
        </p:txBody>
      </p:sp>
    </p:spTree>
  </p:cSld>
  <p:clrMapOvr>
    <a:masterClrMapping/>
  </p:clrMapOvr>
  <p:transition>
    <p:random/>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36172" y="1121225"/>
            <a:ext cx="10189028" cy="5262979"/>
          </a:xfrm>
          <a:prstGeom prst="rect">
            <a:avLst/>
          </a:prstGeom>
          <a:noFill/>
        </p:spPr>
        <p:txBody>
          <a:bodyPr wrap="square" rtlCol="0">
            <a:spAutoFit/>
          </a:bodyPr>
          <a:lstStyle/>
          <a:p>
            <a:pPr>
              <a:lnSpc>
                <a:spcPct val="150000"/>
              </a:lnSpc>
              <a:buFont typeface="Wingdings" pitchFamily="2" charset="2"/>
              <a:buChar char="Ø"/>
            </a:pPr>
            <a:r>
              <a:rPr lang="zh-CN" altLang="en-US" sz="2800" b="1" dirty="0" smtClean="0"/>
              <a:t>五一节前，要围绕下达计划项目开工应开</a:t>
            </a:r>
            <a:r>
              <a:rPr lang="zh-CN" altLang="en-US" sz="2800" b="1" dirty="0" smtClean="0"/>
              <a:t>尽开和</a:t>
            </a:r>
            <a:r>
              <a:rPr lang="zh-CN" altLang="en-US" sz="2800" b="1" dirty="0" smtClean="0"/>
              <a:t>加快资金支付进度要求，进一步</a:t>
            </a:r>
            <a:r>
              <a:rPr lang="zh-CN" altLang="en-US" sz="2800" b="1" dirty="0" smtClean="0">
                <a:solidFill>
                  <a:srgbClr val="FF0000"/>
                </a:solidFill>
              </a:rPr>
              <a:t>加快项目建设实施和资金拨付，确保中央资金支付进度超过</a:t>
            </a:r>
            <a:r>
              <a:rPr lang="en-US" altLang="zh-CN" sz="2800" b="1" dirty="0" smtClean="0">
                <a:solidFill>
                  <a:srgbClr val="FF0000"/>
                </a:solidFill>
              </a:rPr>
              <a:t>30%</a:t>
            </a:r>
            <a:r>
              <a:rPr lang="zh-CN" altLang="en-US" sz="2800" b="1" dirty="0" smtClean="0"/>
              <a:t>；</a:t>
            </a:r>
            <a:endParaRPr lang="en-US" altLang="zh-CN" sz="2800" b="1" dirty="0" smtClean="0"/>
          </a:p>
          <a:p>
            <a:pPr>
              <a:lnSpc>
                <a:spcPct val="150000"/>
              </a:lnSpc>
              <a:buFont typeface="Wingdings" pitchFamily="2" charset="2"/>
              <a:buChar char="Ø"/>
            </a:pPr>
            <a:r>
              <a:rPr lang="zh-CN" altLang="en-US" sz="2800" b="1" dirty="0" smtClean="0"/>
              <a:t>五一之后，市级将组织</a:t>
            </a:r>
            <a:r>
              <a:rPr lang="zh-CN" altLang="en-US" sz="2800" b="1" dirty="0" smtClean="0">
                <a:solidFill>
                  <a:srgbClr val="FF0000"/>
                </a:solidFill>
              </a:rPr>
              <a:t>第三方开展项目库质量审查</a:t>
            </a:r>
            <a:r>
              <a:rPr lang="zh-CN" altLang="en-US" sz="2800" b="1" dirty="0" smtClean="0"/>
              <a:t>，各乡镇</a:t>
            </a:r>
            <a:r>
              <a:rPr lang="zh-CN" altLang="en-US" sz="2800" b="1" dirty="0" smtClean="0"/>
              <a:t>街道要按要求</a:t>
            </a:r>
            <a:r>
              <a:rPr lang="zh-CN" altLang="en-US" sz="2800" b="1" dirty="0" smtClean="0"/>
              <a:t>做好项目入库程序资料自查、报送；</a:t>
            </a:r>
            <a:endParaRPr lang="en-US" altLang="zh-CN" sz="2800" b="1" dirty="0" smtClean="0"/>
          </a:p>
          <a:p>
            <a:pPr>
              <a:lnSpc>
                <a:spcPct val="150000"/>
              </a:lnSpc>
              <a:buFont typeface="Wingdings" pitchFamily="2" charset="2"/>
              <a:buChar char="Ø"/>
            </a:pPr>
            <a:r>
              <a:rPr lang="en-US" altLang="zh-CN" sz="2800" b="1" dirty="0" smtClean="0"/>
              <a:t>5-7</a:t>
            </a:r>
            <a:r>
              <a:rPr lang="zh-CN" altLang="en-US" sz="2800" b="1" dirty="0" smtClean="0"/>
              <a:t>月，全市将开展</a:t>
            </a:r>
            <a:r>
              <a:rPr lang="en-US" altLang="zh-CN" sz="2800" b="1" dirty="0" smtClean="0">
                <a:solidFill>
                  <a:srgbClr val="FF0000"/>
                </a:solidFill>
              </a:rPr>
              <a:t>2021</a:t>
            </a:r>
            <a:r>
              <a:rPr lang="zh-CN" altLang="en-US" sz="2800" b="1" dirty="0" smtClean="0">
                <a:solidFill>
                  <a:srgbClr val="FF0000"/>
                </a:solidFill>
              </a:rPr>
              <a:t>年度和</a:t>
            </a:r>
            <a:r>
              <a:rPr lang="en-US" altLang="zh-CN" sz="2800" b="1" dirty="0" smtClean="0">
                <a:solidFill>
                  <a:srgbClr val="FF0000"/>
                </a:solidFill>
              </a:rPr>
              <a:t>2022</a:t>
            </a:r>
            <a:r>
              <a:rPr lang="zh-CN" altLang="en-US" sz="2800" b="1" dirty="0" smtClean="0">
                <a:solidFill>
                  <a:srgbClr val="FF0000"/>
                </a:solidFill>
              </a:rPr>
              <a:t>年衔接资金安排及政策落实情况专项检查</a:t>
            </a:r>
            <a:r>
              <a:rPr lang="zh-CN" altLang="en-US" sz="2800" b="1" dirty="0" smtClean="0"/>
              <a:t>，涉及项目实施、公示公告、项目库建设等方面，请大家高度重视，提早做好准备。</a:t>
            </a:r>
            <a:endParaRPr lang="zh-CN" altLang="en-US" sz="2800" b="1" dirty="0"/>
          </a:p>
        </p:txBody>
      </p:sp>
      <p:sp>
        <p:nvSpPr>
          <p:cNvPr id="3" name="TextBox 2"/>
          <p:cNvSpPr txBox="1"/>
          <p:nvPr/>
        </p:nvSpPr>
        <p:spPr>
          <a:xfrm>
            <a:off x="3951515" y="391886"/>
            <a:ext cx="4920343" cy="584775"/>
          </a:xfrm>
          <a:prstGeom prst="rect">
            <a:avLst/>
          </a:prstGeom>
          <a:noFill/>
        </p:spPr>
        <p:txBody>
          <a:bodyPr wrap="square" rtlCol="0">
            <a:spAutoFit/>
          </a:bodyPr>
          <a:lstStyle/>
          <a:p>
            <a:r>
              <a:rPr lang="zh-CN" altLang="en-US" sz="3200" dirty="0" smtClean="0">
                <a:solidFill>
                  <a:srgbClr val="FF0000"/>
                </a:solidFill>
                <a:latin typeface="方正粗黑宋简体" pitchFamily="2" charset="-122"/>
                <a:ea typeface="方正粗黑宋简体" pitchFamily="2" charset="-122"/>
              </a:rPr>
              <a:t>近期重点工作提醒</a:t>
            </a:r>
            <a:endParaRPr lang="zh-CN" altLang="en-US" sz="3200" dirty="0">
              <a:solidFill>
                <a:srgbClr val="FF0000"/>
              </a:solidFill>
              <a:latin typeface="方正粗黑宋简体" pitchFamily="2" charset="-122"/>
              <a:ea typeface="方正粗黑宋简体" pitchFamily="2" charset="-122"/>
            </a:endParaRPr>
          </a:p>
        </p:txBody>
      </p:sp>
    </p:spTree>
  </p:cSld>
  <p:clrMapOvr>
    <a:masterClrMapping/>
  </p:clrMapOvr>
  <p:transition spd="slow"/>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stretch>
            <a:fillRect/>
          </a:stretch>
        </p:blipFill>
        <p:spPr>
          <a:xfrm>
            <a:off x="0" y="0"/>
            <a:ext cx="12190413" cy="6857107"/>
          </a:xfrm>
          <a:prstGeom prst="rect">
            <a:avLst/>
          </a:prstGeom>
        </p:spPr>
      </p:pic>
      <p:sp>
        <p:nvSpPr>
          <p:cNvPr id="25" name="_14"/>
          <p:cNvSpPr txBox="1">
            <a:spLocks noChangeArrowheads="1"/>
          </p:cNvSpPr>
          <p:nvPr/>
        </p:nvSpPr>
        <p:spPr bwMode="auto">
          <a:xfrm>
            <a:off x="2319809" y="2587520"/>
            <a:ext cx="7719736" cy="124217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7200" b="1" dirty="0" smtClean="0">
                <a:solidFill>
                  <a:schemeClr val="accent5"/>
                </a:solidFill>
                <a:latin typeface="微软雅黑" panose="020B0503020204020204" pitchFamily="34" charset="-122"/>
                <a:ea typeface="微软雅黑" panose="020B0503020204020204" pitchFamily="34" charset="-122"/>
              </a:rPr>
              <a:t>感    谢   聆   听</a:t>
            </a:r>
            <a:endParaRPr lang="en-US" altLang="zh-CN" sz="7200" b="1" dirty="0" smtClean="0">
              <a:solidFill>
                <a:schemeClr val="accent5"/>
              </a:solidFill>
              <a:latin typeface="微软雅黑" panose="020B0503020204020204" pitchFamily="34" charset="-122"/>
              <a:ea typeface="微软雅黑" panose="020B0503020204020204" pitchFamily="34" charset="-122"/>
            </a:endParaRPr>
          </a:p>
        </p:txBody>
      </p:sp>
      <p:grpSp>
        <p:nvGrpSpPr>
          <p:cNvPr id="33" name="Group 38"/>
          <p:cNvGrpSpPr/>
          <p:nvPr/>
        </p:nvGrpSpPr>
        <p:grpSpPr>
          <a:xfrm>
            <a:off x="10243765" y="6333327"/>
            <a:ext cx="1575060" cy="160804"/>
            <a:chOff x="5548426" y="3343939"/>
            <a:chExt cx="833173" cy="85061"/>
          </a:xfrm>
          <a:solidFill>
            <a:schemeClr val="accent5"/>
          </a:solidFill>
        </p:grpSpPr>
        <p:sp>
          <p:nvSpPr>
            <p:cNvPr id="34" name="Oval 31"/>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5" name="Oval 32"/>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6" name="Oval 33"/>
            <p:cNvSpPr/>
            <p:nvPr/>
          </p:nvSpPr>
          <p:spPr>
            <a:xfrm>
              <a:off x="5847671"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7" name="Oval 34"/>
            <p:cNvSpPr/>
            <p:nvPr/>
          </p:nvSpPr>
          <p:spPr>
            <a:xfrm>
              <a:off x="5997294" y="3343939"/>
              <a:ext cx="85061" cy="850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8" name="Oval 35"/>
            <p:cNvSpPr/>
            <p:nvPr/>
          </p:nvSpPr>
          <p:spPr>
            <a:xfrm>
              <a:off x="6146917" y="3343939"/>
              <a:ext cx="85061" cy="850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9" name="Oval 36"/>
            <p:cNvSpPr/>
            <p:nvPr/>
          </p:nvSpPr>
          <p:spPr>
            <a:xfrm>
              <a:off x="6296538" y="3343939"/>
              <a:ext cx="85061" cy="8506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1000"/>
                                        <p:tgtEl>
                                          <p:spTgt spid="23"/>
                                        </p:tgtEl>
                                      </p:cBhvr>
                                    </p:animEffect>
                                  </p:childTnLst>
                                </p:cTn>
                              </p:par>
                              <p:par>
                                <p:cTn id="8" presetID="56" presetClass="entr" presetSubtype="0" fill="hold" grpId="0" nodeType="withEffect">
                                  <p:stCondLst>
                                    <p:cond delay="1250"/>
                                  </p:stCondLst>
                                  <p:iterate type="lt">
                                    <p:tmPct val="10000"/>
                                  </p:iterate>
                                  <p:childTnLst>
                                    <p:set>
                                      <p:cBhvr>
                                        <p:cTn id="9" dur="1" fill="hold">
                                          <p:stCondLst>
                                            <p:cond delay="0"/>
                                          </p:stCondLst>
                                        </p:cTn>
                                        <p:tgtEl>
                                          <p:spTgt spid="25"/>
                                        </p:tgtEl>
                                        <p:attrNameLst>
                                          <p:attrName>style.visibility</p:attrName>
                                        </p:attrNameLst>
                                      </p:cBhvr>
                                      <p:to>
                                        <p:strVal val="visible"/>
                                      </p:to>
                                    </p:set>
                                    <p:anim by="(-#ppt_w*2)" calcmode="lin" valueType="num">
                                      <p:cBhvr rctx="PPT">
                                        <p:cTn id="10" dur="500" autoRev="1" fill="hold">
                                          <p:stCondLst>
                                            <p:cond delay="0"/>
                                          </p:stCondLst>
                                        </p:cTn>
                                        <p:tgtEl>
                                          <p:spTgt spid="25"/>
                                        </p:tgtEl>
                                        <p:attrNameLst>
                                          <p:attrName>ppt_w</p:attrName>
                                        </p:attrNameLst>
                                      </p:cBhvr>
                                    </p:anim>
                                    <p:anim by="(#ppt_w*0.50)" calcmode="lin" valueType="num">
                                      <p:cBhvr>
                                        <p:cTn id="11" dur="500" decel="50000" autoRev="1" fill="hold">
                                          <p:stCondLst>
                                            <p:cond delay="0"/>
                                          </p:stCondLst>
                                        </p:cTn>
                                        <p:tgtEl>
                                          <p:spTgt spid="25"/>
                                        </p:tgtEl>
                                        <p:attrNameLst>
                                          <p:attrName>ppt_x</p:attrName>
                                        </p:attrNameLst>
                                      </p:cBhvr>
                                    </p:anim>
                                    <p:anim from="(-#ppt_h/2)" to="(#ppt_y)" calcmode="lin" valueType="num">
                                      <p:cBhvr>
                                        <p:cTn id="12" dur="1000" fill="hold">
                                          <p:stCondLst>
                                            <p:cond delay="0"/>
                                          </p:stCondLst>
                                        </p:cTn>
                                        <p:tgtEl>
                                          <p:spTgt spid="25"/>
                                        </p:tgtEl>
                                        <p:attrNameLst>
                                          <p:attrName>ppt_y</p:attrName>
                                        </p:attrNameLst>
                                      </p:cBhvr>
                                    </p:anim>
                                    <p:animRot by="21600000">
                                      <p:cBhvr>
                                        <p:cTn id="13" dur="1000" fill="hold">
                                          <p:stCondLst>
                                            <p:cond delay="0"/>
                                          </p:stCondLst>
                                        </p:cTn>
                                        <p:tgtEl>
                                          <p:spTgt spid="25"/>
                                        </p:tgtEl>
                                        <p:attrNameLst>
                                          <p:attrName>r</p:attrName>
                                        </p:attrNameLst>
                                      </p:cBhvr>
                                    </p:animRot>
                                  </p:childTnLst>
                                </p:cTn>
                              </p:par>
                              <p:par>
                                <p:cTn id="14" presetID="42" presetClass="entr" presetSubtype="0"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750"/>
                                        <p:tgtEl>
                                          <p:spTgt spid="33"/>
                                        </p:tgtEl>
                                      </p:cBhvr>
                                    </p:animEffect>
                                    <p:anim calcmode="lin" valueType="num">
                                      <p:cBhvr>
                                        <p:cTn id="17" dur="750" fill="hold"/>
                                        <p:tgtEl>
                                          <p:spTgt spid="33"/>
                                        </p:tgtEl>
                                        <p:attrNameLst>
                                          <p:attrName>ppt_x</p:attrName>
                                        </p:attrNameLst>
                                      </p:cBhvr>
                                      <p:tavLst>
                                        <p:tav tm="0">
                                          <p:val>
                                            <p:strVal val="#ppt_x"/>
                                          </p:val>
                                        </p:tav>
                                        <p:tav tm="100000">
                                          <p:val>
                                            <p:strVal val="#ppt_x"/>
                                          </p:val>
                                        </p:tav>
                                      </p:tavLst>
                                    </p:anim>
                                    <p:anim calcmode="lin" valueType="num">
                                      <p:cBhvr>
                                        <p:cTn id="18"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2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2_1"/>
  <p:tag name="KSO_WM_UNIT_PRESET_TEXT" val="添加标题"/>
  <p:tag name="KSO_WM_UNIT_VALUE" val="7"/>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2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2"/>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2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108"/>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1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LINE_FORE_SCHEMECOLOR_INDEX" val="16"/>
  <p:tag name="KSO_WM_UNIT_LINE_FILL_TYPE" val="2"/>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1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1_1"/>
  <p:tag name="KSO_WM_UNIT_PRESET_TEXT" val="添加标题"/>
  <p:tag name="KSO_WM_UNIT_VALUE" val="6"/>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1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2"/>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1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108"/>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3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108"/>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291"/>
  <p:tag name="KSO_WM_UNIT_TYPE" val="l_h_a"/>
  <p:tag name="KSO_WM_UNIT_INDEX" val="1_3_1"/>
  <p:tag name="KSO_WM_UNIT_LAYERLEVEL" val="1_1_1"/>
  <p:tag name="KSO_WM_UNIT_VALUE" val="42"/>
  <p:tag name="KSO_WM_UNIT_HIGHLIGHT" val="0"/>
  <p:tag name="KSO_WM_UNIT_COMPATIBLE" val="0"/>
  <p:tag name="KSO_WM_UNIT_CLEAR" val="0"/>
  <p:tag name="KSO_WM_UNIT_PRESET_TEXT_INDEX" val="3"/>
  <p:tag name="KSO_WM_UNIT_PRESET_TEXT_LEN" val="12"/>
  <p:tag name="KSO_WM_DIAGRAM_GROUP_CODE" val="l1-1"/>
  <p:tag name="KSO_WM_UNIT_ID" val="diagram20170291_2*l_h_a*1_3_1"/>
  <p:tag name="KSO_WM_UNIT_FILL_FORE_SCHEMECOLOR_INDEX" val="7"/>
  <p:tag name="KSO_WM_UNIT_FILL_TYPE" val="1"/>
  <p:tag name="KSO_WM_UNIT_TEXT_FILL_FORE_SCHEMECOLOR_INDEX" val="14"/>
  <p:tag name="KSO_WM_UNIT_TEXT_FILL_TYPE" val="1"/>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291"/>
  <p:tag name="KSO_WM_UNIT_TYPE" val="l_h_a"/>
  <p:tag name="KSO_WM_UNIT_INDEX" val="1_2_1"/>
  <p:tag name="KSO_WM_UNIT_LAYERLEVEL" val="1_1_1"/>
  <p:tag name="KSO_WM_UNIT_VALUE" val="42"/>
  <p:tag name="KSO_WM_UNIT_HIGHLIGHT" val="0"/>
  <p:tag name="KSO_WM_UNIT_COMPATIBLE" val="0"/>
  <p:tag name="KSO_WM_UNIT_CLEAR" val="0"/>
  <p:tag name="KSO_WM_UNIT_PRESET_TEXT_INDEX" val="3"/>
  <p:tag name="KSO_WM_UNIT_PRESET_TEXT_LEN" val="12"/>
  <p:tag name="KSO_WM_DIAGRAM_GROUP_CODE" val="l1-1"/>
  <p:tag name="KSO_WM_UNIT_ID" val="diagram20170291_2*l_h_a*1_2_1"/>
  <p:tag name="KSO_WM_UNIT_FILL_FORE_SCHEMECOLOR_INDEX" val="7"/>
  <p:tag name="KSO_WM_UNIT_FILL_TYPE" val="1"/>
  <p:tag name="KSO_WM_UNIT_TEXT_FILL_FORE_SCHEMECOLOR_INDEX" val="14"/>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4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1"/>
  <p:tag name="KSO_WM_UNIT_FILL_FORE_SCHEMECOLOR_INDEX" val="6"/>
  <p:tag name="KSO_WM_UNIT_FILL_TYPE" val="1"/>
  <p:tag name="KSO_WM_UNIT_LINE_FORE_SCHEMECOLOR_INDEX" val="16"/>
  <p:tag name="KSO_WM_UNIT_LINE_FILL_TYPE" val="2"/>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291"/>
  <p:tag name="KSO_WM_UNIT_TYPE" val="l_h_a"/>
  <p:tag name="KSO_WM_UNIT_INDEX" val="1_1_1"/>
  <p:tag name="KSO_WM_UNIT_LAYERLEVEL" val="1_1_1"/>
  <p:tag name="KSO_WM_UNIT_VALUE" val="42"/>
  <p:tag name="KSO_WM_UNIT_HIGHLIGHT" val="0"/>
  <p:tag name="KSO_WM_UNIT_COMPATIBLE" val="0"/>
  <p:tag name="KSO_WM_UNIT_CLEAR" val="0"/>
  <p:tag name="KSO_WM_UNIT_PRESET_TEXT_INDEX" val="3"/>
  <p:tag name="KSO_WM_UNIT_PRESET_TEXT_LEN" val="12"/>
  <p:tag name="KSO_WM_DIAGRAM_GROUP_CODE" val="l1-1"/>
  <p:tag name="KSO_WM_UNIT_ID" val="diagram20170291_2*l_h_a*1_1_1"/>
  <p:tag name="KSO_WM_UNIT_FILL_FORE_SCHEMECOLOR_INDEX" val="5"/>
  <p:tag name="KSO_WM_UNIT_FILL_TYPE" val="1"/>
  <p:tag name="KSO_WM_UNIT_TEXT_FILL_FORE_SCHEMECOLOR_INDEX" val="14"/>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291"/>
  <p:tag name="KSO_WM_UNIT_TYPE" val="l_h_f"/>
  <p:tag name="KSO_WM_UNIT_INDEX" val="1_1_1"/>
  <p:tag name="KSO_WM_UNIT_LAYERLEVEL" val="1_1_1"/>
  <p:tag name="KSO_WM_UNIT_VALUE" val="63"/>
  <p:tag name="KSO_WM_UNIT_HIGHLIGHT" val="0"/>
  <p:tag name="KSO_WM_UNIT_COMPATIBLE" val="0"/>
  <p:tag name="KSO_WM_UNIT_CLEAR" val="0"/>
  <p:tag name="KSO_WM_UNIT_PRESET_TEXT_INDEX" val="4"/>
  <p:tag name="KSO_WM_UNIT_PRESET_TEXT_LEN" val="57"/>
  <p:tag name="KSO_WM_DIAGRAM_GROUP_CODE" val="l1-1"/>
  <p:tag name="KSO_WM_UNIT_ID" val="diagram20170291_2*l_h_f*1_1_1"/>
  <p:tag name="KSO_WM_UNIT_TEXT_FILL_FORE_SCHEMECOLOR_INDEX" val="13"/>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291"/>
  <p:tag name="KSO_WM_UNIT_TYPE" val="l_h_f"/>
  <p:tag name="KSO_WM_UNIT_INDEX" val="1_2_1"/>
  <p:tag name="KSO_WM_UNIT_LAYERLEVEL" val="1_1_1"/>
  <p:tag name="KSO_WM_UNIT_VALUE" val="63"/>
  <p:tag name="KSO_WM_UNIT_HIGHLIGHT" val="0"/>
  <p:tag name="KSO_WM_UNIT_COMPATIBLE" val="0"/>
  <p:tag name="KSO_WM_UNIT_CLEAR" val="0"/>
  <p:tag name="KSO_WM_UNIT_PRESET_TEXT_INDEX" val="4"/>
  <p:tag name="KSO_WM_UNIT_PRESET_TEXT_LEN" val="57"/>
  <p:tag name="KSO_WM_DIAGRAM_GROUP_CODE" val="l1-1"/>
  <p:tag name="KSO_WM_UNIT_ID" val="diagram20170291_2*l_h_f*1_2_1"/>
  <p:tag name="KSO_WM_UNIT_TEXT_FILL_FORE_SCHEMECOLOR_INDEX" val="13"/>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0291"/>
  <p:tag name="KSO_WM_UNIT_TYPE" val="l_h_f"/>
  <p:tag name="KSO_WM_UNIT_INDEX" val="1_3_1"/>
  <p:tag name="KSO_WM_UNIT_LAYERLEVEL" val="1_1_1"/>
  <p:tag name="KSO_WM_UNIT_VALUE" val="63"/>
  <p:tag name="KSO_WM_UNIT_HIGHLIGHT" val="0"/>
  <p:tag name="KSO_WM_UNIT_COMPATIBLE" val="0"/>
  <p:tag name="KSO_WM_UNIT_CLEAR" val="0"/>
  <p:tag name="KSO_WM_UNIT_PRESET_TEXT_INDEX" val="4"/>
  <p:tag name="KSO_WM_UNIT_PRESET_TEXT_LEN" val="57"/>
  <p:tag name="KSO_WM_DIAGRAM_GROUP_CODE" val="l1-1"/>
  <p:tag name="KSO_WM_UNIT_ID" val="diagram20170291_2*l_h_f*1_3_1"/>
  <p:tag name="KSO_WM_UNIT_TEXT_FILL_FORE_SCHEMECOLOR_INDEX" val="13"/>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139"/>
  <p:tag name="KSO_WM_UNIT_TYPE" val="l_h_a"/>
  <p:tag name="KSO_WM_UNIT_INDEX" val="1_1_1"/>
  <p:tag name="KSO_WM_UNIT_ID" val="259*l_h_a*1_1_1"/>
  <p:tag name="KSO_WM_UNIT_CLEAR" val="1"/>
  <p:tag name="KSO_WM_UNIT_LAYERLEVEL" val="1_1_1"/>
  <p:tag name="KSO_WM_UNIT_VALUE" val="12"/>
  <p:tag name="KSO_WM_UNIT_HIGHLIGHT" val="0"/>
  <p:tag name="KSO_WM_UNIT_COMPATIBLE" val="0"/>
  <p:tag name="KSO_WM_UNIT_PRESET_TEXT" val="LOREM"/>
  <p:tag name="KSO_WM_BEAUTIFY_FLAG" val="#wm#"/>
  <p:tag name="KSO_WM_DIAGRAM_GROUP_CODE" val="l1-1"/>
  <p:tag name="KSO_WM_UNIT_FILL_FORE_SCHEMECOLOR_INDEX" val="5"/>
  <p:tag name="KSO_WM_UNIT_FILL_TYPE" val="1"/>
  <p:tag name="KSO_WM_UNIT_TEXT_FILL_FORE_SCHEMECOLOR_INDEX" val="14"/>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139"/>
  <p:tag name="KSO_WM_UNIT_TYPE" val="l_h_f"/>
  <p:tag name="KSO_WM_UNIT_INDEX" val="1_1_1"/>
  <p:tag name="KSO_WM_UNIT_ID" val="259*l_h_f*1_1_1"/>
  <p:tag name="KSO_WM_UNIT_CLEAR" val="1"/>
  <p:tag name="KSO_WM_UNIT_LAYERLEVEL" val="1_1_1"/>
  <p:tag name="KSO_WM_UNIT_VALUE" val="36"/>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139"/>
  <p:tag name="KSO_WM_UNIT_TYPE" val="l_h_a"/>
  <p:tag name="KSO_WM_UNIT_INDEX" val="1_2_1"/>
  <p:tag name="KSO_WM_UNIT_ID" val="259*l_h_a*1_2_1"/>
  <p:tag name="KSO_WM_UNIT_CLEAR" val="1"/>
  <p:tag name="KSO_WM_UNIT_LAYERLEVEL" val="1_1_1"/>
  <p:tag name="KSO_WM_UNIT_VALUE" val="12"/>
  <p:tag name="KSO_WM_UNIT_HIGHLIGHT" val="0"/>
  <p:tag name="KSO_WM_UNIT_COMPATIBLE" val="0"/>
  <p:tag name="KSO_WM_UNIT_PRESET_TEXT" val="LOREM"/>
  <p:tag name="KSO_WM_BEAUTIFY_FLAG" val="#wm#"/>
  <p:tag name="KSO_WM_DIAGRAM_GROUP_CODE" val="l1-1"/>
  <p:tag name="KSO_WM_UNIT_FILL_FORE_SCHEMECOLOR_INDEX" val="6"/>
  <p:tag name="KSO_WM_UNIT_FILL_TYPE" val="1"/>
  <p:tag name="KSO_WM_UNIT_TEXT_FILL_FORE_SCHEMECOLOR_INDEX" val="14"/>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139"/>
  <p:tag name="KSO_WM_UNIT_TYPE" val="l_h_f"/>
  <p:tag name="KSO_WM_UNIT_INDEX" val="1_2_1"/>
  <p:tag name="KSO_WM_UNIT_ID" val="259*l_h_f*1_2_1"/>
  <p:tag name="KSO_WM_UNIT_CLEAR" val="1"/>
  <p:tag name="KSO_WM_UNIT_LAYERLEVEL" val="1_1_1"/>
  <p:tag name="KSO_WM_UNIT_VALUE" val="36"/>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139"/>
  <p:tag name="KSO_WM_UNIT_TYPE" val="l_h_a"/>
  <p:tag name="KSO_WM_UNIT_INDEX" val="1_3_1"/>
  <p:tag name="KSO_WM_UNIT_ID" val="259*l_h_a*1_3_1"/>
  <p:tag name="KSO_WM_UNIT_CLEAR" val="1"/>
  <p:tag name="KSO_WM_UNIT_LAYERLEVEL" val="1_1_1"/>
  <p:tag name="KSO_WM_UNIT_VALUE" val="12"/>
  <p:tag name="KSO_WM_UNIT_HIGHLIGHT" val="0"/>
  <p:tag name="KSO_WM_UNIT_COMPATIBLE" val="0"/>
  <p:tag name="KSO_WM_UNIT_PRESET_TEXT" val="LOREM"/>
  <p:tag name="KSO_WM_BEAUTIFY_FLAG" val="#wm#"/>
  <p:tag name="KSO_WM_DIAGRAM_GROUP_CODE" val="l1-1"/>
  <p:tag name="KSO_WM_UNIT_FILL_FORE_SCHEMECOLOR_INDEX" val="7"/>
  <p:tag name="KSO_WM_UNIT_FILL_TYPE" val="1"/>
  <p:tag name="KSO_WM_UNIT_TEXT_FILL_FORE_SCHEMECOLOR_INDEX" val="14"/>
  <p:tag name="KSO_WM_UNIT_TEXT_FILL_TYPE" val="1"/>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139"/>
  <p:tag name="KSO_WM_UNIT_TYPE" val="l_h_f"/>
  <p:tag name="KSO_WM_UNIT_INDEX" val="1_3_1"/>
  <p:tag name="KSO_WM_UNIT_ID" val="259*l_h_f*1_3_1"/>
  <p:tag name="KSO_WM_UNIT_CLEAR" val="1"/>
  <p:tag name="KSO_WM_UNIT_LAYERLEVEL" val="1_1_1"/>
  <p:tag name="KSO_WM_UNIT_VALUE" val="36"/>
  <p:tag name="KSO_WM_UNIT_HIGHLIGHT" val="0"/>
  <p:tag name="KSO_WM_UNIT_COMPATIBLE" val="0"/>
  <p:tag name="KSO_WM_BEAUTIFY_FLAG" val="#wm#"/>
  <p:tag name="KSO_WM_UNIT_PRESET_TEXT_INDEX" val="4"/>
  <p:tag name="KSO_WM_UNIT_PRESET_TEXT_LEN" val="57"/>
  <p:tag name="KSO_WM_DIAGRAM_GROUP_CODE" val="l1-1"/>
  <p:tag name="KSO_WM_UNIT_TEXT_FILL_FORE_SCHEMECOLOR_INDEX" val="13"/>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4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4_1"/>
  <p:tag name="KSO_WM_UNIT_PRESET_TEXT" val="添加标题"/>
  <p:tag name="KSO_WM_UNIT_VALUE" val="6"/>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2*l_h_i*1_1_1"/>
  <p:tag name="KSO_WM_TEMPLATE_CATEGORY" val="diagram"/>
  <p:tag name="KSO_WM_TEMPLATE_INDEX" val="16039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13"/>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2*l_h_i*1_1_2"/>
  <p:tag name="KSO_WM_TEMPLATE_CATEGORY" val="diagram"/>
  <p:tag name="KSO_WM_TEMPLATE_INDEX" val="16039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2*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2*l_h_i*1_2_1"/>
  <p:tag name="KSO_WM_TEMPLATE_CATEGORY" val="diagram"/>
  <p:tag name="KSO_WM_TEMPLATE_INDEX" val="16039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13"/>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2*l_h_i*1_2_2"/>
  <p:tag name="KSO_WM_TEMPLATE_CATEGORY" val="diagram"/>
  <p:tag name="KSO_WM_TEMPLATE_INDEX" val="160393"/>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2*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2*l_h_i*1_3_1"/>
  <p:tag name="KSO_WM_TEMPLATE_CATEGORY" val="diagram"/>
  <p:tag name="KSO_WM_TEMPLATE_INDEX" val="16039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13"/>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2*l_h_i*1_3_2"/>
  <p:tag name="KSO_WM_TEMPLATE_CATEGORY" val="diagram"/>
  <p:tag name="KSO_WM_TEMPLATE_INDEX" val="160393"/>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2*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3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2*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4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2"/>
</p:tagLst>
</file>

<file path=ppt/tags/tag4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2*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2*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Lst>
</file>

<file path=ppt/tags/tag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3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1"/>
  <p:tag name="KSO_WM_UNIT_FILL_FORE_SCHEMECOLOR_INDEX" val="5"/>
  <p:tag name="KSO_WM_UNIT_FILL_TYPE" val="1"/>
  <p:tag name="KSO_WM_UNIT_LINE_FORE_SCHEMECOLOR_INDEX" val="16"/>
  <p:tag name="KSO_WM_UNIT_LINE_FILL_TYPE" val="2"/>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3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3_1"/>
  <p:tag name="KSO_WM_UNIT_PRESET_TEXT" val="添加标题"/>
  <p:tag name="KSO_WM_UNIT_VALUE" val="7"/>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3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2"/>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3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108"/>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2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LINE_FORE_SCHEMECOLOR_INDEX" val="16"/>
  <p:tag name="KSO_WM_UNIT_LINE_FILL_TYPE" val="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TotalTime>
  <Words>5753</Words>
  <Application>Microsoft Office PowerPoint</Application>
  <PresentationFormat>自定义</PresentationFormat>
  <Paragraphs>442</Paragraphs>
  <Slides>97</Slides>
  <Notes>3</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97</vt:i4>
      </vt:variant>
    </vt:vector>
  </HeadingPairs>
  <TitlesOfParts>
    <vt:vector size="100" baseType="lpstr">
      <vt:lpstr>第一PPT，www.1ppt.com</vt:lpstr>
      <vt:lpstr>第一PPT，www.1ppt.com </vt:lpstr>
      <vt:lpstr>Document</vt:lpstr>
      <vt:lpstr>幻灯片 1</vt:lpstr>
      <vt:lpstr>幻灯片 2</vt:lpstr>
      <vt:lpstr>幻灯片 3</vt:lpstr>
      <vt:lpstr>幻灯片 4</vt:lpstr>
      <vt:lpstr>（一）衔接资金项目建设的重要意义 </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核查对象</vt:lpstr>
      <vt:lpstr>核查方式</vt:lpstr>
      <vt:lpstr>核查内容-区县层面</vt:lpstr>
      <vt:lpstr>核查内容-项目层面</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vector>
  </TitlesOfParts>
  <Company>第一PPT，www.1ppt.com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户外旅游</dc:title>
  <dc:creator>第一PPT</dc:creator>
  <cp:keywords>www.1ppt.com</cp:keywords>
  <dc:description>www.1ppt.com</dc:description>
  <cp:lastModifiedBy>Administrator</cp:lastModifiedBy>
  <cp:revision>2569</cp:revision>
  <dcterms:created xsi:type="dcterms:W3CDTF">2015-12-01T09:06:00Z</dcterms:created>
  <dcterms:modified xsi:type="dcterms:W3CDTF">2022-04-26T03:56:51Z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7595EF620E444B0A81FA0444932344B3</vt:lpwstr>
  </property>
  <property fmtid="{D5CDD505-2E9C-101B-9397-08002B2CF9AE}" pid="3" name="KSOProductBuildVer">
    <vt:lpwstr>2052-11.1.0.11365</vt:lpwstr>
  </property>
</Properties>
</file>