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handoutMasterIdLst>
    <p:handoutMasterId r:id="rId20"/>
  </p:handoutMasterIdLst>
  <p:sldIdLst>
    <p:sldId id="351" r:id="rId2"/>
    <p:sldId id="369" r:id="rId3"/>
    <p:sldId id="365" r:id="rId4"/>
    <p:sldId id="371" r:id="rId5"/>
    <p:sldId id="373" r:id="rId6"/>
    <p:sldId id="374" r:id="rId7"/>
    <p:sldId id="375" r:id="rId8"/>
    <p:sldId id="376" r:id="rId9"/>
    <p:sldId id="377" r:id="rId10"/>
    <p:sldId id="378" r:id="rId11"/>
    <p:sldId id="379" r:id="rId12"/>
    <p:sldId id="380" r:id="rId13"/>
    <p:sldId id="333" r:id="rId14"/>
    <p:sldId id="384" r:id="rId15"/>
    <p:sldId id="382" r:id="rId16"/>
    <p:sldId id="385" r:id="rId17"/>
    <p:sldId id="383"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MATION" initials="I"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a:srgbClr val="E8F2EE"/>
    <a:srgbClr val="CEE3DB"/>
    <a:srgbClr val="F8F8F8"/>
    <a:srgbClr val="1965B8"/>
    <a:srgbClr val="2173C7"/>
    <a:srgbClr val="2175CB"/>
    <a:srgbClr val="237AD1"/>
    <a:srgbClr val="2379D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138" autoAdjust="0"/>
    <p:restoredTop sz="97926" autoAdjust="0"/>
  </p:normalViewPr>
  <p:slideViewPr>
    <p:cSldViewPr snapToGrid="0">
      <p:cViewPr>
        <p:scale>
          <a:sx n="100" d="100"/>
          <a:sy n="100" d="100"/>
        </p:scale>
        <p:origin x="210" y="22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57" d="100"/>
          <a:sy n="57" d="100"/>
        </p:scale>
        <p:origin x="2808" y="4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0664B0E-0571-43ED-BE63-E12547982F60}" type="datetimeFigureOut">
              <a:rPr lang="en-US" smtClean="0"/>
              <a:t>5/11/2021</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61FA54-A823-4094-BB0B-28310CE7815A}" type="slidenum">
              <a:rPr lang="en-US" smtClean="0"/>
              <a:t>‹#›</a:t>
            </a:fld>
            <a:endParaRPr lang="en-US" dirty="0"/>
          </a:p>
        </p:txBody>
      </p:sp>
    </p:spTree>
    <p:extLst>
      <p:ext uri="{BB962C8B-B14F-4D97-AF65-F5344CB8AC3E}">
        <p14:creationId xmlns:p14="http://schemas.microsoft.com/office/powerpoint/2010/main" val="237614626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E126C0-3302-41A4-8EDC-2942BBF075F0}" type="datetimeFigureOut">
              <a:rPr lang="en-US" smtClean="0"/>
              <a:t>5/11/2021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3DAD81-F3CE-4425-880B-65C7BA3E9573}" type="slidenum">
              <a:rPr lang="en-US" smtClean="0"/>
              <a:t>‹#›</a:t>
            </a:fld>
            <a:endParaRPr lang="en-US" dirty="0"/>
          </a:p>
        </p:txBody>
      </p:sp>
    </p:spTree>
    <p:extLst>
      <p:ext uri="{BB962C8B-B14F-4D97-AF65-F5344CB8AC3E}">
        <p14:creationId xmlns:p14="http://schemas.microsoft.com/office/powerpoint/2010/main" val="403914222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grpSp>
        <p:nvGrpSpPr>
          <p:cNvPr id="7" name="Group 6"/>
          <p:cNvGrpSpPr/>
          <p:nvPr userDrawn="1"/>
        </p:nvGrpSpPr>
        <p:grpSpPr>
          <a:xfrm>
            <a:off x="573448" y="1338897"/>
            <a:ext cx="988272" cy="87630"/>
            <a:chOff x="603399" y="1554480"/>
            <a:chExt cx="515620" cy="45720"/>
          </a:xfrm>
        </p:grpSpPr>
        <p:sp>
          <p:nvSpPr>
            <p:cNvPr id="8" name="Oval 7"/>
            <p:cNvSpPr/>
            <p:nvPr/>
          </p:nvSpPr>
          <p:spPr>
            <a:xfrm>
              <a:off x="603399" y="1554480"/>
              <a:ext cx="45720" cy="45720"/>
            </a:xfrm>
            <a:prstGeom prst="ellipse">
              <a:avLst/>
            </a:prstGeom>
            <a:solidFill>
              <a:schemeClr val="accent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1" name="Oval 10"/>
            <p:cNvSpPr/>
            <p:nvPr/>
          </p:nvSpPr>
          <p:spPr>
            <a:xfrm>
              <a:off x="720874" y="1554480"/>
              <a:ext cx="45720" cy="45720"/>
            </a:xfrm>
            <a:prstGeom prst="ellipse">
              <a:avLst/>
            </a:prstGeom>
            <a:solidFill>
              <a:schemeClr val="accent2"/>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2" name="Oval 11"/>
            <p:cNvSpPr/>
            <p:nvPr/>
          </p:nvSpPr>
          <p:spPr>
            <a:xfrm>
              <a:off x="838349" y="1554480"/>
              <a:ext cx="45720" cy="45720"/>
            </a:xfrm>
            <a:prstGeom prst="ellipse">
              <a:avLst/>
            </a:prstGeom>
            <a:solidFill>
              <a:schemeClr val="accent3"/>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3" name="Oval 12"/>
            <p:cNvSpPr/>
            <p:nvPr/>
          </p:nvSpPr>
          <p:spPr>
            <a:xfrm>
              <a:off x="955824" y="1554480"/>
              <a:ext cx="45720" cy="45720"/>
            </a:xfrm>
            <a:prstGeom prst="ellipse">
              <a:avLst/>
            </a:prstGeom>
            <a:solidFill>
              <a:schemeClr val="accent4"/>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4" name="Oval 13"/>
            <p:cNvSpPr/>
            <p:nvPr/>
          </p:nvSpPr>
          <p:spPr>
            <a:xfrm>
              <a:off x="1073299" y="1554480"/>
              <a:ext cx="45720" cy="45720"/>
            </a:xfrm>
            <a:prstGeom prst="ellipse">
              <a:avLst/>
            </a:prstGeom>
            <a:solidFill>
              <a:schemeClr val="accent5"/>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grpSp>
      <p:sp>
        <p:nvSpPr>
          <p:cNvPr id="15" name="Title 1"/>
          <p:cNvSpPr>
            <a:spLocks noGrp="1"/>
          </p:cNvSpPr>
          <p:nvPr>
            <p:ph type="title" hasCustomPrompt="1"/>
          </p:nvPr>
        </p:nvSpPr>
        <p:spPr>
          <a:xfrm>
            <a:off x="513906" y="697637"/>
            <a:ext cx="10225913" cy="471365"/>
          </a:xfrm>
          <a:prstGeom prst="rect">
            <a:avLst/>
          </a:prstGeom>
        </p:spPr>
        <p:txBody>
          <a:bodyPr wrap="none" lIns="0" tIns="0" rIns="0" bIns="0" anchor="ctr">
            <a:noAutofit/>
          </a:bodyPr>
          <a:lstStyle>
            <a:lvl1pPr algn="l" rtl="0">
              <a:defRPr sz="3733" b="1" baseline="0">
                <a:solidFill>
                  <a:schemeClr val="bg1">
                    <a:lumMod val="50000"/>
                  </a:schemeClr>
                </a:solidFill>
                <a:latin typeface="+mn-lt"/>
              </a:defRPr>
            </a:lvl1pPr>
          </a:lstStyle>
          <a:p>
            <a:r>
              <a:rPr lang="en-US" dirty="0" smtClean="0"/>
              <a:t>CLICK TO EDIT MASTER TITLE STYLE</a:t>
            </a:r>
            <a:endParaRPr lang="en-US" dirty="0"/>
          </a:p>
        </p:txBody>
      </p:sp>
      <p:sp>
        <p:nvSpPr>
          <p:cNvPr id="16" name="Text Placeholder 3"/>
          <p:cNvSpPr>
            <a:spLocks noGrp="1"/>
          </p:cNvSpPr>
          <p:nvPr>
            <p:ph type="body" sz="half" idx="2" hasCustomPrompt="1"/>
          </p:nvPr>
        </p:nvSpPr>
        <p:spPr>
          <a:xfrm>
            <a:off x="542934" y="397994"/>
            <a:ext cx="10225913" cy="267661"/>
          </a:xfrm>
          <a:prstGeom prst="rect">
            <a:avLst/>
          </a:prstGeom>
        </p:spPr>
        <p:txBody>
          <a:bodyPr wrap="square" lIns="0" tIns="0" rIns="0" bIns="0" anchor="ctr">
            <a:noAutofit/>
          </a:bodyPr>
          <a:lstStyle>
            <a:lvl1pPr marL="0" indent="0" algn="l" rtl="0">
              <a:buNone/>
              <a:defRPr sz="1200" b="0" i="0" baseline="0">
                <a:solidFill>
                  <a:schemeClr val="bg1">
                    <a:lumMod val="50000"/>
                  </a:schemeClr>
                </a:solidFill>
                <a:latin typeface="+mn-lt"/>
              </a:defRPr>
            </a:lvl1pPr>
            <a:lvl2pPr marL="609570" indent="0">
              <a:buNone/>
              <a:defRPr sz="1600"/>
            </a:lvl2pPr>
            <a:lvl3pPr marL="1219140" indent="0">
              <a:buNone/>
              <a:defRPr sz="1333"/>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r>
              <a:rPr lang="en-US" dirty="0" smtClean="0"/>
              <a:t>Type the subtitle of your great here</a:t>
            </a:r>
            <a:endParaRPr lang="en-US" dirty="0"/>
          </a:p>
        </p:txBody>
      </p:sp>
    </p:spTree>
    <p:extLst>
      <p:ext uri="{BB962C8B-B14F-4D97-AF65-F5344CB8AC3E}">
        <p14:creationId xmlns:p14="http://schemas.microsoft.com/office/powerpoint/2010/main" val="835118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6">
                                            <p:txEl>
                                              <p:pRg st="0" end="0"/>
                                            </p:txEl>
                                          </p:spTgt>
                                        </p:tgtEl>
                                        <p:attrNameLst>
                                          <p:attrName>style.visibility</p:attrName>
                                        </p:attrNameLst>
                                      </p:cBhvr>
                                      <p:to>
                                        <p:strVal val="visible"/>
                                      </p:to>
                                    </p:set>
                                    <p:animEffect transition="in" filter="fade">
                                      <p:cBhvr>
                                        <p:cTn id="13"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build="p">
        <p:tmplLst>
          <p:tmpl lvl="1">
            <p:tnLst>
              <p:par>
                <p:cTn presetID="10" presetClass="entr" presetSubtype="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3_Title Slide">
    <p:spTree>
      <p:nvGrpSpPr>
        <p:cNvPr id="1" name=""/>
        <p:cNvGrpSpPr/>
        <p:nvPr/>
      </p:nvGrpSpPr>
      <p:grpSpPr>
        <a:xfrm>
          <a:off x="0" y="0"/>
          <a:ext cx="0" cy="0"/>
          <a:chOff x="0" y="0"/>
          <a:chExt cx="0" cy="0"/>
        </a:xfrm>
      </p:grpSpPr>
      <p:sp>
        <p:nvSpPr>
          <p:cNvPr id="12" name="Picture Placeholder 17"/>
          <p:cNvSpPr>
            <a:spLocks noGrp="1"/>
          </p:cNvSpPr>
          <p:nvPr>
            <p:ph type="pic" sz="quarter" idx="15"/>
          </p:nvPr>
        </p:nvSpPr>
        <p:spPr>
          <a:xfrm>
            <a:off x="0" y="0"/>
            <a:ext cx="8925878" cy="6858000"/>
          </a:xfrm>
          <a:custGeom>
            <a:avLst/>
            <a:gdLst>
              <a:gd name="connsiteX0" fmla="*/ 0 w 8925878"/>
              <a:gd name="connsiteY0" fmla="*/ 0 h 6858000"/>
              <a:gd name="connsiteX1" fmla="*/ 2174241 w 8925878"/>
              <a:gd name="connsiteY1" fmla="*/ 0 h 6858000"/>
              <a:gd name="connsiteX2" fmla="*/ 3556000 w 8925878"/>
              <a:gd name="connsiteY2" fmla="*/ 0 h 6858000"/>
              <a:gd name="connsiteX3" fmla="*/ 4631098 w 8925878"/>
              <a:gd name="connsiteY3" fmla="*/ 0 h 6858000"/>
              <a:gd name="connsiteX4" fmla="*/ 8925878 w 8925878"/>
              <a:gd name="connsiteY4" fmla="*/ 6856412 h 6858000"/>
              <a:gd name="connsiteX5" fmla="*/ 3556000 w 8925878"/>
              <a:gd name="connsiteY5" fmla="*/ 6856412 h 6858000"/>
              <a:gd name="connsiteX6" fmla="*/ 3556000 w 8925878"/>
              <a:gd name="connsiteY6" fmla="*/ 6858000 h 6858000"/>
              <a:gd name="connsiteX7" fmla="*/ 0 w 8925878"/>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925878" h="6858000">
                <a:moveTo>
                  <a:pt x="0" y="0"/>
                </a:moveTo>
                <a:lnTo>
                  <a:pt x="2174241" y="0"/>
                </a:lnTo>
                <a:lnTo>
                  <a:pt x="3556000" y="0"/>
                </a:lnTo>
                <a:lnTo>
                  <a:pt x="4631098" y="0"/>
                </a:lnTo>
                <a:lnTo>
                  <a:pt x="8925878" y="6856412"/>
                </a:lnTo>
                <a:lnTo>
                  <a:pt x="3556000" y="6856412"/>
                </a:lnTo>
                <a:lnTo>
                  <a:pt x="3556000" y="6858000"/>
                </a:lnTo>
                <a:lnTo>
                  <a:pt x="0" y="6858000"/>
                </a:lnTo>
                <a:close/>
              </a:path>
            </a:pathLst>
          </a:custGeom>
        </p:spPr>
        <p:txBody>
          <a:bodyPr wrap="square">
            <a:noAutofit/>
          </a:bodyPr>
          <a:lstStyle>
            <a:lvl1pPr>
              <a:defRPr sz="1050"/>
            </a:lvl1pPr>
          </a:lstStyle>
          <a:p>
            <a:endParaRPr lang="en-US"/>
          </a:p>
        </p:txBody>
      </p:sp>
    </p:spTree>
    <p:extLst>
      <p:ext uri="{BB962C8B-B14F-4D97-AF65-F5344CB8AC3E}">
        <p14:creationId xmlns:p14="http://schemas.microsoft.com/office/powerpoint/2010/main" val="252769640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3" name="Picture Placeholder 2"/>
          <p:cNvSpPr>
            <a:spLocks noGrp="1"/>
          </p:cNvSpPr>
          <p:nvPr>
            <p:ph type="pic" sz="quarter" idx="17"/>
          </p:nvPr>
        </p:nvSpPr>
        <p:spPr>
          <a:xfrm>
            <a:off x="0" y="1737241"/>
            <a:ext cx="12192000" cy="3383517"/>
          </a:xfrm>
          <a:prstGeom prst="rect">
            <a:avLst/>
          </a:prstGeom>
          <a:solidFill>
            <a:schemeClr val="bg2">
              <a:alpha val="38000"/>
            </a:schemeClr>
          </a:solidFill>
        </p:spPr>
        <p:txBody>
          <a:bodyPr/>
          <a:lstStyle>
            <a:lvl1pPr>
              <a:defRPr sz="700"/>
            </a:lvl1pPr>
          </a:lstStyle>
          <a:p>
            <a:endParaRPr lang="ar-IQ"/>
          </a:p>
        </p:txBody>
      </p:sp>
      <p:grpSp>
        <p:nvGrpSpPr>
          <p:cNvPr id="8" name="Group 7"/>
          <p:cNvGrpSpPr/>
          <p:nvPr userDrawn="1"/>
        </p:nvGrpSpPr>
        <p:grpSpPr>
          <a:xfrm>
            <a:off x="573448" y="1338897"/>
            <a:ext cx="988272" cy="87630"/>
            <a:chOff x="603399" y="1554480"/>
            <a:chExt cx="515620" cy="45720"/>
          </a:xfrm>
        </p:grpSpPr>
        <p:sp>
          <p:nvSpPr>
            <p:cNvPr id="11" name="Oval 10"/>
            <p:cNvSpPr/>
            <p:nvPr/>
          </p:nvSpPr>
          <p:spPr>
            <a:xfrm>
              <a:off x="603399" y="1554480"/>
              <a:ext cx="45720" cy="45720"/>
            </a:xfrm>
            <a:prstGeom prst="ellipse">
              <a:avLst/>
            </a:prstGeom>
            <a:solidFill>
              <a:schemeClr val="accent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2" name="Oval 11"/>
            <p:cNvSpPr/>
            <p:nvPr/>
          </p:nvSpPr>
          <p:spPr>
            <a:xfrm>
              <a:off x="720874" y="1554480"/>
              <a:ext cx="45720" cy="45720"/>
            </a:xfrm>
            <a:prstGeom prst="ellipse">
              <a:avLst/>
            </a:prstGeom>
            <a:solidFill>
              <a:schemeClr val="accent2"/>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3" name="Oval 12"/>
            <p:cNvSpPr/>
            <p:nvPr/>
          </p:nvSpPr>
          <p:spPr>
            <a:xfrm>
              <a:off x="838349" y="1554480"/>
              <a:ext cx="45720" cy="45720"/>
            </a:xfrm>
            <a:prstGeom prst="ellipse">
              <a:avLst/>
            </a:prstGeom>
            <a:solidFill>
              <a:schemeClr val="accent3"/>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4" name="Oval 13"/>
            <p:cNvSpPr/>
            <p:nvPr/>
          </p:nvSpPr>
          <p:spPr>
            <a:xfrm>
              <a:off x="955824" y="1554480"/>
              <a:ext cx="45720" cy="45720"/>
            </a:xfrm>
            <a:prstGeom prst="ellipse">
              <a:avLst/>
            </a:prstGeom>
            <a:solidFill>
              <a:schemeClr val="accent4"/>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5" name="Oval 14"/>
            <p:cNvSpPr/>
            <p:nvPr/>
          </p:nvSpPr>
          <p:spPr>
            <a:xfrm>
              <a:off x="1073299" y="1554480"/>
              <a:ext cx="45720" cy="45720"/>
            </a:xfrm>
            <a:prstGeom prst="ellipse">
              <a:avLst/>
            </a:prstGeom>
            <a:solidFill>
              <a:schemeClr val="accent5"/>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grpSp>
      <p:sp>
        <p:nvSpPr>
          <p:cNvPr id="16" name="Title 1"/>
          <p:cNvSpPr>
            <a:spLocks noGrp="1"/>
          </p:cNvSpPr>
          <p:nvPr>
            <p:ph type="title" hasCustomPrompt="1"/>
          </p:nvPr>
        </p:nvSpPr>
        <p:spPr>
          <a:xfrm>
            <a:off x="513906" y="697637"/>
            <a:ext cx="10225913" cy="471365"/>
          </a:xfrm>
          <a:prstGeom prst="rect">
            <a:avLst/>
          </a:prstGeom>
        </p:spPr>
        <p:txBody>
          <a:bodyPr wrap="none" lIns="0" tIns="0" rIns="0" bIns="0" anchor="ctr">
            <a:noAutofit/>
          </a:bodyPr>
          <a:lstStyle>
            <a:lvl1pPr algn="l" rtl="0">
              <a:defRPr sz="3733" b="1" baseline="0">
                <a:solidFill>
                  <a:schemeClr val="bg1">
                    <a:lumMod val="50000"/>
                  </a:schemeClr>
                </a:solidFill>
                <a:latin typeface="+mn-lt"/>
              </a:defRPr>
            </a:lvl1pPr>
          </a:lstStyle>
          <a:p>
            <a:r>
              <a:rPr lang="en-US" dirty="0" smtClean="0"/>
              <a:t>CLICK TO EDIT MASTER TITLE STYLE</a:t>
            </a:r>
            <a:endParaRPr lang="en-US" dirty="0"/>
          </a:p>
        </p:txBody>
      </p:sp>
      <p:sp>
        <p:nvSpPr>
          <p:cNvPr id="17" name="Text Placeholder 3"/>
          <p:cNvSpPr>
            <a:spLocks noGrp="1"/>
          </p:cNvSpPr>
          <p:nvPr>
            <p:ph type="body" sz="half" idx="2" hasCustomPrompt="1"/>
          </p:nvPr>
        </p:nvSpPr>
        <p:spPr>
          <a:xfrm>
            <a:off x="542934" y="397994"/>
            <a:ext cx="10225913" cy="267661"/>
          </a:xfrm>
          <a:prstGeom prst="rect">
            <a:avLst/>
          </a:prstGeom>
        </p:spPr>
        <p:txBody>
          <a:bodyPr wrap="square" lIns="0" tIns="0" rIns="0" bIns="0" anchor="ctr">
            <a:noAutofit/>
          </a:bodyPr>
          <a:lstStyle>
            <a:lvl1pPr marL="0" indent="0" algn="l" rtl="0">
              <a:buNone/>
              <a:defRPr sz="1200" b="0" i="0" baseline="0">
                <a:solidFill>
                  <a:schemeClr val="bg1">
                    <a:lumMod val="50000"/>
                  </a:schemeClr>
                </a:solidFill>
                <a:latin typeface="+mn-lt"/>
              </a:defRPr>
            </a:lvl1pPr>
            <a:lvl2pPr marL="609570" indent="0">
              <a:buNone/>
              <a:defRPr sz="1600"/>
            </a:lvl2pPr>
            <a:lvl3pPr marL="1219140" indent="0">
              <a:buNone/>
              <a:defRPr sz="1333"/>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r>
              <a:rPr lang="en-US" dirty="0" smtClean="0"/>
              <a:t>Type the subtitle of your great here</a:t>
            </a:r>
            <a:endParaRPr lang="en-US" dirty="0"/>
          </a:p>
        </p:txBody>
      </p:sp>
    </p:spTree>
    <p:extLst>
      <p:ext uri="{BB962C8B-B14F-4D97-AF65-F5344CB8AC3E}">
        <p14:creationId xmlns:p14="http://schemas.microsoft.com/office/powerpoint/2010/main" val="1955161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7">
                                            <p:txEl>
                                              <p:pRg st="0" end="0"/>
                                            </p:txEl>
                                          </p:spTgt>
                                        </p:tgtEl>
                                        <p:attrNameLst>
                                          <p:attrName>style.visibility</p:attrName>
                                        </p:attrNameLst>
                                      </p:cBhvr>
                                      <p:to>
                                        <p:strVal val="visible"/>
                                      </p:to>
                                    </p:set>
                                    <p:animEffect transition="in" filter="fade">
                                      <p:cBhvr>
                                        <p:cTn id="13"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uild="p">
        <p:tmplLst>
          <p:tmpl lvl="1">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2_Title Slide">
    <p:spTree>
      <p:nvGrpSpPr>
        <p:cNvPr id="1" name=""/>
        <p:cNvGrpSpPr/>
        <p:nvPr/>
      </p:nvGrpSpPr>
      <p:grpSpPr>
        <a:xfrm>
          <a:off x="0" y="0"/>
          <a:ext cx="0" cy="0"/>
          <a:chOff x="0" y="0"/>
          <a:chExt cx="0" cy="0"/>
        </a:xfrm>
      </p:grpSpPr>
      <p:sp>
        <p:nvSpPr>
          <p:cNvPr id="6" name="Picture Placeholder 7"/>
          <p:cNvSpPr>
            <a:spLocks noGrp="1"/>
          </p:cNvSpPr>
          <p:nvPr>
            <p:ph type="pic" sz="quarter" idx="10"/>
          </p:nvPr>
        </p:nvSpPr>
        <p:spPr>
          <a:xfrm>
            <a:off x="6083300" y="0"/>
            <a:ext cx="6108700" cy="6858000"/>
          </a:xfrm>
          <a:prstGeom prst="rect">
            <a:avLst/>
          </a:prstGeom>
          <a:solidFill>
            <a:schemeClr val="bg2">
              <a:alpha val="34000"/>
            </a:schemeClr>
          </a:solidFill>
        </p:spPr>
        <p:txBody>
          <a:bodyPr/>
          <a:lstStyle>
            <a:lvl1pPr>
              <a:defRPr sz="900"/>
            </a:lvl1pPr>
          </a:lstStyle>
          <a:p>
            <a:endParaRPr lang="id-ID"/>
          </a:p>
        </p:txBody>
      </p:sp>
    </p:spTree>
    <p:extLst>
      <p:ext uri="{BB962C8B-B14F-4D97-AF65-F5344CB8AC3E}">
        <p14:creationId xmlns:p14="http://schemas.microsoft.com/office/powerpoint/2010/main" val="3958305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7_Title Slide">
    <p:spTree>
      <p:nvGrpSpPr>
        <p:cNvPr id="1" name=""/>
        <p:cNvGrpSpPr/>
        <p:nvPr/>
      </p:nvGrpSpPr>
      <p:grpSpPr>
        <a:xfrm>
          <a:off x="0" y="0"/>
          <a:ext cx="0" cy="0"/>
          <a:chOff x="0" y="0"/>
          <a:chExt cx="0" cy="0"/>
        </a:xfrm>
      </p:grpSpPr>
      <p:sp>
        <p:nvSpPr>
          <p:cNvPr id="7" name="Picture Placeholder 9"/>
          <p:cNvSpPr>
            <a:spLocks noGrp="1"/>
          </p:cNvSpPr>
          <p:nvPr>
            <p:ph type="pic" sz="quarter" idx="10" hasCustomPrompt="1"/>
          </p:nvPr>
        </p:nvSpPr>
        <p:spPr>
          <a:xfrm>
            <a:off x="0" y="0"/>
            <a:ext cx="5184648" cy="6858000"/>
          </a:xfrm>
          <a:prstGeom prst="rect">
            <a:avLst/>
          </a:prstGeom>
          <a:solidFill>
            <a:schemeClr val="bg2"/>
          </a:solidFill>
        </p:spPr>
        <p:txBody>
          <a:bodyPr/>
          <a:lstStyle>
            <a:lvl1pPr marL="0" indent="0">
              <a:buNone/>
              <a:defRPr sz="1000"/>
            </a:lvl1pPr>
          </a:lstStyle>
          <a:p>
            <a:r>
              <a:rPr lang="en-US" smtClean="0"/>
              <a:t>Image#</a:t>
            </a:r>
            <a:endParaRPr lang="en-US"/>
          </a:p>
        </p:txBody>
      </p:sp>
    </p:spTree>
    <p:extLst>
      <p:ext uri="{BB962C8B-B14F-4D97-AF65-F5344CB8AC3E}">
        <p14:creationId xmlns:p14="http://schemas.microsoft.com/office/powerpoint/2010/main" val="203528422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3" name="Picture Placeholder 2"/>
          <p:cNvSpPr>
            <a:spLocks noGrp="1"/>
          </p:cNvSpPr>
          <p:nvPr>
            <p:ph type="pic" sz="quarter" idx="17"/>
          </p:nvPr>
        </p:nvSpPr>
        <p:spPr>
          <a:xfrm>
            <a:off x="505872" y="354074"/>
            <a:ext cx="4675728" cy="6216004"/>
          </a:xfrm>
          <a:prstGeom prst="rect">
            <a:avLst/>
          </a:prstGeom>
          <a:solidFill>
            <a:schemeClr val="bg2"/>
          </a:solidFill>
        </p:spPr>
        <p:txBody>
          <a:bodyPr/>
          <a:lstStyle>
            <a:lvl1pPr>
              <a:defRPr sz="300"/>
            </a:lvl1pPr>
          </a:lstStyle>
          <a:p>
            <a:endParaRPr lang="ar-IQ"/>
          </a:p>
        </p:txBody>
      </p:sp>
    </p:spTree>
    <p:extLst>
      <p:ext uri="{BB962C8B-B14F-4D97-AF65-F5344CB8AC3E}">
        <p14:creationId xmlns:p14="http://schemas.microsoft.com/office/powerpoint/2010/main" val="403352701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8_Title Slide">
    <p:spTree>
      <p:nvGrpSpPr>
        <p:cNvPr id="1" name=""/>
        <p:cNvGrpSpPr/>
        <p:nvPr/>
      </p:nvGrpSpPr>
      <p:grpSpPr>
        <a:xfrm>
          <a:off x="0" y="0"/>
          <a:ext cx="0" cy="0"/>
          <a:chOff x="0" y="0"/>
          <a:chExt cx="0" cy="0"/>
        </a:xfrm>
      </p:grpSpPr>
      <p:sp>
        <p:nvSpPr>
          <p:cNvPr id="32" name="Picture Placeholder 31"/>
          <p:cNvSpPr>
            <a:spLocks noGrp="1"/>
          </p:cNvSpPr>
          <p:nvPr>
            <p:ph type="pic" sz="quarter" idx="24"/>
          </p:nvPr>
        </p:nvSpPr>
        <p:spPr>
          <a:xfrm flipH="1">
            <a:off x="368326" y="-1803310"/>
            <a:ext cx="13639888" cy="5289855"/>
          </a:xfrm>
          <a:custGeom>
            <a:avLst/>
            <a:gdLst>
              <a:gd name="connsiteX0" fmla="*/ 10111655 w 13639888"/>
              <a:gd name="connsiteY0" fmla="*/ 328678 h 5289855"/>
              <a:gd name="connsiteX1" fmla="*/ 9777506 w 13639888"/>
              <a:gd name="connsiteY1" fmla="*/ 476726 h 5289855"/>
              <a:gd name="connsiteX2" fmla="*/ 9793959 w 13639888"/>
              <a:gd name="connsiteY2" fmla="*/ 1151840 h 5289855"/>
              <a:gd name="connsiteX3" fmla="*/ 12833037 w 13639888"/>
              <a:gd name="connsiteY3" fmla="*/ 4046314 h 5289855"/>
              <a:gd name="connsiteX4" fmla="*/ 13508152 w 13639888"/>
              <a:gd name="connsiteY4" fmla="*/ 4029860 h 5289855"/>
              <a:gd name="connsiteX5" fmla="*/ 13491699 w 13639888"/>
              <a:gd name="connsiteY5" fmla="*/ 3354746 h 5289855"/>
              <a:gd name="connsiteX6" fmla="*/ 10452621 w 13639888"/>
              <a:gd name="connsiteY6" fmla="*/ 460273 h 5289855"/>
              <a:gd name="connsiteX7" fmla="*/ 10111655 w 13639888"/>
              <a:gd name="connsiteY7" fmla="*/ 328678 h 5289855"/>
              <a:gd name="connsiteX8" fmla="*/ 3834589 w 13639888"/>
              <a:gd name="connsiteY8" fmla="*/ 324318 h 5289855"/>
              <a:gd name="connsiteX9" fmla="*/ 3500439 w 13639888"/>
              <a:gd name="connsiteY9" fmla="*/ 472365 h 5289855"/>
              <a:gd name="connsiteX10" fmla="*/ 3516892 w 13639888"/>
              <a:gd name="connsiteY10" fmla="*/ 1147480 h 5289855"/>
              <a:gd name="connsiteX11" fmla="*/ 6576034 w 13639888"/>
              <a:gd name="connsiteY11" fmla="*/ 4061061 h 5289855"/>
              <a:gd name="connsiteX12" fmla="*/ 7251148 w 13639888"/>
              <a:gd name="connsiteY12" fmla="*/ 4044608 h 5289855"/>
              <a:gd name="connsiteX13" fmla="*/ 7234695 w 13639888"/>
              <a:gd name="connsiteY13" fmla="*/ 3369493 h 5289855"/>
              <a:gd name="connsiteX14" fmla="*/ 4175554 w 13639888"/>
              <a:gd name="connsiteY14" fmla="*/ 455912 h 5289855"/>
              <a:gd name="connsiteX15" fmla="*/ 3834589 w 13639888"/>
              <a:gd name="connsiteY15" fmla="*/ 324318 h 5289855"/>
              <a:gd name="connsiteX16" fmla="*/ 5207582 w 13639888"/>
              <a:gd name="connsiteY16" fmla="*/ 139027 h 5289855"/>
              <a:gd name="connsiteX17" fmla="*/ 4873432 w 13639888"/>
              <a:gd name="connsiteY17" fmla="*/ 287074 h 5289855"/>
              <a:gd name="connsiteX18" fmla="*/ 4889885 w 13639888"/>
              <a:gd name="connsiteY18" fmla="*/ 962189 h 5289855"/>
              <a:gd name="connsiteX19" fmla="*/ 8801958 w 13639888"/>
              <a:gd name="connsiteY19" fmla="*/ 4688119 h 5289855"/>
              <a:gd name="connsiteX20" fmla="*/ 9477073 w 13639888"/>
              <a:gd name="connsiteY20" fmla="*/ 4671666 h 5289855"/>
              <a:gd name="connsiteX21" fmla="*/ 9460620 w 13639888"/>
              <a:gd name="connsiteY21" fmla="*/ 3996551 h 5289855"/>
              <a:gd name="connsiteX22" fmla="*/ 5548547 w 13639888"/>
              <a:gd name="connsiteY22" fmla="*/ 270621 h 5289855"/>
              <a:gd name="connsiteX23" fmla="*/ 5207582 w 13639888"/>
              <a:gd name="connsiteY23" fmla="*/ 139027 h 5289855"/>
              <a:gd name="connsiteX24" fmla="*/ 465886 w 13639888"/>
              <a:gd name="connsiteY24" fmla="*/ 94560 h 5289855"/>
              <a:gd name="connsiteX25" fmla="*/ 131737 w 13639888"/>
              <a:gd name="connsiteY25" fmla="*/ 242607 h 5289855"/>
              <a:gd name="connsiteX26" fmla="*/ 148190 w 13639888"/>
              <a:gd name="connsiteY26" fmla="*/ 917722 h 5289855"/>
              <a:gd name="connsiteX27" fmla="*/ 4264953 w 13639888"/>
              <a:gd name="connsiteY27" fmla="*/ 4838601 h 5289855"/>
              <a:gd name="connsiteX28" fmla="*/ 4940067 w 13639888"/>
              <a:gd name="connsiteY28" fmla="*/ 4822148 h 5289855"/>
              <a:gd name="connsiteX29" fmla="*/ 4923614 w 13639888"/>
              <a:gd name="connsiteY29" fmla="*/ 4147033 h 5289855"/>
              <a:gd name="connsiteX30" fmla="*/ 806851 w 13639888"/>
              <a:gd name="connsiteY30" fmla="*/ 226154 h 5289855"/>
              <a:gd name="connsiteX31" fmla="*/ 465886 w 13639888"/>
              <a:gd name="connsiteY31" fmla="*/ 94560 h 5289855"/>
              <a:gd name="connsiteX32" fmla="*/ 1933935 w 13639888"/>
              <a:gd name="connsiteY32" fmla="*/ 3158 h 5289855"/>
              <a:gd name="connsiteX33" fmla="*/ 1599785 w 13639888"/>
              <a:gd name="connsiteY33" fmla="*/ 151205 h 5289855"/>
              <a:gd name="connsiteX34" fmla="*/ 1616238 w 13639888"/>
              <a:gd name="connsiteY34" fmla="*/ 826320 h 5289855"/>
              <a:gd name="connsiteX35" fmla="*/ 6153736 w 13639888"/>
              <a:gd name="connsiteY35" fmla="*/ 5147915 h 5289855"/>
              <a:gd name="connsiteX36" fmla="*/ 6828851 w 13639888"/>
              <a:gd name="connsiteY36" fmla="*/ 5131462 h 5289855"/>
              <a:gd name="connsiteX37" fmla="*/ 6812398 w 13639888"/>
              <a:gd name="connsiteY37" fmla="*/ 4456347 h 5289855"/>
              <a:gd name="connsiteX38" fmla="*/ 2274900 w 13639888"/>
              <a:gd name="connsiteY38" fmla="*/ 134752 h 5289855"/>
              <a:gd name="connsiteX39" fmla="*/ 1933935 w 13639888"/>
              <a:gd name="connsiteY39" fmla="*/ 3158 h 5289855"/>
              <a:gd name="connsiteX40" fmla="*/ 8199166 w 13639888"/>
              <a:gd name="connsiteY40" fmla="*/ 143 h 5289855"/>
              <a:gd name="connsiteX41" fmla="*/ 7865016 w 13639888"/>
              <a:gd name="connsiteY41" fmla="*/ 148190 h 5289855"/>
              <a:gd name="connsiteX42" fmla="*/ 7881470 w 13639888"/>
              <a:gd name="connsiteY42" fmla="*/ 823305 h 5289855"/>
              <a:gd name="connsiteX43" fmla="*/ 12432846 w 13639888"/>
              <a:gd name="connsiteY43" fmla="*/ 5158118 h 5289855"/>
              <a:gd name="connsiteX44" fmla="*/ 13107960 w 13639888"/>
              <a:gd name="connsiteY44" fmla="*/ 5141665 h 5289855"/>
              <a:gd name="connsiteX45" fmla="*/ 13091507 w 13639888"/>
              <a:gd name="connsiteY45" fmla="*/ 4466550 h 5289855"/>
              <a:gd name="connsiteX46" fmla="*/ 8540131 w 13639888"/>
              <a:gd name="connsiteY46" fmla="*/ 131737 h 5289855"/>
              <a:gd name="connsiteX47" fmla="*/ 8199166 w 13639888"/>
              <a:gd name="connsiteY47" fmla="*/ 143 h 5289855"/>
              <a:gd name="connsiteX48" fmla="*/ 6630075 w 13639888"/>
              <a:gd name="connsiteY48" fmla="*/ 142 h 5289855"/>
              <a:gd name="connsiteX49" fmla="*/ 6295925 w 13639888"/>
              <a:gd name="connsiteY49" fmla="*/ 148190 h 5289855"/>
              <a:gd name="connsiteX50" fmla="*/ 6312379 w 13639888"/>
              <a:gd name="connsiteY50" fmla="*/ 823305 h 5289855"/>
              <a:gd name="connsiteX51" fmla="*/ 10863754 w 13639888"/>
              <a:gd name="connsiteY51" fmla="*/ 5158118 h 5289855"/>
              <a:gd name="connsiteX52" fmla="*/ 11538870 w 13639888"/>
              <a:gd name="connsiteY52" fmla="*/ 5141665 h 5289855"/>
              <a:gd name="connsiteX53" fmla="*/ 11522417 w 13639888"/>
              <a:gd name="connsiteY53" fmla="*/ 4466550 h 5289855"/>
              <a:gd name="connsiteX54" fmla="*/ 6971040 w 13639888"/>
              <a:gd name="connsiteY54" fmla="*/ 131737 h 5289855"/>
              <a:gd name="connsiteX55" fmla="*/ 6630075 w 13639888"/>
              <a:gd name="connsiteY55" fmla="*/ 142 h 5289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3639888" h="5289855">
                <a:moveTo>
                  <a:pt x="10111655" y="328678"/>
                </a:moveTo>
                <a:cubicBezTo>
                  <a:pt x="9989484" y="331656"/>
                  <a:pt x="9868448" y="381240"/>
                  <a:pt x="9777506" y="476726"/>
                </a:cubicBezTo>
                <a:cubicBezTo>
                  <a:pt x="9595621" y="667697"/>
                  <a:pt x="9602988" y="969956"/>
                  <a:pt x="9793959" y="1151840"/>
                </a:cubicBezTo>
                <a:lnTo>
                  <a:pt x="12833037" y="4046314"/>
                </a:lnTo>
                <a:cubicBezTo>
                  <a:pt x="13024008" y="4228198"/>
                  <a:pt x="13326267" y="4220832"/>
                  <a:pt x="13508152" y="4029860"/>
                </a:cubicBezTo>
                <a:cubicBezTo>
                  <a:pt x="13690036" y="3838889"/>
                  <a:pt x="13682670" y="3536630"/>
                  <a:pt x="13491699" y="3354746"/>
                </a:cubicBezTo>
                <a:lnTo>
                  <a:pt x="10452621" y="460273"/>
                </a:lnTo>
                <a:cubicBezTo>
                  <a:pt x="10357135" y="369330"/>
                  <a:pt x="10233827" y="325701"/>
                  <a:pt x="10111655" y="328678"/>
                </a:cubicBezTo>
                <a:close/>
                <a:moveTo>
                  <a:pt x="3834589" y="324318"/>
                </a:moveTo>
                <a:cubicBezTo>
                  <a:pt x="3712418" y="327295"/>
                  <a:pt x="3591382" y="376879"/>
                  <a:pt x="3500439" y="472365"/>
                </a:cubicBezTo>
                <a:cubicBezTo>
                  <a:pt x="3318555" y="663336"/>
                  <a:pt x="3325921" y="965595"/>
                  <a:pt x="3516892" y="1147480"/>
                </a:cubicBezTo>
                <a:lnTo>
                  <a:pt x="6576034" y="4061061"/>
                </a:lnTo>
                <a:cubicBezTo>
                  <a:pt x="6767005" y="4242946"/>
                  <a:pt x="7069264" y="4235579"/>
                  <a:pt x="7251148" y="4044608"/>
                </a:cubicBezTo>
                <a:cubicBezTo>
                  <a:pt x="7433033" y="3853637"/>
                  <a:pt x="7425666" y="3551378"/>
                  <a:pt x="7234695" y="3369493"/>
                </a:cubicBezTo>
                <a:lnTo>
                  <a:pt x="4175554" y="455912"/>
                </a:lnTo>
                <a:cubicBezTo>
                  <a:pt x="4080069" y="364970"/>
                  <a:pt x="3956761" y="321340"/>
                  <a:pt x="3834589" y="324318"/>
                </a:cubicBezTo>
                <a:close/>
                <a:moveTo>
                  <a:pt x="5207582" y="139027"/>
                </a:moveTo>
                <a:cubicBezTo>
                  <a:pt x="5085410" y="142004"/>
                  <a:pt x="4964374" y="191589"/>
                  <a:pt x="4873432" y="287074"/>
                </a:cubicBezTo>
                <a:cubicBezTo>
                  <a:pt x="4691548" y="478046"/>
                  <a:pt x="4698914" y="780305"/>
                  <a:pt x="4889885" y="962189"/>
                </a:cubicBezTo>
                <a:lnTo>
                  <a:pt x="8801958" y="4688119"/>
                </a:lnTo>
                <a:cubicBezTo>
                  <a:pt x="8992930" y="4870003"/>
                  <a:pt x="9295189" y="4862637"/>
                  <a:pt x="9477073" y="4671666"/>
                </a:cubicBezTo>
                <a:cubicBezTo>
                  <a:pt x="9658958" y="4480695"/>
                  <a:pt x="9651592" y="4178436"/>
                  <a:pt x="9460620" y="3996551"/>
                </a:cubicBezTo>
                <a:lnTo>
                  <a:pt x="5548547" y="270621"/>
                </a:lnTo>
                <a:cubicBezTo>
                  <a:pt x="5453062" y="179679"/>
                  <a:pt x="5329754" y="136049"/>
                  <a:pt x="5207582" y="139027"/>
                </a:cubicBezTo>
                <a:close/>
                <a:moveTo>
                  <a:pt x="465886" y="94560"/>
                </a:moveTo>
                <a:cubicBezTo>
                  <a:pt x="343715" y="97537"/>
                  <a:pt x="222679" y="147121"/>
                  <a:pt x="131737" y="242607"/>
                </a:cubicBezTo>
                <a:cubicBezTo>
                  <a:pt x="-50148" y="433578"/>
                  <a:pt x="-42782" y="735837"/>
                  <a:pt x="148190" y="917722"/>
                </a:cubicBezTo>
                <a:lnTo>
                  <a:pt x="4264953" y="4838601"/>
                </a:lnTo>
                <a:cubicBezTo>
                  <a:pt x="4455924" y="5020486"/>
                  <a:pt x="4758183" y="5013119"/>
                  <a:pt x="4940067" y="4822148"/>
                </a:cubicBezTo>
                <a:cubicBezTo>
                  <a:pt x="5121952" y="4631177"/>
                  <a:pt x="5114586" y="4328918"/>
                  <a:pt x="4923614" y="4147033"/>
                </a:cubicBezTo>
                <a:lnTo>
                  <a:pt x="806851" y="226154"/>
                </a:lnTo>
                <a:cubicBezTo>
                  <a:pt x="711365" y="135212"/>
                  <a:pt x="588058" y="91582"/>
                  <a:pt x="465886" y="94560"/>
                </a:cubicBezTo>
                <a:close/>
                <a:moveTo>
                  <a:pt x="1933935" y="3158"/>
                </a:moveTo>
                <a:cubicBezTo>
                  <a:pt x="1811763" y="6135"/>
                  <a:pt x="1690727" y="55720"/>
                  <a:pt x="1599785" y="151205"/>
                </a:cubicBezTo>
                <a:cubicBezTo>
                  <a:pt x="1417901" y="342176"/>
                  <a:pt x="1425267" y="644436"/>
                  <a:pt x="1616238" y="826320"/>
                </a:cubicBezTo>
                <a:lnTo>
                  <a:pt x="6153736" y="5147915"/>
                </a:lnTo>
                <a:cubicBezTo>
                  <a:pt x="6344707" y="5329800"/>
                  <a:pt x="6646966" y="5322433"/>
                  <a:pt x="6828851" y="5131462"/>
                </a:cubicBezTo>
                <a:cubicBezTo>
                  <a:pt x="7010735" y="4940491"/>
                  <a:pt x="7003368" y="4638232"/>
                  <a:pt x="6812398" y="4456347"/>
                </a:cubicBezTo>
                <a:lnTo>
                  <a:pt x="2274900" y="134752"/>
                </a:lnTo>
                <a:cubicBezTo>
                  <a:pt x="2179415" y="43810"/>
                  <a:pt x="2056107" y="180"/>
                  <a:pt x="1933935" y="3158"/>
                </a:cubicBezTo>
                <a:close/>
                <a:moveTo>
                  <a:pt x="8199166" y="143"/>
                </a:moveTo>
                <a:cubicBezTo>
                  <a:pt x="8076994" y="3120"/>
                  <a:pt x="7955958" y="52704"/>
                  <a:pt x="7865016" y="148190"/>
                </a:cubicBezTo>
                <a:cubicBezTo>
                  <a:pt x="7683132" y="339162"/>
                  <a:pt x="7690498" y="641421"/>
                  <a:pt x="7881470" y="823305"/>
                </a:cubicBezTo>
                <a:lnTo>
                  <a:pt x="12432846" y="5158118"/>
                </a:lnTo>
                <a:cubicBezTo>
                  <a:pt x="12623817" y="5340003"/>
                  <a:pt x="12926076" y="5332636"/>
                  <a:pt x="13107960" y="5141665"/>
                </a:cubicBezTo>
                <a:cubicBezTo>
                  <a:pt x="13289845" y="4950694"/>
                  <a:pt x="13282479" y="4648435"/>
                  <a:pt x="13091507" y="4466550"/>
                </a:cubicBezTo>
                <a:lnTo>
                  <a:pt x="8540131" y="131737"/>
                </a:lnTo>
                <a:cubicBezTo>
                  <a:pt x="8444646" y="40795"/>
                  <a:pt x="8321338" y="-2834"/>
                  <a:pt x="8199166" y="143"/>
                </a:cubicBezTo>
                <a:close/>
                <a:moveTo>
                  <a:pt x="6630075" y="142"/>
                </a:moveTo>
                <a:cubicBezTo>
                  <a:pt x="6507903" y="3120"/>
                  <a:pt x="6386867" y="52704"/>
                  <a:pt x="6295925" y="148190"/>
                </a:cubicBezTo>
                <a:cubicBezTo>
                  <a:pt x="6114041" y="339161"/>
                  <a:pt x="6121407" y="641421"/>
                  <a:pt x="6312379" y="823305"/>
                </a:cubicBezTo>
                <a:lnTo>
                  <a:pt x="10863754" y="5158118"/>
                </a:lnTo>
                <a:cubicBezTo>
                  <a:pt x="11054726" y="5340003"/>
                  <a:pt x="11356985" y="5332636"/>
                  <a:pt x="11538870" y="5141665"/>
                </a:cubicBezTo>
                <a:cubicBezTo>
                  <a:pt x="11720754" y="4950694"/>
                  <a:pt x="11713387" y="4648435"/>
                  <a:pt x="11522417" y="4466550"/>
                </a:cubicBezTo>
                <a:lnTo>
                  <a:pt x="6971040" y="131737"/>
                </a:lnTo>
                <a:cubicBezTo>
                  <a:pt x="6875555" y="40795"/>
                  <a:pt x="6752247" y="-2835"/>
                  <a:pt x="6630075" y="142"/>
                </a:cubicBezTo>
                <a:close/>
              </a:path>
            </a:pathLst>
          </a:custGeom>
          <a:solidFill>
            <a:schemeClr val="bg2"/>
          </a:solidFill>
        </p:spPr>
        <p:txBody>
          <a:bodyPr wrap="square">
            <a:noAutofit/>
          </a:bodyPr>
          <a:lstStyle>
            <a:lvl1pPr>
              <a:defRPr sz="100"/>
            </a:lvl1pPr>
          </a:lstStyle>
          <a:p>
            <a:endParaRPr lang="ar-IQ"/>
          </a:p>
        </p:txBody>
      </p:sp>
    </p:spTree>
    <p:extLst>
      <p:ext uri="{BB962C8B-B14F-4D97-AF65-F5344CB8AC3E}">
        <p14:creationId xmlns:p14="http://schemas.microsoft.com/office/powerpoint/2010/main" val="2861151117"/>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7" name="Picture Placeholder 2"/>
          <p:cNvSpPr>
            <a:spLocks noGrp="1"/>
          </p:cNvSpPr>
          <p:nvPr>
            <p:ph type="pic" sz="quarter" idx="13"/>
          </p:nvPr>
        </p:nvSpPr>
        <p:spPr>
          <a:xfrm>
            <a:off x="531725" y="2093169"/>
            <a:ext cx="2559816" cy="2559816"/>
          </a:xfrm>
          <a:prstGeom prst="ellipse">
            <a:avLst/>
          </a:prstGeom>
          <a:solidFill>
            <a:schemeClr val="bg2"/>
          </a:solidFill>
        </p:spPr>
        <p:txBody>
          <a:bodyPr/>
          <a:lstStyle>
            <a:lvl1pPr>
              <a:defRPr sz="600"/>
            </a:lvl1pPr>
          </a:lstStyle>
          <a:p>
            <a:endParaRPr lang="ar-IQ"/>
          </a:p>
        </p:txBody>
      </p:sp>
      <p:sp>
        <p:nvSpPr>
          <p:cNvPr id="8" name="Picture Placeholder 2"/>
          <p:cNvSpPr>
            <a:spLocks noGrp="1"/>
          </p:cNvSpPr>
          <p:nvPr>
            <p:ph type="pic" sz="quarter" idx="14"/>
          </p:nvPr>
        </p:nvSpPr>
        <p:spPr>
          <a:xfrm>
            <a:off x="3405554" y="2093169"/>
            <a:ext cx="2559816" cy="2559816"/>
          </a:xfrm>
          <a:prstGeom prst="ellipse">
            <a:avLst/>
          </a:prstGeom>
          <a:solidFill>
            <a:schemeClr val="bg2"/>
          </a:solidFill>
        </p:spPr>
        <p:txBody>
          <a:bodyPr/>
          <a:lstStyle>
            <a:lvl1pPr>
              <a:defRPr sz="600"/>
            </a:lvl1pPr>
          </a:lstStyle>
          <a:p>
            <a:endParaRPr lang="ar-IQ"/>
          </a:p>
        </p:txBody>
      </p:sp>
      <p:sp>
        <p:nvSpPr>
          <p:cNvPr id="11" name="Picture Placeholder 2"/>
          <p:cNvSpPr>
            <a:spLocks noGrp="1"/>
          </p:cNvSpPr>
          <p:nvPr>
            <p:ph type="pic" sz="quarter" idx="15"/>
          </p:nvPr>
        </p:nvSpPr>
        <p:spPr>
          <a:xfrm>
            <a:off x="6279383" y="2093169"/>
            <a:ext cx="2559816" cy="2559816"/>
          </a:xfrm>
          <a:prstGeom prst="ellipse">
            <a:avLst/>
          </a:prstGeom>
          <a:solidFill>
            <a:schemeClr val="bg2"/>
          </a:solidFill>
        </p:spPr>
        <p:txBody>
          <a:bodyPr/>
          <a:lstStyle>
            <a:lvl1pPr>
              <a:defRPr sz="600"/>
            </a:lvl1pPr>
          </a:lstStyle>
          <a:p>
            <a:endParaRPr lang="ar-IQ"/>
          </a:p>
        </p:txBody>
      </p:sp>
      <p:sp>
        <p:nvSpPr>
          <p:cNvPr id="12" name="Picture Placeholder 2"/>
          <p:cNvSpPr>
            <a:spLocks noGrp="1"/>
          </p:cNvSpPr>
          <p:nvPr>
            <p:ph type="pic" sz="quarter" idx="17"/>
          </p:nvPr>
        </p:nvSpPr>
        <p:spPr>
          <a:xfrm>
            <a:off x="9153212" y="2093169"/>
            <a:ext cx="2559816" cy="2559816"/>
          </a:xfrm>
          <a:prstGeom prst="ellipse">
            <a:avLst/>
          </a:prstGeom>
          <a:solidFill>
            <a:schemeClr val="bg2"/>
          </a:solidFill>
        </p:spPr>
        <p:txBody>
          <a:bodyPr/>
          <a:lstStyle>
            <a:lvl1pPr>
              <a:defRPr sz="600"/>
            </a:lvl1pPr>
          </a:lstStyle>
          <a:p>
            <a:endParaRPr lang="ar-IQ"/>
          </a:p>
        </p:txBody>
      </p:sp>
      <p:grpSp>
        <p:nvGrpSpPr>
          <p:cNvPr id="13" name="Group 12"/>
          <p:cNvGrpSpPr/>
          <p:nvPr userDrawn="1"/>
        </p:nvGrpSpPr>
        <p:grpSpPr>
          <a:xfrm>
            <a:off x="573448" y="1338897"/>
            <a:ext cx="988272" cy="87630"/>
            <a:chOff x="603399" y="1554480"/>
            <a:chExt cx="515620" cy="45720"/>
          </a:xfrm>
        </p:grpSpPr>
        <p:sp>
          <p:nvSpPr>
            <p:cNvPr id="14" name="Oval 13"/>
            <p:cNvSpPr/>
            <p:nvPr/>
          </p:nvSpPr>
          <p:spPr>
            <a:xfrm>
              <a:off x="603399" y="1554480"/>
              <a:ext cx="45720" cy="45720"/>
            </a:xfrm>
            <a:prstGeom prst="ellipse">
              <a:avLst/>
            </a:prstGeom>
            <a:solidFill>
              <a:schemeClr val="accent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5" name="Oval 14"/>
            <p:cNvSpPr/>
            <p:nvPr/>
          </p:nvSpPr>
          <p:spPr>
            <a:xfrm>
              <a:off x="720874" y="1554480"/>
              <a:ext cx="45720" cy="45720"/>
            </a:xfrm>
            <a:prstGeom prst="ellipse">
              <a:avLst/>
            </a:prstGeom>
            <a:solidFill>
              <a:schemeClr val="accent2"/>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6" name="Oval 15"/>
            <p:cNvSpPr/>
            <p:nvPr/>
          </p:nvSpPr>
          <p:spPr>
            <a:xfrm>
              <a:off x="838349" y="1554480"/>
              <a:ext cx="45720" cy="45720"/>
            </a:xfrm>
            <a:prstGeom prst="ellipse">
              <a:avLst/>
            </a:prstGeom>
            <a:solidFill>
              <a:schemeClr val="accent3"/>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7" name="Oval 16"/>
            <p:cNvSpPr/>
            <p:nvPr/>
          </p:nvSpPr>
          <p:spPr>
            <a:xfrm>
              <a:off x="955824" y="1554480"/>
              <a:ext cx="45720" cy="45720"/>
            </a:xfrm>
            <a:prstGeom prst="ellipse">
              <a:avLst/>
            </a:prstGeom>
            <a:solidFill>
              <a:schemeClr val="accent4"/>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8" name="Oval 17"/>
            <p:cNvSpPr/>
            <p:nvPr/>
          </p:nvSpPr>
          <p:spPr>
            <a:xfrm>
              <a:off x="1073299" y="1554480"/>
              <a:ext cx="45720" cy="45720"/>
            </a:xfrm>
            <a:prstGeom prst="ellipse">
              <a:avLst/>
            </a:prstGeom>
            <a:solidFill>
              <a:schemeClr val="accent5"/>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grpSp>
      <p:sp>
        <p:nvSpPr>
          <p:cNvPr id="19" name="Title 1"/>
          <p:cNvSpPr>
            <a:spLocks noGrp="1"/>
          </p:cNvSpPr>
          <p:nvPr>
            <p:ph type="title" hasCustomPrompt="1"/>
          </p:nvPr>
        </p:nvSpPr>
        <p:spPr>
          <a:xfrm>
            <a:off x="513906" y="697637"/>
            <a:ext cx="10225913" cy="471365"/>
          </a:xfrm>
          <a:prstGeom prst="rect">
            <a:avLst/>
          </a:prstGeom>
        </p:spPr>
        <p:txBody>
          <a:bodyPr wrap="none" lIns="0" tIns="0" rIns="0" bIns="0" anchor="ctr">
            <a:noAutofit/>
          </a:bodyPr>
          <a:lstStyle>
            <a:lvl1pPr algn="l" rtl="0">
              <a:defRPr sz="3733" b="1" baseline="0">
                <a:solidFill>
                  <a:schemeClr val="bg1">
                    <a:lumMod val="50000"/>
                  </a:schemeClr>
                </a:solidFill>
                <a:latin typeface="+mn-lt"/>
              </a:defRPr>
            </a:lvl1pPr>
          </a:lstStyle>
          <a:p>
            <a:r>
              <a:rPr lang="en-US" dirty="0" smtClean="0"/>
              <a:t>CLICK TO EDIT MASTER TITLE STYLE</a:t>
            </a:r>
            <a:endParaRPr lang="en-US" dirty="0"/>
          </a:p>
        </p:txBody>
      </p:sp>
      <p:sp>
        <p:nvSpPr>
          <p:cNvPr id="20" name="Text Placeholder 3"/>
          <p:cNvSpPr>
            <a:spLocks noGrp="1"/>
          </p:cNvSpPr>
          <p:nvPr>
            <p:ph type="body" sz="half" idx="2" hasCustomPrompt="1"/>
          </p:nvPr>
        </p:nvSpPr>
        <p:spPr>
          <a:xfrm>
            <a:off x="542934" y="397994"/>
            <a:ext cx="10225913" cy="267661"/>
          </a:xfrm>
          <a:prstGeom prst="rect">
            <a:avLst/>
          </a:prstGeom>
        </p:spPr>
        <p:txBody>
          <a:bodyPr wrap="square" lIns="0" tIns="0" rIns="0" bIns="0" anchor="ctr">
            <a:noAutofit/>
          </a:bodyPr>
          <a:lstStyle>
            <a:lvl1pPr marL="0" indent="0" algn="l" rtl="0">
              <a:buNone/>
              <a:defRPr sz="1200" b="0" i="0" baseline="0">
                <a:solidFill>
                  <a:schemeClr val="bg1">
                    <a:lumMod val="50000"/>
                  </a:schemeClr>
                </a:solidFill>
                <a:latin typeface="+mn-lt"/>
              </a:defRPr>
            </a:lvl1pPr>
            <a:lvl2pPr marL="609570" indent="0">
              <a:buNone/>
              <a:defRPr sz="1600"/>
            </a:lvl2pPr>
            <a:lvl3pPr marL="1219140" indent="0">
              <a:buNone/>
              <a:defRPr sz="1333"/>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r>
              <a:rPr lang="en-US" dirty="0" smtClean="0"/>
              <a:t>Type the subtitle of your great here</a:t>
            </a:r>
            <a:endParaRPr lang="en-US" dirty="0"/>
          </a:p>
        </p:txBody>
      </p:sp>
    </p:spTree>
    <p:extLst>
      <p:ext uri="{BB962C8B-B14F-4D97-AF65-F5344CB8AC3E}">
        <p14:creationId xmlns:p14="http://schemas.microsoft.com/office/powerpoint/2010/main" val="2108095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anim calcmode="lin" valueType="num">
                                      <p:cBhvr>
                                        <p:cTn id="8" dur="500" fill="hold"/>
                                        <p:tgtEl>
                                          <p:spTgt spid="19"/>
                                        </p:tgtEl>
                                        <p:attrNameLst>
                                          <p:attrName>ppt_x</p:attrName>
                                        </p:attrNameLst>
                                      </p:cBhvr>
                                      <p:tavLst>
                                        <p:tav tm="0">
                                          <p:val>
                                            <p:strVal val="#ppt_x"/>
                                          </p:val>
                                        </p:tav>
                                        <p:tav tm="100000">
                                          <p:val>
                                            <p:strVal val="#ppt_x"/>
                                          </p:val>
                                        </p:tav>
                                      </p:tavLst>
                                    </p:anim>
                                    <p:anim calcmode="lin" valueType="num">
                                      <p:cBhvr>
                                        <p:cTn id="9" dur="5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0">
                                            <p:txEl>
                                              <p:pRg st="0" end="0"/>
                                            </p:txEl>
                                          </p:spTgt>
                                        </p:tgtEl>
                                        <p:attrNameLst>
                                          <p:attrName>style.visibility</p:attrName>
                                        </p:attrNameLst>
                                      </p:cBhvr>
                                      <p:to>
                                        <p:strVal val="visible"/>
                                      </p:to>
                                    </p:set>
                                    <p:animEffect transition="in" filter="fade">
                                      <p:cBhvr>
                                        <p:cTn id="13"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build="p">
        <p:tmplLst>
          <p:tmpl lvl="1">
            <p:tnLst>
              <p:par>
                <p:cTn presetID="10" presetClass="entr" presetSubtype="0"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grpSp>
        <p:nvGrpSpPr>
          <p:cNvPr id="13" name="Group 12"/>
          <p:cNvGrpSpPr/>
          <p:nvPr userDrawn="1"/>
        </p:nvGrpSpPr>
        <p:grpSpPr>
          <a:xfrm>
            <a:off x="573448" y="1338897"/>
            <a:ext cx="988272" cy="87630"/>
            <a:chOff x="603399" y="1554480"/>
            <a:chExt cx="515620" cy="45720"/>
          </a:xfrm>
        </p:grpSpPr>
        <p:sp>
          <p:nvSpPr>
            <p:cNvPr id="14" name="Oval 13"/>
            <p:cNvSpPr/>
            <p:nvPr/>
          </p:nvSpPr>
          <p:spPr>
            <a:xfrm>
              <a:off x="603399" y="1554480"/>
              <a:ext cx="45720" cy="45720"/>
            </a:xfrm>
            <a:prstGeom prst="ellipse">
              <a:avLst/>
            </a:prstGeom>
            <a:solidFill>
              <a:schemeClr val="accent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5" name="Oval 14"/>
            <p:cNvSpPr/>
            <p:nvPr/>
          </p:nvSpPr>
          <p:spPr>
            <a:xfrm>
              <a:off x="720874" y="1554480"/>
              <a:ext cx="45720" cy="45720"/>
            </a:xfrm>
            <a:prstGeom prst="ellipse">
              <a:avLst/>
            </a:prstGeom>
            <a:solidFill>
              <a:schemeClr val="accent2"/>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6" name="Oval 15"/>
            <p:cNvSpPr/>
            <p:nvPr/>
          </p:nvSpPr>
          <p:spPr>
            <a:xfrm>
              <a:off x="838349" y="1554480"/>
              <a:ext cx="45720" cy="45720"/>
            </a:xfrm>
            <a:prstGeom prst="ellipse">
              <a:avLst/>
            </a:prstGeom>
            <a:solidFill>
              <a:schemeClr val="accent3"/>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7" name="Oval 16"/>
            <p:cNvSpPr/>
            <p:nvPr/>
          </p:nvSpPr>
          <p:spPr>
            <a:xfrm>
              <a:off x="955824" y="1554480"/>
              <a:ext cx="45720" cy="45720"/>
            </a:xfrm>
            <a:prstGeom prst="ellipse">
              <a:avLst/>
            </a:prstGeom>
            <a:solidFill>
              <a:schemeClr val="accent4"/>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8" name="Oval 17"/>
            <p:cNvSpPr/>
            <p:nvPr/>
          </p:nvSpPr>
          <p:spPr>
            <a:xfrm>
              <a:off x="1073299" y="1554480"/>
              <a:ext cx="45720" cy="45720"/>
            </a:xfrm>
            <a:prstGeom prst="ellipse">
              <a:avLst/>
            </a:prstGeom>
            <a:solidFill>
              <a:schemeClr val="accent5"/>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grpSp>
      <p:sp>
        <p:nvSpPr>
          <p:cNvPr id="19" name="Title 1"/>
          <p:cNvSpPr>
            <a:spLocks noGrp="1"/>
          </p:cNvSpPr>
          <p:nvPr>
            <p:ph type="title" hasCustomPrompt="1"/>
          </p:nvPr>
        </p:nvSpPr>
        <p:spPr>
          <a:xfrm>
            <a:off x="513906" y="697637"/>
            <a:ext cx="10225913" cy="471365"/>
          </a:xfrm>
          <a:prstGeom prst="rect">
            <a:avLst/>
          </a:prstGeom>
        </p:spPr>
        <p:txBody>
          <a:bodyPr wrap="none" lIns="0" tIns="0" rIns="0" bIns="0" anchor="ctr">
            <a:noAutofit/>
          </a:bodyPr>
          <a:lstStyle>
            <a:lvl1pPr algn="l" rtl="0">
              <a:defRPr sz="3733" b="1" baseline="0">
                <a:solidFill>
                  <a:schemeClr val="bg1">
                    <a:lumMod val="50000"/>
                  </a:schemeClr>
                </a:solidFill>
                <a:latin typeface="+mn-lt"/>
              </a:defRPr>
            </a:lvl1pPr>
          </a:lstStyle>
          <a:p>
            <a:r>
              <a:rPr lang="en-US" dirty="0" smtClean="0"/>
              <a:t>CLICK TO EDIT MASTER TITLE STYLE</a:t>
            </a:r>
            <a:endParaRPr lang="en-US" dirty="0"/>
          </a:p>
        </p:txBody>
      </p:sp>
      <p:sp>
        <p:nvSpPr>
          <p:cNvPr id="20" name="Text Placeholder 3"/>
          <p:cNvSpPr>
            <a:spLocks noGrp="1"/>
          </p:cNvSpPr>
          <p:nvPr>
            <p:ph type="body" sz="half" idx="2" hasCustomPrompt="1"/>
          </p:nvPr>
        </p:nvSpPr>
        <p:spPr>
          <a:xfrm>
            <a:off x="542934" y="397994"/>
            <a:ext cx="10225913" cy="267661"/>
          </a:xfrm>
          <a:prstGeom prst="rect">
            <a:avLst/>
          </a:prstGeom>
        </p:spPr>
        <p:txBody>
          <a:bodyPr wrap="square" lIns="0" tIns="0" rIns="0" bIns="0" anchor="ctr">
            <a:noAutofit/>
          </a:bodyPr>
          <a:lstStyle>
            <a:lvl1pPr marL="0" indent="0" algn="l" rtl="0">
              <a:buNone/>
              <a:defRPr sz="1200" b="0" i="0" baseline="0">
                <a:solidFill>
                  <a:schemeClr val="bg1">
                    <a:lumMod val="50000"/>
                  </a:schemeClr>
                </a:solidFill>
                <a:latin typeface="+mn-lt"/>
              </a:defRPr>
            </a:lvl1pPr>
            <a:lvl2pPr marL="609570" indent="0">
              <a:buNone/>
              <a:defRPr sz="1600"/>
            </a:lvl2pPr>
            <a:lvl3pPr marL="1219140" indent="0">
              <a:buNone/>
              <a:defRPr sz="1333"/>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r>
              <a:rPr lang="en-US" dirty="0" smtClean="0"/>
              <a:t>Type the subtitle of your great here</a:t>
            </a:r>
            <a:endParaRPr lang="en-US" dirty="0"/>
          </a:p>
        </p:txBody>
      </p:sp>
      <p:sp>
        <p:nvSpPr>
          <p:cNvPr id="7" name="Picture Placeholder 5"/>
          <p:cNvSpPr>
            <a:spLocks noGrp="1"/>
          </p:cNvSpPr>
          <p:nvPr>
            <p:ph type="pic" sz="quarter" idx="13"/>
          </p:nvPr>
        </p:nvSpPr>
        <p:spPr>
          <a:xfrm>
            <a:off x="615950" y="1908823"/>
            <a:ext cx="2578100" cy="2973057"/>
          </a:xfrm>
          <a:prstGeom prst="rect">
            <a:avLst/>
          </a:prstGeom>
          <a:solidFill>
            <a:schemeClr val="bg2"/>
          </a:solidFill>
        </p:spPr>
        <p:txBody>
          <a:bodyPr/>
          <a:lstStyle>
            <a:lvl1pPr>
              <a:defRPr sz="800"/>
            </a:lvl1pPr>
          </a:lstStyle>
          <a:p>
            <a:endParaRPr lang="ar-IQ"/>
          </a:p>
        </p:txBody>
      </p:sp>
      <p:sp>
        <p:nvSpPr>
          <p:cNvPr id="8" name="Picture Placeholder 5"/>
          <p:cNvSpPr>
            <a:spLocks noGrp="1"/>
          </p:cNvSpPr>
          <p:nvPr>
            <p:ph type="pic" sz="quarter" idx="14"/>
          </p:nvPr>
        </p:nvSpPr>
        <p:spPr>
          <a:xfrm>
            <a:off x="3409950" y="1908823"/>
            <a:ext cx="2578100" cy="2973057"/>
          </a:xfrm>
          <a:prstGeom prst="rect">
            <a:avLst/>
          </a:prstGeom>
          <a:solidFill>
            <a:schemeClr val="bg2"/>
          </a:solidFill>
        </p:spPr>
        <p:txBody>
          <a:bodyPr/>
          <a:lstStyle>
            <a:lvl1pPr>
              <a:defRPr sz="800"/>
            </a:lvl1pPr>
          </a:lstStyle>
          <a:p>
            <a:endParaRPr lang="ar-IQ"/>
          </a:p>
        </p:txBody>
      </p:sp>
      <p:sp>
        <p:nvSpPr>
          <p:cNvPr id="11" name="Picture Placeholder 5"/>
          <p:cNvSpPr>
            <a:spLocks noGrp="1"/>
          </p:cNvSpPr>
          <p:nvPr>
            <p:ph type="pic" sz="quarter" idx="15"/>
          </p:nvPr>
        </p:nvSpPr>
        <p:spPr>
          <a:xfrm>
            <a:off x="6203950" y="1908823"/>
            <a:ext cx="2578100" cy="2973057"/>
          </a:xfrm>
          <a:prstGeom prst="rect">
            <a:avLst/>
          </a:prstGeom>
          <a:solidFill>
            <a:schemeClr val="bg2"/>
          </a:solidFill>
        </p:spPr>
        <p:txBody>
          <a:bodyPr/>
          <a:lstStyle>
            <a:lvl1pPr>
              <a:defRPr sz="800"/>
            </a:lvl1pPr>
          </a:lstStyle>
          <a:p>
            <a:endParaRPr lang="ar-IQ"/>
          </a:p>
        </p:txBody>
      </p:sp>
      <p:sp>
        <p:nvSpPr>
          <p:cNvPr id="12" name="Picture Placeholder 5"/>
          <p:cNvSpPr>
            <a:spLocks noGrp="1"/>
          </p:cNvSpPr>
          <p:nvPr>
            <p:ph type="pic" sz="quarter" idx="17"/>
          </p:nvPr>
        </p:nvSpPr>
        <p:spPr>
          <a:xfrm>
            <a:off x="8997950" y="1908823"/>
            <a:ext cx="2578100" cy="2973057"/>
          </a:xfrm>
          <a:prstGeom prst="rect">
            <a:avLst/>
          </a:prstGeom>
          <a:solidFill>
            <a:schemeClr val="bg2"/>
          </a:solidFill>
        </p:spPr>
        <p:txBody>
          <a:bodyPr/>
          <a:lstStyle>
            <a:lvl1pPr>
              <a:defRPr sz="800"/>
            </a:lvl1pPr>
          </a:lstStyle>
          <a:p>
            <a:endParaRPr lang="ar-IQ"/>
          </a:p>
        </p:txBody>
      </p:sp>
    </p:spTree>
    <p:extLst>
      <p:ext uri="{BB962C8B-B14F-4D97-AF65-F5344CB8AC3E}">
        <p14:creationId xmlns:p14="http://schemas.microsoft.com/office/powerpoint/2010/main" val="3178952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anim calcmode="lin" valueType="num">
                                      <p:cBhvr>
                                        <p:cTn id="8" dur="500" fill="hold"/>
                                        <p:tgtEl>
                                          <p:spTgt spid="19"/>
                                        </p:tgtEl>
                                        <p:attrNameLst>
                                          <p:attrName>ppt_x</p:attrName>
                                        </p:attrNameLst>
                                      </p:cBhvr>
                                      <p:tavLst>
                                        <p:tav tm="0">
                                          <p:val>
                                            <p:strVal val="#ppt_x"/>
                                          </p:val>
                                        </p:tav>
                                        <p:tav tm="100000">
                                          <p:val>
                                            <p:strVal val="#ppt_x"/>
                                          </p:val>
                                        </p:tav>
                                      </p:tavLst>
                                    </p:anim>
                                    <p:anim calcmode="lin" valueType="num">
                                      <p:cBhvr>
                                        <p:cTn id="9" dur="5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0">
                                            <p:txEl>
                                              <p:pRg st="0" end="0"/>
                                            </p:txEl>
                                          </p:spTgt>
                                        </p:tgtEl>
                                        <p:attrNameLst>
                                          <p:attrName>style.visibility</p:attrName>
                                        </p:attrNameLst>
                                      </p:cBhvr>
                                      <p:to>
                                        <p:strVal val="visible"/>
                                      </p:to>
                                    </p:set>
                                    <p:animEffect transition="in" filter="fade">
                                      <p:cBhvr>
                                        <p:cTn id="13"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build="p">
        <p:tmplLst>
          <p:tmpl lvl="1">
            <p:tnLst>
              <p:par>
                <p:cTn presetID="10" presetClass="entr" presetSubtype="0"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7" name="Picture Placeholder 14"/>
          <p:cNvSpPr>
            <a:spLocks noGrp="1"/>
          </p:cNvSpPr>
          <p:nvPr>
            <p:ph type="pic" sz="quarter" idx="10" hasCustomPrompt="1"/>
          </p:nvPr>
        </p:nvSpPr>
        <p:spPr>
          <a:xfrm>
            <a:off x="977900" y="2155824"/>
            <a:ext cx="2286000" cy="3711575"/>
          </a:xfrm>
          <a:prstGeom prst="roundRect">
            <a:avLst>
              <a:gd name="adj" fmla="val 2893"/>
            </a:avLst>
          </a:prstGeom>
          <a:solidFill>
            <a:schemeClr val="bg2"/>
          </a:solidFill>
        </p:spPr>
        <p:txBody>
          <a:bodyPr/>
          <a:lstStyle>
            <a:lvl1pPr marL="0" indent="0">
              <a:buNone/>
              <a:defRPr sz="1000" baseline="0"/>
            </a:lvl1pPr>
          </a:lstStyle>
          <a:p>
            <a:r>
              <a:rPr lang="en-US" smtClean="0"/>
              <a:t>Team#</a:t>
            </a:r>
            <a:endParaRPr lang="en-US"/>
          </a:p>
        </p:txBody>
      </p:sp>
      <p:sp>
        <p:nvSpPr>
          <p:cNvPr id="8" name="Picture Placeholder 14"/>
          <p:cNvSpPr>
            <a:spLocks noGrp="1"/>
          </p:cNvSpPr>
          <p:nvPr>
            <p:ph type="pic" sz="quarter" idx="11" hasCustomPrompt="1"/>
          </p:nvPr>
        </p:nvSpPr>
        <p:spPr>
          <a:xfrm>
            <a:off x="6096000" y="2155823"/>
            <a:ext cx="2286000" cy="3711575"/>
          </a:xfrm>
          <a:prstGeom prst="roundRect">
            <a:avLst>
              <a:gd name="adj" fmla="val 2893"/>
            </a:avLst>
          </a:prstGeom>
          <a:solidFill>
            <a:schemeClr val="bg2"/>
          </a:solidFill>
        </p:spPr>
        <p:txBody>
          <a:bodyPr/>
          <a:lstStyle>
            <a:lvl1pPr marL="0" indent="0">
              <a:buNone/>
              <a:defRPr sz="1000" baseline="0"/>
            </a:lvl1pPr>
          </a:lstStyle>
          <a:p>
            <a:r>
              <a:rPr lang="en-US" smtClean="0"/>
              <a:t>Team#</a:t>
            </a:r>
            <a:endParaRPr lang="en-US"/>
          </a:p>
        </p:txBody>
      </p:sp>
      <p:grpSp>
        <p:nvGrpSpPr>
          <p:cNvPr id="11" name="Group 10"/>
          <p:cNvGrpSpPr/>
          <p:nvPr userDrawn="1"/>
        </p:nvGrpSpPr>
        <p:grpSpPr>
          <a:xfrm>
            <a:off x="573448" y="1338897"/>
            <a:ext cx="988272" cy="87630"/>
            <a:chOff x="603399" y="1554480"/>
            <a:chExt cx="515620" cy="45720"/>
          </a:xfrm>
        </p:grpSpPr>
        <p:sp>
          <p:nvSpPr>
            <p:cNvPr id="12" name="Oval 11"/>
            <p:cNvSpPr/>
            <p:nvPr/>
          </p:nvSpPr>
          <p:spPr>
            <a:xfrm>
              <a:off x="603399" y="1554480"/>
              <a:ext cx="45720" cy="45720"/>
            </a:xfrm>
            <a:prstGeom prst="ellipse">
              <a:avLst/>
            </a:prstGeom>
            <a:solidFill>
              <a:schemeClr val="accent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3" name="Oval 12"/>
            <p:cNvSpPr/>
            <p:nvPr/>
          </p:nvSpPr>
          <p:spPr>
            <a:xfrm>
              <a:off x="720874" y="1554480"/>
              <a:ext cx="45720" cy="45720"/>
            </a:xfrm>
            <a:prstGeom prst="ellipse">
              <a:avLst/>
            </a:prstGeom>
            <a:solidFill>
              <a:schemeClr val="accent2"/>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4" name="Oval 13"/>
            <p:cNvSpPr/>
            <p:nvPr/>
          </p:nvSpPr>
          <p:spPr>
            <a:xfrm>
              <a:off x="838349" y="1554480"/>
              <a:ext cx="45720" cy="45720"/>
            </a:xfrm>
            <a:prstGeom prst="ellipse">
              <a:avLst/>
            </a:prstGeom>
            <a:solidFill>
              <a:schemeClr val="accent3"/>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5" name="Oval 14"/>
            <p:cNvSpPr/>
            <p:nvPr/>
          </p:nvSpPr>
          <p:spPr>
            <a:xfrm>
              <a:off x="955824" y="1554480"/>
              <a:ext cx="45720" cy="45720"/>
            </a:xfrm>
            <a:prstGeom prst="ellipse">
              <a:avLst/>
            </a:prstGeom>
            <a:solidFill>
              <a:schemeClr val="accent4"/>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6" name="Oval 15"/>
            <p:cNvSpPr/>
            <p:nvPr/>
          </p:nvSpPr>
          <p:spPr>
            <a:xfrm>
              <a:off x="1073299" y="1554480"/>
              <a:ext cx="45720" cy="45720"/>
            </a:xfrm>
            <a:prstGeom prst="ellipse">
              <a:avLst/>
            </a:prstGeom>
            <a:solidFill>
              <a:schemeClr val="accent5"/>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grpSp>
      <p:sp>
        <p:nvSpPr>
          <p:cNvPr id="17" name="Title 1"/>
          <p:cNvSpPr>
            <a:spLocks noGrp="1"/>
          </p:cNvSpPr>
          <p:nvPr>
            <p:ph type="title" hasCustomPrompt="1"/>
          </p:nvPr>
        </p:nvSpPr>
        <p:spPr>
          <a:xfrm>
            <a:off x="513906" y="697637"/>
            <a:ext cx="10225913" cy="471365"/>
          </a:xfrm>
          <a:prstGeom prst="rect">
            <a:avLst/>
          </a:prstGeom>
        </p:spPr>
        <p:txBody>
          <a:bodyPr wrap="none" lIns="0" tIns="0" rIns="0" bIns="0" anchor="ctr">
            <a:noAutofit/>
          </a:bodyPr>
          <a:lstStyle>
            <a:lvl1pPr algn="l" rtl="0">
              <a:defRPr sz="3733" b="1" baseline="0">
                <a:solidFill>
                  <a:schemeClr val="bg1">
                    <a:lumMod val="50000"/>
                  </a:schemeClr>
                </a:solidFill>
                <a:latin typeface="+mn-lt"/>
              </a:defRPr>
            </a:lvl1pPr>
          </a:lstStyle>
          <a:p>
            <a:r>
              <a:rPr lang="en-US" dirty="0" smtClean="0"/>
              <a:t>CLICK TO EDIT MASTER TITLE STYLE</a:t>
            </a:r>
            <a:endParaRPr lang="en-US" dirty="0"/>
          </a:p>
        </p:txBody>
      </p:sp>
      <p:sp>
        <p:nvSpPr>
          <p:cNvPr id="18" name="Text Placeholder 3"/>
          <p:cNvSpPr>
            <a:spLocks noGrp="1"/>
          </p:cNvSpPr>
          <p:nvPr>
            <p:ph type="body" sz="half" idx="2" hasCustomPrompt="1"/>
          </p:nvPr>
        </p:nvSpPr>
        <p:spPr>
          <a:xfrm>
            <a:off x="542934" y="397994"/>
            <a:ext cx="10225913" cy="267661"/>
          </a:xfrm>
          <a:prstGeom prst="rect">
            <a:avLst/>
          </a:prstGeom>
        </p:spPr>
        <p:txBody>
          <a:bodyPr wrap="square" lIns="0" tIns="0" rIns="0" bIns="0" anchor="ctr">
            <a:noAutofit/>
          </a:bodyPr>
          <a:lstStyle>
            <a:lvl1pPr marL="0" indent="0" algn="l" rtl="0">
              <a:buNone/>
              <a:defRPr sz="1200" b="0" i="0" baseline="0">
                <a:solidFill>
                  <a:schemeClr val="bg1">
                    <a:lumMod val="50000"/>
                  </a:schemeClr>
                </a:solidFill>
                <a:latin typeface="+mn-lt"/>
              </a:defRPr>
            </a:lvl1pPr>
            <a:lvl2pPr marL="609570" indent="0">
              <a:buNone/>
              <a:defRPr sz="1600"/>
            </a:lvl2pPr>
            <a:lvl3pPr marL="1219140" indent="0">
              <a:buNone/>
              <a:defRPr sz="1333"/>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r>
              <a:rPr lang="en-US" dirty="0" smtClean="0"/>
              <a:t>Type the subtitle of your great here</a:t>
            </a:r>
            <a:endParaRPr lang="en-US" dirty="0"/>
          </a:p>
        </p:txBody>
      </p:sp>
    </p:spTree>
    <p:extLst>
      <p:ext uri="{BB962C8B-B14F-4D97-AF65-F5344CB8AC3E}">
        <p14:creationId xmlns:p14="http://schemas.microsoft.com/office/powerpoint/2010/main" val="2409886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8">
                                            <p:txEl>
                                              <p:pRg st="0" end="0"/>
                                            </p:txEl>
                                          </p:spTgt>
                                        </p:tgtEl>
                                        <p:attrNameLst>
                                          <p:attrName>style.visibility</p:attrName>
                                        </p:attrNameLst>
                                      </p:cBhvr>
                                      <p:to>
                                        <p:strVal val="visible"/>
                                      </p:to>
                                    </p:set>
                                    <p:animEffect transition="in" filter="fade">
                                      <p:cBhvr>
                                        <p:cTn id="13"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build="p">
        <p:tmplLst>
          <p:tmpl lvl="1">
            <p:tnLst>
              <p:par>
                <p:cTn presetID="10" presetClass="entr" presetSubtype="0"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grpSp>
        <p:nvGrpSpPr>
          <p:cNvPr id="12" name="Group 11"/>
          <p:cNvGrpSpPr/>
          <p:nvPr userDrawn="1"/>
        </p:nvGrpSpPr>
        <p:grpSpPr>
          <a:xfrm>
            <a:off x="573448" y="1338897"/>
            <a:ext cx="988272" cy="87630"/>
            <a:chOff x="603399" y="1554480"/>
            <a:chExt cx="515620" cy="45720"/>
          </a:xfrm>
        </p:grpSpPr>
        <p:sp>
          <p:nvSpPr>
            <p:cNvPr id="13" name="Oval 12"/>
            <p:cNvSpPr/>
            <p:nvPr/>
          </p:nvSpPr>
          <p:spPr>
            <a:xfrm>
              <a:off x="603399" y="1554480"/>
              <a:ext cx="45720" cy="45720"/>
            </a:xfrm>
            <a:prstGeom prst="ellipse">
              <a:avLst/>
            </a:prstGeom>
            <a:solidFill>
              <a:schemeClr val="accent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4" name="Oval 13"/>
            <p:cNvSpPr/>
            <p:nvPr/>
          </p:nvSpPr>
          <p:spPr>
            <a:xfrm>
              <a:off x="720874" y="1554480"/>
              <a:ext cx="45720" cy="45720"/>
            </a:xfrm>
            <a:prstGeom prst="ellipse">
              <a:avLst/>
            </a:prstGeom>
            <a:solidFill>
              <a:schemeClr val="accent2"/>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5" name="Oval 14"/>
            <p:cNvSpPr/>
            <p:nvPr/>
          </p:nvSpPr>
          <p:spPr>
            <a:xfrm>
              <a:off x="838349" y="1554480"/>
              <a:ext cx="45720" cy="45720"/>
            </a:xfrm>
            <a:prstGeom prst="ellipse">
              <a:avLst/>
            </a:prstGeom>
            <a:solidFill>
              <a:schemeClr val="accent3"/>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6" name="Oval 15"/>
            <p:cNvSpPr/>
            <p:nvPr/>
          </p:nvSpPr>
          <p:spPr>
            <a:xfrm>
              <a:off x="955824" y="1554480"/>
              <a:ext cx="45720" cy="45720"/>
            </a:xfrm>
            <a:prstGeom prst="ellipse">
              <a:avLst/>
            </a:prstGeom>
            <a:solidFill>
              <a:schemeClr val="accent4"/>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7" name="Oval 16"/>
            <p:cNvSpPr/>
            <p:nvPr/>
          </p:nvSpPr>
          <p:spPr>
            <a:xfrm>
              <a:off x="1073299" y="1554480"/>
              <a:ext cx="45720" cy="45720"/>
            </a:xfrm>
            <a:prstGeom prst="ellipse">
              <a:avLst/>
            </a:prstGeom>
            <a:solidFill>
              <a:schemeClr val="accent5"/>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grpSp>
      <p:sp>
        <p:nvSpPr>
          <p:cNvPr id="18" name="Title 1"/>
          <p:cNvSpPr>
            <a:spLocks noGrp="1"/>
          </p:cNvSpPr>
          <p:nvPr>
            <p:ph type="title" hasCustomPrompt="1"/>
          </p:nvPr>
        </p:nvSpPr>
        <p:spPr>
          <a:xfrm>
            <a:off x="513906" y="697637"/>
            <a:ext cx="10225913" cy="471365"/>
          </a:xfrm>
          <a:prstGeom prst="rect">
            <a:avLst/>
          </a:prstGeom>
        </p:spPr>
        <p:txBody>
          <a:bodyPr wrap="none" lIns="0" tIns="0" rIns="0" bIns="0" anchor="ctr">
            <a:noAutofit/>
          </a:bodyPr>
          <a:lstStyle>
            <a:lvl1pPr algn="l" rtl="0">
              <a:defRPr sz="3733" b="1" baseline="0">
                <a:solidFill>
                  <a:schemeClr val="bg1">
                    <a:lumMod val="50000"/>
                  </a:schemeClr>
                </a:solidFill>
                <a:latin typeface="+mn-lt"/>
              </a:defRPr>
            </a:lvl1pPr>
          </a:lstStyle>
          <a:p>
            <a:r>
              <a:rPr lang="en-US" dirty="0" smtClean="0"/>
              <a:t>CLICK TO EDIT MASTER TITLE STYLE</a:t>
            </a:r>
            <a:endParaRPr lang="en-US" dirty="0"/>
          </a:p>
        </p:txBody>
      </p:sp>
      <p:sp>
        <p:nvSpPr>
          <p:cNvPr id="19" name="Text Placeholder 3"/>
          <p:cNvSpPr>
            <a:spLocks noGrp="1"/>
          </p:cNvSpPr>
          <p:nvPr>
            <p:ph type="body" sz="half" idx="2" hasCustomPrompt="1"/>
          </p:nvPr>
        </p:nvSpPr>
        <p:spPr>
          <a:xfrm>
            <a:off x="542934" y="397994"/>
            <a:ext cx="10225913" cy="267661"/>
          </a:xfrm>
          <a:prstGeom prst="rect">
            <a:avLst/>
          </a:prstGeom>
        </p:spPr>
        <p:txBody>
          <a:bodyPr wrap="square" lIns="0" tIns="0" rIns="0" bIns="0" anchor="ctr">
            <a:noAutofit/>
          </a:bodyPr>
          <a:lstStyle>
            <a:lvl1pPr marL="0" indent="0" algn="l" rtl="0">
              <a:buNone/>
              <a:defRPr sz="1200" b="0" i="0" baseline="0">
                <a:solidFill>
                  <a:schemeClr val="bg1">
                    <a:lumMod val="50000"/>
                  </a:schemeClr>
                </a:solidFill>
                <a:latin typeface="+mn-lt"/>
              </a:defRPr>
            </a:lvl1pPr>
            <a:lvl2pPr marL="609570" indent="0">
              <a:buNone/>
              <a:defRPr sz="1600"/>
            </a:lvl2pPr>
            <a:lvl3pPr marL="1219140" indent="0">
              <a:buNone/>
              <a:defRPr sz="1333"/>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r>
              <a:rPr lang="en-US" dirty="0" smtClean="0"/>
              <a:t>Type the subtitle of your great here</a:t>
            </a:r>
            <a:endParaRPr lang="en-US" dirty="0"/>
          </a:p>
        </p:txBody>
      </p:sp>
      <p:sp>
        <p:nvSpPr>
          <p:cNvPr id="7" name="Picture Placeholder 5"/>
          <p:cNvSpPr>
            <a:spLocks noGrp="1"/>
          </p:cNvSpPr>
          <p:nvPr>
            <p:ph type="pic" sz="quarter" idx="13"/>
          </p:nvPr>
        </p:nvSpPr>
        <p:spPr>
          <a:xfrm>
            <a:off x="657066" y="2547620"/>
            <a:ext cx="3497647" cy="2870200"/>
          </a:xfrm>
          <a:prstGeom prst="rect">
            <a:avLst/>
          </a:prstGeom>
          <a:solidFill>
            <a:schemeClr val="bg2"/>
          </a:solidFill>
        </p:spPr>
        <p:txBody>
          <a:bodyPr/>
          <a:lstStyle>
            <a:lvl1pPr>
              <a:defRPr sz="700"/>
            </a:lvl1pPr>
          </a:lstStyle>
          <a:p>
            <a:endParaRPr lang="ar-IQ"/>
          </a:p>
        </p:txBody>
      </p:sp>
      <p:sp>
        <p:nvSpPr>
          <p:cNvPr id="8" name="Picture Placeholder 5"/>
          <p:cNvSpPr>
            <a:spLocks noGrp="1"/>
          </p:cNvSpPr>
          <p:nvPr>
            <p:ph type="pic" sz="quarter" idx="14"/>
          </p:nvPr>
        </p:nvSpPr>
        <p:spPr>
          <a:xfrm>
            <a:off x="4378166" y="2547620"/>
            <a:ext cx="3497647" cy="2870200"/>
          </a:xfrm>
          <a:prstGeom prst="rect">
            <a:avLst/>
          </a:prstGeom>
          <a:solidFill>
            <a:schemeClr val="bg2"/>
          </a:solidFill>
        </p:spPr>
        <p:txBody>
          <a:bodyPr/>
          <a:lstStyle>
            <a:lvl1pPr>
              <a:defRPr sz="700"/>
            </a:lvl1pPr>
          </a:lstStyle>
          <a:p>
            <a:endParaRPr lang="ar-IQ"/>
          </a:p>
        </p:txBody>
      </p:sp>
      <p:sp>
        <p:nvSpPr>
          <p:cNvPr id="11" name="Picture Placeholder 5"/>
          <p:cNvSpPr>
            <a:spLocks noGrp="1"/>
          </p:cNvSpPr>
          <p:nvPr>
            <p:ph type="pic" sz="quarter" idx="15"/>
          </p:nvPr>
        </p:nvSpPr>
        <p:spPr>
          <a:xfrm>
            <a:off x="8099266" y="2547620"/>
            <a:ext cx="3497647" cy="2870200"/>
          </a:xfrm>
          <a:prstGeom prst="rect">
            <a:avLst/>
          </a:prstGeom>
          <a:solidFill>
            <a:schemeClr val="bg2"/>
          </a:solidFill>
        </p:spPr>
        <p:txBody>
          <a:bodyPr/>
          <a:lstStyle>
            <a:lvl1pPr rtl="0">
              <a:defRPr sz="700"/>
            </a:lvl1pPr>
          </a:lstStyle>
          <a:p>
            <a:endParaRPr lang="ar-IQ"/>
          </a:p>
        </p:txBody>
      </p:sp>
    </p:spTree>
    <p:extLst>
      <p:ext uri="{BB962C8B-B14F-4D97-AF65-F5344CB8AC3E}">
        <p14:creationId xmlns:p14="http://schemas.microsoft.com/office/powerpoint/2010/main" val="2930963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9">
                                            <p:txEl>
                                              <p:pRg st="0" end="0"/>
                                            </p:txEl>
                                          </p:spTgt>
                                        </p:tgtEl>
                                        <p:attrNameLst>
                                          <p:attrName>style.visibility</p:attrName>
                                        </p:attrNameLst>
                                      </p:cBhvr>
                                      <p:to>
                                        <p:strVal val="visible"/>
                                      </p:to>
                                    </p:set>
                                    <p:animEffect transition="in" filter="fade">
                                      <p:cBhvr>
                                        <p:cTn id="13"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3_Title Slide">
    <p:spTree>
      <p:nvGrpSpPr>
        <p:cNvPr id="1" name=""/>
        <p:cNvGrpSpPr/>
        <p:nvPr/>
      </p:nvGrpSpPr>
      <p:grpSpPr>
        <a:xfrm>
          <a:off x="0" y="0"/>
          <a:ext cx="0" cy="0"/>
          <a:chOff x="0" y="0"/>
          <a:chExt cx="0" cy="0"/>
        </a:xfrm>
      </p:grpSpPr>
      <p:grpSp>
        <p:nvGrpSpPr>
          <p:cNvPr id="6" name="Group 5"/>
          <p:cNvGrpSpPr/>
          <p:nvPr userDrawn="1"/>
        </p:nvGrpSpPr>
        <p:grpSpPr>
          <a:xfrm>
            <a:off x="573448" y="1338897"/>
            <a:ext cx="988272" cy="87630"/>
            <a:chOff x="603399" y="1554480"/>
            <a:chExt cx="515620" cy="45720"/>
          </a:xfrm>
        </p:grpSpPr>
        <p:sp>
          <p:nvSpPr>
            <p:cNvPr id="8" name="Oval 7"/>
            <p:cNvSpPr/>
            <p:nvPr/>
          </p:nvSpPr>
          <p:spPr>
            <a:xfrm>
              <a:off x="603399" y="1554480"/>
              <a:ext cx="45720" cy="45720"/>
            </a:xfrm>
            <a:prstGeom prst="ellipse">
              <a:avLst/>
            </a:prstGeom>
            <a:solidFill>
              <a:schemeClr val="accent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9" name="Oval 8"/>
            <p:cNvSpPr/>
            <p:nvPr/>
          </p:nvSpPr>
          <p:spPr>
            <a:xfrm>
              <a:off x="720874" y="1554480"/>
              <a:ext cx="45720" cy="45720"/>
            </a:xfrm>
            <a:prstGeom prst="ellipse">
              <a:avLst/>
            </a:prstGeom>
            <a:solidFill>
              <a:schemeClr val="accent2"/>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0" name="Oval 9"/>
            <p:cNvSpPr/>
            <p:nvPr/>
          </p:nvSpPr>
          <p:spPr>
            <a:xfrm>
              <a:off x="838349" y="1554480"/>
              <a:ext cx="45720" cy="45720"/>
            </a:xfrm>
            <a:prstGeom prst="ellipse">
              <a:avLst/>
            </a:prstGeom>
            <a:solidFill>
              <a:schemeClr val="accent3"/>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1" name="Oval 10"/>
            <p:cNvSpPr/>
            <p:nvPr/>
          </p:nvSpPr>
          <p:spPr>
            <a:xfrm>
              <a:off x="955824" y="1554480"/>
              <a:ext cx="45720" cy="45720"/>
            </a:xfrm>
            <a:prstGeom prst="ellipse">
              <a:avLst/>
            </a:prstGeom>
            <a:solidFill>
              <a:schemeClr val="accent4"/>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2" name="Oval 11"/>
            <p:cNvSpPr/>
            <p:nvPr/>
          </p:nvSpPr>
          <p:spPr>
            <a:xfrm>
              <a:off x="1073299" y="1554480"/>
              <a:ext cx="45720" cy="45720"/>
            </a:xfrm>
            <a:prstGeom prst="ellipse">
              <a:avLst/>
            </a:prstGeom>
            <a:solidFill>
              <a:schemeClr val="accent5"/>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grpSp>
      <p:sp>
        <p:nvSpPr>
          <p:cNvPr id="13" name="Title 1"/>
          <p:cNvSpPr>
            <a:spLocks noGrp="1"/>
          </p:cNvSpPr>
          <p:nvPr>
            <p:ph type="title" hasCustomPrompt="1"/>
          </p:nvPr>
        </p:nvSpPr>
        <p:spPr>
          <a:xfrm>
            <a:off x="513906" y="697637"/>
            <a:ext cx="10225913" cy="471365"/>
          </a:xfrm>
          <a:prstGeom prst="rect">
            <a:avLst/>
          </a:prstGeom>
        </p:spPr>
        <p:txBody>
          <a:bodyPr wrap="none" lIns="0" tIns="0" rIns="0" bIns="0" anchor="ctr">
            <a:noAutofit/>
          </a:bodyPr>
          <a:lstStyle>
            <a:lvl1pPr algn="l" rtl="0">
              <a:defRPr sz="3733" b="1" baseline="0">
                <a:solidFill>
                  <a:schemeClr val="bg1">
                    <a:lumMod val="50000"/>
                  </a:schemeClr>
                </a:solidFill>
                <a:latin typeface="+mn-lt"/>
              </a:defRPr>
            </a:lvl1pPr>
          </a:lstStyle>
          <a:p>
            <a:r>
              <a:rPr lang="en-US" dirty="0" smtClean="0"/>
              <a:t>CLICK TO EDIT MASTER TITLE STYLE</a:t>
            </a:r>
            <a:endParaRPr lang="en-US" dirty="0"/>
          </a:p>
        </p:txBody>
      </p:sp>
      <p:sp>
        <p:nvSpPr>
          <p:cNvPr id="14" name="Text Placeholder 3"/>
          <p:cNvSpPr>
            <a:spLocks noGrp="1"/>
          </p:cNvSpPr>
          <p:nvPr>
            <p:ph type="body" sz="half" idx="2" hasCustomPrompt="1"/>
          </p:nvPr>
        </p:nvSpPr>
        <p:spPr>
          <a:xfrm>
            <a:off x="542934" y="397994"/>
            <a:ext cx="10225913" cy="267661"/>
          </a:xfrm>
          <a:prstGeom prst="rect">
            <a:avLst/>
          </a:prstGeom>
        </p:spPr>
        <p:txBody>
          <a:bodyPr wrap="square" lIns="0" tIns="0" rIns="0" bIns="0" anchor="ctr">
            <a:noAutofit/>
          </a:bodyPr>
          <a:lstStyle>
            <a:lvl1pPr marL="0" indent="0" algn="l" rtl="0">
              <a:buNone/>
              <a:defRPr sz="1200" b="0" i="0" baseline="0">
                <a:solidFill>
                  <a:schemeClr val="bg1">
                    <a:lumMod val="50000"/>
                  </a:schemeClr>
                </a:solidFill>
                <a:latin typeface="+mn-lt"/>
              </a:defRPr>
            </a:lvl1pPr>
            <a:lvl2pPr marL="609570" indent="0">
              <a:buNone/>
              <a:defRPr sz="1600"/>
            </a:lvl2pPr>
            <a:lvl3pPr marL="1219140" indent="0">
              <a:buNone/>
              <a:defRPr sz="1333"/>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r>
              <a:rPr lang="en-US" dirty="0" smtClean="0"/>
              <a:t>Type the subtitle of your great here</a:t>
            </a:r>
            <a:endParaRPr lang="en-US" dirty="0"/>
          </a:p>
        </p:txBody>
      </p:sp>
    </p:spTree>
    <p:extLst>
      <p:ext uri="{BB962C8B-B14F-4D97-AF65-F5344CB8AC3E}">
        <p14:creationId xmlns:p14="http://schemas.microsoft.com/office/powerpoint/2010/main" val="2620294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4">
                                            <p:txEl>
                                              <p:pRg st="0" end="0"/>
                                            </p:txEl>
                                          </p:spTgt>
                                        </p:tgtEl>
                                        <p:attrNameLst>
                                          <p:attrName>style.visibility</p:attrName>
                                        </p:attrNameLst>
                                      </p:cBhvr>
                                      <p:to>
                                        <p:strVal val="visible"/>
                                      </p:to>
                                    </p:set>
                                    <p:animEffect transition="in" filter="fade">
                                      <p:cBhvr>
                                        <p:cTn id="13"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build="p">
        <p:tmplLst>
          <p:tmpl lvl="1">
            <p:tnLst>
              <p:par>
                <p:cTn presetID="10" presetClass="entr" presetSubtype="0"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Picture Placeholder 5"/>
          <p:cNvSpPr>
            <a:spLocks noGrp="1"/>
          </p:cNvSpPr>
          <p:nvPr>
            <p:ph type="pic" sz="quarter" idx="13"/>
          </p:nvPr>
        </p:nvSpPr>
        <p:spPr>
          <a:xfrm>
            <a:off x="540952" y="1756228"/>
            <a:ext cx="3497647" cy="4510314"/>
          </a:xfrm>
          <a:prstGeom prst="rect">
            <a:avLst/>
          </a:prstGeom>
          <a:solidFill>
            <a:schemeClr val="bg2"/>
          </a:solidFill>
        </p:spPr>
        <p:txBody>
          <a:bodyPr/>
          <a:lstStyle>
            <a:lvl1pPr>
              <a:defRPr sz="700"/>
            </a:lvl1pPr>
          </a:lstStyle>
          <a:p>
            <a:endParaRPr lang="ar-IQ"/>
          </a:p>
        </p:txBody>
      </p:sp>
      <p:sp>
        <p:nvSpPr>
          <p:cNvPr id="8" name="Picture Placeholder 5"/>
          <p:cNvSpPr>
            <a:spLocks noGrp="1"/>
          </p:cNvSpPr>
          <p:nvPr>
            <p:ph type="pic" sz="quarter" idx="14"/>
          </p:nvPr>
        </p:nvSpPr>
        <p:spPr>
          <a:xfrm>
            <a:off x="4262052" y="1756228"/>
            <a:ext cx="3497647" cy="4510314"/>
          </a:xfrm>
          <a:prstGeom prst="rect">
            <a:avLst/>
          </a:prstGeom>
          <a:solidFill>
            <a:schemeClr val="bg2"/>
          </a:solidFill>
        </p:spPr>
        <p:txBody>
          <a:bodyPr/>
          <a:lstStyle>
            <a:lvl1pPr>
              <a:defRPr sz="700"/>
            </a:lvl1pPr>
          </a:lstStyle>
          <a:p>
            <a:endParaRPr lang="ar-IQ"/>
          </a:p>
        </p:txBody>
      </p:sp>
      <p:sp>
        <p:nvSpPr>
          <p:cNvPr id="11" name="Picture Placeholder 5"/>
          <p:cNvSpPr>
            <a:spLocks noGrp="1"/>
          </p:cNvSpPr>
          <p:nvPr>
            <p:ph type="pic" sz="quarter" idx="15"/>
          </p:nvPr>
        </p:nvSpPr>
        <p:spPr>
          <a:xfrm>
            <a:off x="7983152" y="1756228"/>
            <a:ext cx="3497647" cy="4510314"/>
          </a:xfrm>
          <a:prstGeom prst="rect">
            <a:avLst/>
          </a:prstGeom>
          <a:solidFill>
            <a:schemeClr val="bg2"/>
          </a:solidFill>
        </p:spPr>
        <p:txBody>
          <a:bodyPr/>
          <a:lstStyle>
            <a:lvl1pPr rtl="0">
              <a:defRPr sz="700"/>
            </a:lvl1pPr>
          </a:lstStyle>
          <a:p>
            <a:endParaRPr lang="ar-IQ"/>
          </a:p>
        </p:txBody>
      </p:sp>
      <p:grpSp>
        <p:nvGrpSpPr>
          <p:cNvPr id="12" name="Group 11"/>
          <p:cNvGrpSpPr/>
          <p:nvPr userDrawn="1"/>
        </p:nvGrpSpPr>
        <p:grpSpPr>
          <a:xfrm>
            <a:off x="573448" y="1338897"/>
            <a:ext cx="988272" cy="87630"/>
            <a:chOff x="603399" y="1554480"/>
            <a:chExt cx="515620" cy="45720"/>
          </a:xfrm>
        </p:grpSpPr>
        <p:sp>
          <p:nvSpPr>
            <p:cNvPr id="13" name="Oval 12"/>
            <p:cNvSpPr/>
            <p:nvPr/>
          </p:nvSpPr>
          <p:spPr>
            <a:xfrm>
              <a:off x="603399" y="1554480"/>
              <a:ext cx="45720" cy="45720"/>
            </a:xfrm>
            <a:prstGeom prst="ellipse">
              <a:avLst/>
            </a:prstGeom>
            <a:solidFill>
              <a:schemeClr val="accent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4" name="Oval 13"/>
            <p:cNvSpPr/>
            <p:nvPr/>
          </p:nvSpPr>
          <p:spPr>
            <a:xfrm>
              <a:off x="720874" y="1554480"/>
              <a:ext cx="45720" cy="45720"/>
            </a:xfrm>
            <a:prstGeom prst="ellipse">
              <a:avLst/>
            </a:prstGeom>
            <a:solidFill>
              <a:schemeClr val="accent2"/>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5" name="Oval 14"/>
            <p:cNvSpPr/>
            <p:nvPr/>
          </p:nvSpPr>
          <p:spPr>
            <a:xfrm>
              <a:off x="838349" y="1554480"/>
              <a:ext cx="45720" cy="45720"/>
            </a:xfrm>
            <a:prstGeom prst="ellipse">
              <a:avLst/>
            </a:prstGeom>
            <a:solidFill>
              <a:schemeClr val="accent3"/>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6" name="Oval 15"/>
            <p:cNvSpPr/>
            <p:nvPr/>
          </p:nvSpPr>
          <p:spPr>
            <a:xfrm>
              <a:off x="955824" y="1554480"/>
              <a:ext cx="45720" cy="45720"/>
            </a:xfrm>
            <a:prstGeom prst="ellipse">
              <a:avLst/>
            </a:prstGeom>
            <a:solidFill>
              <a:schemeClr val="accent4"/>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7" name="Oval 16"/>
            <p:cNvSpPr/>
            <p:nvPr/>
          </p:nvSpPr>
          <p:spPr>
            <a:xfrm>
              <a:off x="1073299" y="1554480"/>
              <a:ext cx="45720" cy="45720"/>
            </a:xfrm>
            <a:prstGeom prst="ellipse">
              <a:avLst/>
            </a:prstGeom>
            <a:solidFill>
              <a:schemeClr val="accent5"/>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grpSp>
      <p:sp>
        <p:nvSpPr>
          <p:cNvPr id="18" name="Title 1"/>
          <p:cNvSpPr>
            <a:spLocks noGrp="1"/>
          </p:cNvSpPr>
          <p:nvPr>
            <p:ph type="title" hasCustomPrompt="1"/>
          </p:nvPr>
        </p:nvSpPr>
        <p:spPr>
          <a:xfrm>
            <a:off x="513906" y="697637"/>
            <a:ext cx="10225913" cy="471365"/>
          </a:xfrm>
          <a:prstGeom prst="rect">
            <a:avLst/>
          </a:prstGeom>
        </p:spPr>
        <p:txBody>
          <a:bodyPr wrap="none" lIns="0" tIns="0" rIns="0" bIns="0" anchor="ctr">
            <a:noAutofit/>
          </a:bodyPr>
          <a:lstStyle>
            <a:lvl1pPr algn="l" rtl="0">
              <a:defRPr sz="3733" b="1" baseline="0">
                <a:solidFill>
                  <a:schemeClr val="bg1">
                    <a:lumMod val="50000"/>
                  </a:schemeClr>
                </a:solidFill>
                <a:latin typeface="+mn-lt"/>
              </a:defRPr>
            </a:lvl1pPr>
          </a:lstStyle>
          <a:p>
            <a:r>
              <a:rPr lang="en-US" dirty="0" smtClean="0"/>
              <a:t>CLICK TO EDIT MASTER TITLE STYLE</a:t>
            </a:r>
            <a:endParaRPr lang="en-US" dirty="0"/>
          </a:p>
        </p:txBody>
      </p:sp>
      <p:sp>
        <p:nvSpPr>
          <p:cNvPr id="19" name="Text Placeholder 3"/>
          <p:cNvSpPr>
            <a:spLocks noGrp="1"/>
          </p:cNvSpPr>
          <p:nvPr>
            <p:ph type="body" sz="half" idx="2" hasCustomPrompt="1"/>
          </p:nvPr>
        </p:nvSpPr>
        <p:spPr>
          <a:xfrm>
            <a:off x="542934" y="397994"/>
            <a:ext cx="10225913" cy="267661"/>
          </a:xfrm>
          <a:prstGeom prst="rect">
            <a:avLst/>
          </a:prstGeom>
        </p:spPr>
        <p:txBody>
          <a:bodyPr wrap="square" lIns="0" tIns="0" rIns="0" bIns="0" anchor="ctr">
            <a:noAutofit/>
          </a:bodyPr>
          <a:lstStyle>
            <a:lvl1pPr marL="0" indent="0" algn="l" rtl="0">
              <a:buNone/>
              <a:defRPr sz="1200" b="0" i="0" baseline="0">
                <a:solidFill>
                  <a:schemeClr val="bg1">
                    <a:lumMod val="50000"/>
                  </a:schemeClr>
                </a:solidFill>
                <a:latin typeface="+mn-lt"/>
              </a:defRPr>
            </a:lvl1pPr>
            <a:lvl2pPr marL="609570" indent="0">
              <a:buNone/>
              <a:defRPr sz="1600"/>
            </a:lvl2pPr>
            <a:lvl3pPr marL="1219140" indent="0">
              <a:buNone/>
              <a:defRPr sz="1333"/>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r>
              <a:rPr lang="en-US" dirty="0" smtClean="0"/>
              <a:t>Type the subtitle of your great here</a:t>
            </a:r>
            <a:endParaRPr lang="en-US" dirty="0"/>
          </a:p>
        </p:txBody>
      </p:sp>
    </p:spTree>
    <p:extLst>
      <p:ext uri="{BB962C8B-B14F-4D97-AF65-F5344CB8AC3E}">
        <p14:creationId xmlns:p14="http://schemas.microsoft.com/office/powerpoint/2010/main" val="397774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9">
                                            <p:txEl>
                                              <p:pRg st="0" end="0"/>
                                            </p:txEl>
                                          </p:spTgt>
                                        </p:tgtEl>
                                        <p:attrNameLst>
                                          <p:attrName>style.visibility</p:attrName>
                                        </p:attrNameLst>
                                      </p:cBhvr>
                                      <p:to>
                                        <p:strVal val="visible"/>
                                      </p:to>
                                    </p:set>
                                    <p:animEffect transition="in" filter="fade">
                                      <p:cBhvr>
                                        <p:cTn id="13"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7" name="Picture Placeholder 2"/>
          <p:cNvSpPr>
            <a:spLocks noGrp="1"/>
          </p:cNvSpPr>
          <p:nvPr>
            <p:ph type="pic" sz="quarter" idx="13"/>
          </p:nvPr>
        </p:nvSpPr>
        <p:spPr>
          <a:xfrm>
            <a:off x="0" y="0"/>
            <a:ext cx="6108700" cy="6864228"/>
          </a:xfrm>
          <a:prstGeom prst="rect">
            <a:avLst/>
          </a:prstGeom>
          <a:solidFill>
            <a:schemeClr val="bg2">
              <a:alpha val="44000"/>
            </a:schemeClr>
          </a:solidFill>
        </p:spPr>
        <p:txBody>
          <a:bodyPr/>
          <a:lstStyle>
            <a:lvl1pPr>
              <a:defRPr sz="400"/>
            </a:lvl1pPr>
          </a:lstStyle>
          <a:p>
            <a:endParaRPr lang="ar-IQ" dirty="0"/>
          </a:p>
        </p:txBody>
      </p:sp>
    </p:spTree>
    <p:extLst>
      <p:ext uri="{BB962C8B-B14F-4D97-AF65-F5344CB8AC3E}">
        <p14:creationId xmlns:p14="http://schemas.microsoft.com/office/powerpoint/2010/main" val="3218072261"/>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7" name="Picture Placeholder 2"/>
          <p:cNvSpPr>
            <a:spLocks noGrp="1"/>
          </p:cNvSpPr>
          <p:nvPr>
            <p:ph type="pic" sz="quarter" idx="13"/>
          </p:nvPr>
        </p:nvSpPr>
        <p:spPr>
          <a:xfrm>
            <a:off x="0" y="-1"/>
            <a:ext cx="12192000" cy="4020458"/>
          </a:xfrm>
          <a:prstGeom prst="rect">
            <a:avLst/>
          </a:prstGeom>
          <a:solidFill>
            <a:schemeClr val="bg2">
              <a:alpha val="54000"/>
            </a:schemeClr>
          </a:solidFill>
        </p:spPr>
        <p:txBody>
          <a:bodyPr/>
          <a:lstStyle>
            <a:lvl1pPr>
              <a:defRPr sz="900"/>
            </a:lvl1pPr>
          </a:lstStyle>
          <a:p>
            <a:endParaRPr lang="ar-IQ"/>
          </a:p>
        </p:txBody>
      </p:sp>
    </p:spTree>
    <p:extLst>
      <p:ext uri="{BB962C8B-B14F-4D97-AF65-F5344CB8AC3E}">
        <p14:creationId xmlns:p14="http://schemas.microsoft.com/office/powerpoint/2010/main" val="493806654"/>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sp>
        <p:nvSpPr>
          <p:cNvPr id="7" name="Picture Placeholder 2"/>
          <p:cNvSpPr>
            <a:spLocks noGrp="1"/>
          </p:cNvSpPr>
          <p:nvPr>
            <p:ph type="pic" sz="quarter" idx="13"/>
          </p:nvPr>
        </p:nvSpPr>
        <p:spPr>
          <a:xfrm>
            <a:off x="515552" y="2217420"/>
            <a:ext cx="2113347" cy="2692400"/>
          </a:xfrm>
          <a:prstGeom prst="rect">
            <a:avLst/>
          </a:prstGeom>
          <a:solidFill>
            <a:schemeClr val="bg2"/>
          </a:solidFill>
        </p:spPr>
        <p:txBody>
          <a:bodyPr/>
          <a:lstStyle>
            <a:lvl1pPr rtl="0">
              <a:defRPr sz="900"/>
            </a:lvl1pPr>
          </a:lstStyle>
          <a:p>
            <a:endParaRPr lang="ar-IQ"/>
          </a:p>
        </p:txBody>
      </p:sp>
      <p:sp>
        <p:nvSpPr>
          <p:cNvPr id="8" name="Picture Placeholder 2"/>
          <p:cNvSpPr>
            <a:spLocks noGrp="1"/>
          </p:cNvSpPr>
          <p:nvPr>
            <p:ph type="pic" sz="quarter" idx="14"/>
          </p:nvPr>
        </p:nvSpPr>
        <p:spPr>
          <a:xfrm>
            <a:off x="4300152" y="2217420"/>
            <a:ext cx="2113347" cy="2692400"/>
          </a:xfrm>
          <a:prstGeom prst="rect">
            <a:avLst/>
          </a:prstGeom>
          <a:solidFill>
            <a:schemeClr val="bg2"/>
          </a:solidFill>
        </p:spPr>
        <p:txBody>
          <a:bodyPr/>
          <a:lstStyle>
            <a:lvl1pPr rtl="0">
              <a:defRPr sz="900"/>
            </a:lvl1pPr>
          </a:lstStyle>
          <a:p>
            <a:endParaRPr lang="ar-IQ"/>
          </a:p>
        </p:txBody>
      </p:sp>
      <p:sp>
        <p:nvSpPr>
          <p:cNvPr id="11" name="Picture Placeholder 2"/>
          <p:cNvSpPr>
            <a:spLocks noGrp="1"/>
          </p:cNvSpPr>
          <p:nvPr>
            <p:ph type="pic" sz="quarter" idx="15"/>
          </p:nvPr>
        </p:nvSpPr>
        <p:spPr>
          <a:xfrm>
            <a:off x="8084752" y="2217420"/>
            <a:ext cx="2113347" cy="2692400"/>
          </a:xfrm>
          <a:prstGeom prst="rect">
            <a:avLst/>
          </a:prstGeom>
          <a:solidFill>
            <a:schemeClr val="bg2"/>
          </a:solidFill>
        </p:spPr>
        <p:txBody>
          <a:bodyPr/>
          <a:lstStyle>
            <a:lvl1pPr rtl="0">
              <a:defRPr sz="900"/>
            </a:lvl1pPr>
          </a:lstStyle>
          <a:p>
            <a:endParaRPr lang="ar-IQ"/>
          </a:p>
        </p:txBody>
      </p:sp>
      <p:grpSp>
        <p:nvGrpSpPr>
          <p:cNvPr id="12" name="Group 11"/>
          <p:cNvGrpSpPr/>
          <p:nvPr userDrawn="1"/>
        </p:nvGrpSpPr>
        <p:grpSpPr>
          <a:xfrm>
            <a:off x="573448" y="1338897"/>
            <a:ext cx="988272" cy="87630"/>
            <a:chOff x="603399" y="1554480"/>
            <a:chExt cx="515620" cy="45720"/>
          </a:xfrm>
        </p:grpSpPr>
        <p:sp>
          <p:nvSpPr>
            <p:cNvPr id="13" name="Oval 12"/>
            <p:cNvSpPr/>
            <p:nvPr/>
          </p:nvSpPr>
          <p:spPr>
            <a:xfrm>
              <a:off x="603399" y="1554480"/>
              <a:ext cx="45720" cy="45720"/>
            </a:xfrm>
            <a:prstGeom prst="ellipse">
              <a:avLst/>
            </a:prstGeom>
            <a:solidFill>
              <a:schemeClr val="accent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4" name="Oval 13"/>
            <p:cNvSpPr/>
            <p:nvPr/>
          </p:nvSpPr>
          <p:spPr>
            <a:xfrm>
              <a:off x="720874" y="1554480"/>
              <a:ext cx="45720" cy="45720"/>
            </a:xfrm>
            <a:prstGeom prst="ellipse">
              <a:avLst/>
            </a:prstGeom>
            <a:solidFill>
              <a:schemeClr val="accent2"/>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5" name="Oval 14"/>
            <p:cNvSpPr/>
            <p:nvPr/>
          </p:nvSpPr>
          <p:spPr>
            <a:xfrm>
              <a:off x="838349" y="1554480"/>
              <a:ext cx="45720" cy="45720"/>
            </a:xfrm>
            <a:prstGeom prst="ellipse">
              <a:avLst/>
            </a:prstGeom>
            <a:solidFill>
              <a:schemeClr val="accent3"/>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6" name="Oval 15"/>
            <p:cNvSpPr/>
            <p:nvPr/>
          </p:nvSpPr>
          <p:spPr>
            <a:xfrm>
              <a:off x="955824" y="1554480"/>
              <a:ext cx="45720" cy="45720"/>
            </a:xfrm>
            <a:prstGeom prst="ellipse">
              <a:avLst/>
            </a:prstGeom>
            <a:solidFill>
              <a:schemeClr val="accent4"/>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7" name="Oval 16"/>
            <p:cNvSpPr/>
            <p:nvPr/>
          </p:nvSpPr>
          <p:spPr>
            <a:xfrm>
              <a:off x="1073299" y="1554480"/>
              <a:ext cx="45720" cy="45720"/>
            </a:xfrm>
            <a:prstGeom prst="ellipse">
              <a:avLst/>
            </a:prstGeom>
            <a:solidFill>
              <a:schemeClr val="accent5"/>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grpSp>
      <p:sp>
        <p:nvSpPr>
          <p:cNvPr id="18" name="Title 1"/>
          <p:cNvSpPr>
            <a:spLocks noGrp="1"/>
          </p:cNvSpPr>
          <p:nvPr>
            <p:ph type="title" hasCustomPrompt="1"/>
          </p:nvPr>
        </p:nvSpPr>
        <p:spPr>
          <a:xfrm>
            <a:off x="513906" y="697637"/>
            <a:ext cx="10225913" cy="471365"/>
          </a:xfrm>
          <a:prstGeom prst="rect">
            <a:avLst/>
          </a:prstGeom>
        </p:spPr>
        <p:txBody>
          <a:bodyPr wrap="none" lIns="0" tIns="0" rIns="0" bIns="0" anchor="ctr">
            <a:noAutofit/>
          </a:bodyPr>
          <a:lstStyle>
            <a:lvl1pPr algn="l" rtl="0">
              <a:defRPr sz="3733" b="1" baseline="0">
                <a:solidFill>
                  <a:schemeClr val="bg1">
                    <a:lumMod val="50000"/>
                  </a:schemeClr>
                </a:solidFill>
                <a:latin typeface="+mn-lt"/>
              </a:defRPr>
            </a:lvl1pPr>
          </a:lstStyle>
          <a:p>
            <a:r>
              <a:rPr lang="en-US" dirty="0" smtClean="0"/>
              <a:t>CLICK TO EDIT MASTER TITLE STYLE</a:t>
            </a:r>
            <a:endParaRPr lang="en-US" dirty="0"/>
          </a:p>
        </p:txBody>
      </p:sp>
      <p:sp>
        <p:nvSpPr>
          <p:cNvPr id="19" name="Text Placeholder 3"/>
          <p:cNvSpPr>
            <a:spLocks noGrp="1"/>
          </p:cNvSpPr>
          <p:nvPr>
            <p:ph type="body" sz="half" idx="2" hasCustomPrompt="1"/>
          </p:nvPr>
        </p:nvSpPr>
        <p:spPr>
          <a:xfrm>
            <a:off x="542934" y="397994"/>
            <a:ext cx="10225913" cy="267661"/>
          </a:xfrm>
          <a:prstGeom prst="rect">
            <a:avLst/>
          </a:prstGeom>
        </p:spPr>
        <p:txBody>
          <a:bodyPr wrap="square" lIns="0" tIns="0" rIns="0" bIns="0" anchor="ctr">
            <a:noAutofit/>
          </a:bodyPr>
          <a:lstStyle>
            <a:lvl1pPr marL="0" indent="0" algn="l" rtl="0">
              <a:buNone/>
              <a:defRPr sz="1200" b="0" i="0" baseline="0">
                <a:solidFill>
                  <a:schemeClr val="bg1">
                    <a:lumMod val="50000"/>
                  </a:schemeClr>
                </a:solidFill>
                <a:latin typeface="+mn-lt"/>
              </a:defRPr>
            </a:lvl1pPr>
            <a:lvl2pPr marL="609570" indent="0">
              <a:buNone/>
              <a:defRPr sz="1600"/>
            </a:lvl2pPr>
            <a:lvl3pPr marL="1219140" indent="0">
              <a:buNone/>
              <a:defRPr sz="1333"/>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r>
              <a:rPr lang="en-US" dirty="0" smtClean="0"/>
              <a:t>Type the subtitle of your great here</a:t>
            </a:r>
            <a:endParaRPr lang="en-US" dirty="0"/>
          </a:p>
        </p:txBody>
      </p:sp>
    </p:spTree>
    <p:extLst>
      <p:ext uri="{BB962C8B-B14F-4D97-AF65-F5344CB8AC3E}">
        <p14:creationId xmlns:p14="http://schemas.microsoft.com/office/powerpoint/2010/main" val="746136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9">
                                            <p:txEl>
                                              <p:pRg st="0" end="0"/>
                                            </p:txEl>
                                          </p:spTgt>
                                        </p:tgtEl>
                                        <p:attrNameLst>
                                          <p:attrName>style.visibility</p:attrName>
                                        </p:attrNameLst>
                                      </p:cBhvr>
                                      <p:to>
                                        <p:strVal val="visible"/>
                                      </p:to>
                                    </p:set>
                                    <p:animEffect transition="in" filter="fade">
                                      <p:cBhvr>
                                        <p:cTn id="13"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7_Title Slide">
    <p:spTree>
      <p:nvGrpSpPr>
        <p:cNvPr id="1" name=""/>
        <p:cNvGrpSpPr/>
        <p:nvPr/>
      </p:nvGrpSpPr>
      <p:grpSpPr>
        <a:xfrm>
          <a:off x="0" y="0"/>
          <a:ext cx="0" cy="0"/>
          <a:chOff x="0" y="0"/>
          <a:chExt cx="0" cy="0"/>
        </a:xfrm>
      </p:grpSpPr>
      <p:sp>
        <p:nvSpPr>
          <p:cNvPr id="3" name="Picture Placeholder 2"/>
          <p:cNvSpPr>
            <a:spLocks noGrp="1"/>
          </p:cNvSpPr>
          <p:nvPr>
            <p:ph type="pic" sz="quarter" idx="17"/>
          </p:nvPr>
        </p:nvSpPr>
        <p:spPr>
          <a:xfrm>
            <a:off x="0" y="-12700"/>
            <a:ext cx="6108700" cy="6870700"/>
          </a:xfrm>
          <a:custGeom>
            <a:avLst/>
            <a:gdLst>
              <a:gd name="connsiteX0" fmla="*/ 0 w 6108700"/>
              <a:gd name="connsiteY0" fmla="*/ 0 h 6858000"/>
              <a:gd name="connsiteX1" fmla="*/ 6108700 w 6108700"/>
              <a:gd name="connsiteY1" fmla="*/ 0 h 6858000"/>
              <a:gd name="connsiteX2" fmla="*/ 6108700 w 6108700"/>
              <a:gd name="connsiteY2" fmla="*/ 6858000 h 6858000"/>
              <a:gd name="connsiteX3" fmla="*/ 0 w 6108700"/>
              <a:gd name="connsiteY3" fmla="*/ 6858000 h 6858000"/>
              <a:gd name="connsiteX4" fmla="*/ 0 w 6108700"/>
              <a:gd name="connsiteY4" fmla="*/ 0 h 6858000"/>
              <a:gd name="connsiteX0" fmla="*/ 0 w 6108700"/>
              <a:gd name="connsiteY0" fmla="*/ 12700 h 6870700"/>
              <a:gd name="connsiteX1" fmla="*/ 4470400 w 6108700"/>
              <a:gd name="connsiteY1" fmla="*/ 0 h 6870700"/>
              <a:gd name="connsiteX2" fmla="*/ 6108700 w 6108700"/>
              <a:gd name="connsiteY2" fmla="*/ 6870700 h 6870700"/>
              <a:gd name="connsiteX3" fmla="*/ 0 w 6108700"/>
              <a:gd name="connsiteY3" fmla="*/ 6870700 h 6870700"/>
              <a:gd name="connsiteX4" fmla="*/ 0 w 6108700"/>
              <a:gd name="connsiteY4" fmla="*/ 12700 h 6870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8700" h="6870700">
                <a:moveTo>
                  <a:pt x="0" y="12700"/>
                </a:moveTo>
                <a:lnTo>
                  <a:pt x="4470400" y="0"/>
                </a:lnTo>
                <a:lnTo>
                  <a:pt x="6108700" y="6870700"/>
                </a:lnTo>
                <a:lnTo>
                  <a:pt x="0" y="6870700"/>
                </a:lnTo>
                <a:lnTo>
                  <a:pt x="0" y="12700"/>
                </a:lnTo>
                <a:close/>
              </a:path>
            </a:pathLst>
          </a:custGeom>
          <a:solidFill>
            <a:schemeClr val="bg2"/>
          </a:solidFill>
        </p:spPr>
        <p:txBody>
          <a:bodyPr/>
          <a:lstStyle>
            <a:lvl1pPr>
              <a:defRPr sz="700"/>
            </a:lvl1pPr>
          </a:lstStyle>
          <a:p>
            <a:endParaRPr lang="ar-IQ"/>
          </a:p>
        </p:txBody>
      </p:sp>
    </p:spTree>
    <p:extLst>
      <p:ext uri="{BB962C8B-B14F-4D97-AF65-F5344CB8AC3E}">
        <p14:creationId xmlns:p14="http://schemas.microsoft.com/office/powerpoint/2010/main" val="1254771247"/>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0_Title Slide">
    <p:spTree>
      <p:nvGrpSpPr>
        <p:cNvPr id="1" name=""/>
        <p:cNvGrpSpPr/>
        <p:nvPr/>
      </p:nvGrpSpPr>
      <p:grpSpPr>
        <a:xfrm>
          <a:off x="0" y="0"/>
          <a:ext cx="0" cy="0"/>
          <a:chOff x="0" y="0"/>
          <a:chExt cx="0" cy="0"/>
        </a:xfrm>
      </p:grpSpPr>
      <p:sp>
        <p:nvSpPr>
          <p:cNvPr id="3" name="Picture Placeholder 2"/>
          <p:cNvSpPr>
            <a:spLocks noGrp="1"/>
          </p:cNvSpPr>
          <p:nvPr>
            <p:ph type="pic" sz="quarter" idx="17"/>
          </p:nvPr>
        </p:nvSpPr>
        <p:spPr>
          <a:xfrm>
            <a:off x="662809" y="1861377"/>
            <a:ext cx="6144391" cy="4213247"/>
          </a:xfrm>
          <a:prstGeom prst="roundRect">
            <a:avLst>
              <a:gd name="adj" fmla="val 866"/>
            </a:avLst>
          </a:prstGeom>
          <a:solidFill>
            <a:schemeClr val="bg2"/>
          </a:solidFill>
        </p:spPr>
        <p:txBody>
          <a:bodyPr/>
          <a:lstStyle>
            <a:lvl1pPr>
              <a:defRPr sz="500"/>
            </a:lvl1pPr>
          </a:lstStyle>
          <a:p>
            <a:endParaRPr lang="ar-IQ"/>
          </a:p>
        </p:txBody>
      </p:sp>
      <p:grpSp>
        <p:nvGrpSpPr>
          <p:cNvPr id="8" name="Group 7"/>
          <p:cNvGrpSpPr/>
          <p:nvPr userDrawn="1"/>
        </p:nvGrpSpPr>
        <p:grpSpPr>
          <a:xfrm>
            <a:off x="573448" y="1338897"/>
            <a:ext cx="988272" cy="87630"/>
            <a:chOff x="603399" y="1554480"/>
            <a:chExt cx="515620" cy="45720"/>
          </a:xfrm>
        </p:grpSpPr>
        <p:sp>
          <p:nvSpPr>
            <p:cNvPr id="11" name="Oval 10"/>
            <p:cNvSpPr/>
            <p:nvPr/>
          </p:nvSpPr>
          <p:spPr>
            <a:xfrm>
              <a:off x="603399" y="1554480"/>
              <a:ext cx="45720" cy="45720"/>
            </a:xfrm>
            <a:prstGeom prst="ellipse">
              <a:avLst/>
            </a:prstGeom>
            <a:solidFill>
              <a:schemeClr val="accent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2" name="Oval 11"/>
            <p:cNvSpPr/>
            <p:nvPr/>
          </p:nvSpPr>
          <p:spPr>
            <a:xfrm>
              <a:off x="720874" y="1554480"/>
              <a:ext cx="45720" cy="45720"/>
            </a:xfrm>
            <a:prstGeom prst="ellipse">
              <a:avLst/>
            </a:prstGeom>
            <a:solidFill>
              <a:schemeClr val="accent2"/>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3" name="Oval 12"/>
            <p:cNvSpPr/>
            <p:nvPr/>
          </p:nvSpPr>
          <p:spPr>
            <a:xfrm>
              <a:off x="838349" y="1554480"/>
              <a:ext cx="45720" cy="45720"/>
            </a:xfrm>
            <a:prstGeom prst="ellipse">
              <a:avLst/>
            </a:prstGeom>
            <a:solidFill>
              <a:schemeClr val="accent3"/>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4" name="Oval 13"/>
            <p:cNvSpPr/>
            <p:nvPr/>
          </p:nvSpPr>
          <p:spPr>
            <a:xfrm>
              <a:off x="955824" y="1554480"/>
              <a:ext cx="45720" cy="45720"/>
            </a:xfrm>
            <a:prstGeom prst="ellipse">
              <a:avLst/>
            </a:prstGeom>
            <a:solidFill>
              <a:schemeClr val="accent4"/>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5" name="Oval 14"/>
            <p:cNvSpPr/>
            <p:nvPr/>
          </p:nvSpPr>
          <p:spPr>
            <a:xfrm>
              <a:off x="1073299" y="1554480"/>
              <a:ext cx="45720" cy="45720"/>
            </a:xfrm>
            <a:prstGeom prst="ellipse">
              <a:avLst/>
            </a:prstGeom>
            <a:solidFill>
              <a:schemeClr val="accent5"/>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grpSp>
      <p:sp>
        <p:nvSpPr>
          <p:cNvPr id="16" name="Title 1"/>
          <p:cNvSpPr>
            <a:spLocks noGrp="1"/>
          </p:cNvSpPr>
          <p:nvPr>
            <p:ph type="title" hasCustomPrompt="1"/>
          </p:nvPr>
        </p:nvSpPr>
        <p:spPr>
          <a:xfrm>
            <a:off x="513906" y="697637"/>
            <a:ext cx="10225913" cy="471365"/>
          </a:xfrm>
          <a:prstGeom prst="rect">
            <a:avLst/>
          </a:prstGeom>
        </p:spPr>
        <p:txBody>
          <a:bodyPr wrap="none" lIns="0" tIns="0" rIns="0" bIns="0" anchor="ctr">
            <a:noAutofit/>
          </a:bodyPr>
          <a:lstStyle>
            <a:lvl1pPr algn="l" rtl="0">
              <a:defRPr sz="3733" b="1" baseline="0">
                <a:solidFill>
                  <a:schemeClr val="bg1">
                    <a:lumMod val="50000"/>
                  </a:schemeClr>
                </a:solidFill>
                <a:latin typeface="+mn-lt"/>
              </a:defRPr>
            </a:lvl1pPr>
          </a:lstStyle>
          <a:p>
            <a:r>
              <a:rPr lang="en-US" dirty="0" smtClean="0"/>
              <a:t>CLICK TO EDIT MASTER TITLE STYLE</a:t>
            </a:r>
            <a:endParaRPr lang="en-US" dirty="0"/>
          </a:p>
        </p:txBody>
      </p:sp>
      <p:sp>
        <p:nvSpPr>
          <p:cNvPr id="17" name="Text Placeholder 3"/>
          <p:cNvSpPr>
            <a:spLocks noGrp="1"/>
          </p:cNvSpPr>
          <p:nvPr>
            <p:ph type="body" sz="half" idx="2" hasCustomPrompt="1"/>
          </p:nvPr>
        </p:nvSpPr>
        <p:spPr>
          <a:xfrm>
            <a:off x="542934" y="397994"/>
            <a:ext cx="10225913" cy="267661"/>
          </a:xfrm>
          <a:prstGeom prst="rect">
            <a:avLst/>
          </a:prstGeom>
        </p:spPr>
        <p:txBody>
          <a:bodyPr wrap="square" lIns="0" tIns="0" rIns="0" bIns="0" anchor="ctr">
            <a:noAutofit/>
          </a:bodyPr>
          <a:lstStyle>
            <a:lvl1pPr marL="0" indent="0" algn="l" rtl="0">
              <a:buNone/>
              <a:defRPr sz="1200" b="0" i="0" baseline="0">
                <a:solidFill>
                  <a:schemeClr val="bg1">
                    <a:lumMod val="50000"/>
                  </a:schemeClr>
                </a:solidFill>
                <a:latin typeface="+mn-lt"/>
              </a:defRPr>
            </a:lvl1pPr>
            <a:lvl2pPr marL="609570" indent="0">
              <a:buNone/>
              <a:defRPr sz="1600"/>
            </a:lvl2pPr>
            <a:lvl3pPr marL="1219140" indent="0">
              <a:buNone/>
              <a:defRPr sz="1333"/>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r>
              <a:rPr lang="en-US" dirty="0" smtClean="0"/>
              <a:t>Type the subtitle of your great here</a:t>
            </a:r>
            <a:endParaRPr lang="en-US" dirty="0"/>
          </a:p>
        </p:txBody>
      </p:sp>
    </p:spTree>
    <p:extLst>
      <p:ext uri="{BB962C8B-B14F-4D97-AF65-F5344CB8AC3E}">
        <p14:creationId xmlns:p14="http://schemas.microsoft.com/office/powerpoint/2010/main" val="2737768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7">
                                            <p:txEl>
                                              <p:pRg st="0" end="0"/>
                                            </p:txEl>
                                          </p:spTgt>
                                        </p:tgtEl>
                                        <p:attrNameLst>
                                          <p:attrName>style.visibility</p:attrName>
                                        </p:attrNameLst>
                                      </p:cBhvr>
                                      <p:to>
                                        <p:strVal val="visible"/>
                                      </p:to>
                                    </p:set>
                                    <p:animEffect transition="in" filter="fade">
                                      <p:cBhvr>
                                        <p:cTn id="13"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uild="p">
        <p:tmplLst>
          <p:tmpl lvl="1">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Title Slide">
    <p:spTree>
      <p:nvGrpSpPr>
        <p:cNvPr id="1" name=""/>
        <p:cNvGrpSpPr/>
        <p:nvPr/>
      </p:nvGrpSpPr>
      <p:grpSpPr>
        <a:xfrm>
          <a:off x="0" y="0"/>
          <a:ext cx="0" cy="0"/>
          <a:chOff x="0" y="0"/>
          <a:chExt cx="0" cy="0"/>
        </a:xfrm>
      </p:grpSpPr>
      <p:sp>
        <p:nvSpPr>
          <p:cNvPr id="3" name="Picture Placeholder 2"/>
          <p:cNvSpPr>
            <a:spLocks noGrp="1"/>
          </p:cNvSpPr>
          <p:nvPr>
            <p:ph type="pic" sz="quarter" idx="17"/>
          </p:nvPr>
        </p:nvSpPr>
        <p:spPr>
          <a:xfrm>
            <a:off x="622300" y="1948180"/>
            <a:ext cx="2108200" cy="2933700"/>
          </a:xfrm>
          <a:prstGeom prst="rect">
            <a:avLst/>
          </a:prstGeom>
          <a:solidFill>
            <a:schemeClr val="bg2"/>
          </a:solidFill>
        </p:spPr>
        <p:txBody>
          <a:bodyPr/>
          <a:lstStyle>
            <a:lvl1pPr>
              <a:defRPr sz="500"/>
            </a:lvl1pPr>
          </a:lstStyle>
          <a:p>
            <a:endParaRPr lang="ar-IQ"/>
          </a:p>
        </p:txBody>
      </p:sp>
      <p:sp>
        <p:nvSpPr>
          <p:cNvPr id="17" name="Picture Placeholder 2"/>
          <p:cNvSpPr>
            <a:spLocks noGrp="1"/>
          </p:cNvSpPr>
          <p:nvPr>
            <p:ph type="pic" sz="quarter" idx="18"/>
          </p:nvPr>
        </p:nvSpPr>
        <p:spPr>
          <a:xfrm>
            <a:off x="3416300" y="1948180"/>
            <a:ext cx="2108200" cy="2933700"/>
          </a:xfrm>
          <a:prstGeom prst="rect">
            <a:avLst/>
          </a:prstGeom>
          <a:solidFill>
            <a:schemeClr val="bg2"/>
          </a:solidFill>
        </p:spPr>
        <p:txBody>
          <a:bodyPr/>
          <a:lstStyle>
            <a:lvl1pPr>
              <a:defRPr sz="500"/>
            </a:lvl1pPr>
          </a:lstStyle>
          <a:p>
            <a:endParaRPr lang="ar-IQ"/>
          </a:p>
        </p:txBody>
      </p:sp>
      <p:sp>
        <p:nvSpPr>
          <p:cNvPr id="19" name="Picture Placeholder 2"/>
          <p:cNvSpPr>
            <a:spLocks noGrp="1"/>
          </p:cNvSpPr>
          <p:nvPr>
            <p:ph type="pic" sz="quarter" idx="19"/>
          </p:nvPr>
        </p:nvSpPr>
        <p:spPr>
          <a:xfrm>
            <a:off x="6210300" y="1948180"/>
            <a:ext cx="2108200" cy="2933700"/>
          </a:xfrm>
          <a:prstGeom prst="rect">
            <a:avLst/>
          </a:prstGeom>
          <a:solidFill>
            <a:schemeClr val="bg2"/>
          </a:solidFill>
        </p:spPr>
        <p:txBody>
          <a:bodyPr/>
          <a:lstStyle>
            <a:lvl1pPr>
              <a:defRPr sz="500"/>
            </a:lvl1pPr>
          </a:lstStyle>
          <a:p>
            <a:endParaRPr lang="ar-IQ"/>
          </a:p>
        </p:txBody>
      </p:sp>
      <p:sp>
        <p:nvSpPr>
          <p:cNvPr id="21" name="Picture Placeholder 2"/>
          <p:cNvSpPr>
            <a:spLocks noGrp="1"/>
          </p:cNvSpPr>
          <p:nvPr>
            <p:ph type="pic" sz="quarter" idx="20"/>
          </p:nvPr>
        </p:nvSpPr>
        <p:spPr>
          <a:xfrm>
            <a:off x="9004300" y="1948180"/>
            <a:ext cx="2108200" cy="2933700"/>
          </a:xfrm>
          <a:prstGeom prst="rect">
            <a:avLst/>
          </a:prstGeom>
          <a:solidFill>
            <a:schemeClr val="bg2"/>
          </a:solidFill>
        </p:spPr>
        <p:txBody>
          <a:bodyPr/>
          <a:lstStyle>
            <a:lvl1pPr>
              <a:defRPr sz="500"/>
            </a:lvl1pPr>
          </a:lstStyle>
          <a:p>
            <a:endParaRPr lang="ar-IQ"/>
          </a:p>
        </p:txBody>
      </p:sp>
      <p:grpSp>
        <p:nvGrpSpPr>
          <p:cNvPr id="11" name="Group 10"/>
          <p:cNvGrpSpPr/>
          <p:nvPr userDrawn="1"/>
        </p:nvGrpSpPr>
        <p:grpSpPr>
          <a:xfrm>
            <a:off x="573448" y="1338897"/>
            <a:ext cx="988272" cy="87630"/>
            <a:chOff x="603399" y="1554480"/>
            <a:chExt cx="515620" cy="45720"/>
          </a:xfrm>
        </p:grpSpPr>
        <p:sp>
          <p:nvSpPr>
            <p:cNvPr id="12" name="Oval 11"/>
            <p:cNvSpPr/>
            <p:nvPr/>
          </p:nvSpPr>
          <p:spPr>
            <a:xfrm>
              <a:off x="603399" y="1554480"/>
              <a:ext cx="45720" cy="45720"/>
            </a:xfrm>
            <a:prstGeom prst="ellipse">
              <a:avLst/>
            </a:prstGeom>
            <a:solidFill>
              <a:schemeClr val="accent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3" name="Oval 12"/>
            <p:cNvSpPr/>
            <p:nvPr/>
          </p:nvSpPr>
          <p:spPr>
            <a:xfrm>
              <a:off x="720874" y="1554480"/>
              <a:ext cx="45720" cy="45720"/>
            </a:xfrm>
            <a:prstGeom prst="ellipse">
              <a:avLst/>
            </a:prstGeom>
            <a:solidFill>
              <a:schemeClr val="accent2"/>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4" name="Oval 13"/>
            <p:cNvSpPr/>
            <p:nvPr/>
          </p:nvSpPr>
          <p:spPr>
            <a:xfrm>
              <a:off x="838349" y="1554480"/>
              <a:ext cx="45720" cy="45720"/>
            </a:xfrm>
            <a:prstGeom prst="ellipse">
              <a:avLst/>
            </a:prstGeom>
            <a:solidFill>
              <a:schemeClr val="accent3"/>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5" name="Oval 14"/>
            <p:cNvSpPr/>
            <p:nvPr/>
          </p:nvSpPr>
          <p:spPr>
            <a:xfrm>
              <a:off x="955824" y="1554480"/>
              <a:ext cx="45720" cy="45720"/>
            </a:xfrm>
            <a:prstGeom prst="ellipse">
              <a:avLst/>
            </a:prstGeom>
            <a:solidFill>
              <a:schemeClr val="accent4"/>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6" name="Oval 15"/>
            <p:cNvSpPr/>
            <p:nvPr/>
          </p:nvSpPr>
          <p:spPr>
            <a:xfrm>
              <a:off x="1073299" y="1554480"/>
              <a:ext cx="45720" cy="45720"/>
            </a:xfrm>
            <a:prstGeom prst="ellipse">
              <a:avLst/>
            </a:prstGeom>
            <a:solidFill>
              <a:schemeClr val="accent5"/>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grpSp>
      <p:sp>
        <p:nvSpPr>
          <p:cNvPr id="18" name="Title 1"/>
          <p:cNvSpPr>
            <a:spLocks noGrp="1"/>
          </p:cNvSpPr>
          <p:nvPr>
            <p:ph type="title" hasCustomPrompt="1"/>
          </p:nvPr>
        </p:nvSpPr>
        <p:spPr>
          <a:xfrm>
            <a:off x="513906" y="697637"/>
            <a:ext cx="10225913" cy="471365"/>
          </a:xfrm>
          <a:prstGeom prst="rect">
            <a:avLst/>
          </a:prstGeom>
        </p:spPr>
        <p:txBody>
          <a:bodyPr wrap="none" lIns="0" tIns="0" rIns="0" bIns="0" anchor="ctr">
            <a:noAutofit/>
          </a:bodyPr>
          <a:lstStyle>
            <a:lvl1pPr algn="l" rtl="0">
              <a:defRPr sz="3733" b="1" baseline="0">
                <a:solidFill>
                  <a:schemeClr val="bg1">
                    <a:lumMod val="50000"/>
                  </a:schemeClr>
                </a:solidFill>
                <a:latin typeface="+mn-lt"/>
              </a:defRPr>
            </a:lvl1pPr>
          </a:lstStyle>
          <a:p>
            <a:r>
              <a:rPr lang="en-US" dirty="0" smtClean="0"/>
              <a:t>CLICK TO EDIT MASTER TITLE STYLE</a:t>
            </a:r>
            <a:endParaRPr lang="en-US" dirty="0"/>
          </a:p>
        </p:txBody>
      </p:sp>
      <p:sp>
        <p:nvSpPr>
          <p:cNvPr id="20" name="Text Placeholder 3"/>
          <p:cNvSpPr>
            <a:spLocks noGrp="1"/>
          </p:cNvSpPr>
          <p:nvPr>
            <p:ph type="body" sz="half" idx="2" hasCustomPrompt="1"/>
          </p:nvPr>
        </p:nvSpPr>
        <p:spPr>
          <a:xfrm>
            <a:off x="542934" y="397994"/>
            <a:ext cx="10225913" cy="267661"/>
          </a:xfrm>
          <a:prstGeom prst="rect">
            <a:avLst/>
          </a:prstGeom>
        </p:spPr>
        <p:txBody>
          <a:bodyPr wrap="square" lIns="0" tIns="0" rIns="0" bIns="0" anchor="ctr">
            <a:noAutofit/>
          </a:bodyPr>
          <a:lstStyle>
            <a:lvl1pPr marL="0" indent="0" algn="l" rtl="0">
              <a:buNone/>
              <a:defRPr sz="1200" b="0" i="0" baseline="0">
                <a:solidFill>
                  <a:schemeClr val="bg1">
                    <a:lumMod val="50000"/>
                  </a:schemeClr>
                </a:solidFill>
                <a:latin typeface="+mn-lt"/>
              </a:defRPr>
            </a:lvl1pPr>
            <a:lvl2pPr marL="609570" indent="0">
              <a:buNone/>
              <a:defRPr sz="1600"/>
            </a:lvl2pPr>
            <a:lvl3pPr marL="1219140" indent="0">
              <a:buNone/>
              <a:defRPr sz="1333"/>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r>
              <a:rPr lang="en-US" dirty="0" smtClean="0"/>
              <a:t>Type the subtitle of your great here</a:t>
            </a:r>
            <a:endParaRPr lang="en-US" dirty="0"/>
          </a:p>
        </p:txBody>
      </p:sp>
    </p:spTree>
    <p:extLst>
      <p:ext uri="{BB962C8B-B14F-4D97-AF65-F5344CB8AC3E}">
        <p14:creationId xmlns:p14="http://schemas.microsoft.com/office/powerpoint/2010/main" val="388817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0">
                                            <p:txEl>
                                              <p:pRg st="0" end="0"/>
                                            </p:txEl>
                                          </p:spTgt>
                                        </p:tgtEl>
                                        <p:attrNameLst>
                                          <p:attrName>style.visibility</p:attrName>
                                        </p:attrNameLst>
                                      </p:cBhvr>
                                      <p:to>
                                        <p:strVal val="visible"/>
                                      </p:to>
                                    </p:set>
                                    <p:animEffect transition="in" filter="fade">
                                      <p:cBhvr>
                                        <p:cTn id="13"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build="p">
        <p:tmplLst>
          <p:tmpl lvl="1">
            <p:tnLst>
              <p:par>
                <p:cTn presetID="10" presetClass="entr" presetSubtype="0"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sp>
        <p:nvSpPr>
          <p:cNvPr id="7" name="Picture Placeholder 2"/>
          <p:cNvSpPr>
            <a:spLocks noGrp="1"/>
          </p:cNvSpPr>
          <p:nvPr>
            <p:ph type="pic" sz="quarter" idx="12"/>
          </p:nvPr>
        </p:nvSpPr>
        <p:spPr>
          <a:xfrm>
            <a:off x="1041697" y="1751033"/>
            <a:ext cx="3207658" cy="4720020"/>
          </a:xfrm>
          <a:prstGeom prst="rect">
            <a:avLst/>
          </a:prstGeom>
          <a:solidFill>
            <a:schemeClr val="bg2"/>
          </a:solidFill>
        </p:spPr>
        <p:txBody>
          <a:bodyPr/>
          <a:lstStyle>
            <a:lvl1pPr rtl="0">
              <a:defRPr sz="600"/>
            </a:lvl1pPr>
          </a:lstStyle>
          <a:p>
            <a:endParaRPr lang="id-ID"/>
          </a:p>
        </p:txBody>
      </p:sp>
      <p:sp>
        <p:nvSpPr>
          <p:cNvPr id="18" name="Picture Placeholder 2"/>
          <p:cNvSpPr>
            <a:spLocks noGrp="1"/>
          </p:cNvSpPr>
          <p:nvPr>
            <p:ph type="pic" sz="quarter" idx="17"/>
          </p:nvPr>
        </p:nvSpPr>
        <p:spPr>
          <a:xfrm>
            <a:off x="4481583" y="1751033"/>
            <a:ext cx="3207658" cy="2252648"/>
          </a:xfrm>
          <a:prstGeom prst="rect">
            <a:avLst/>
          </a:prstGeom>
          <a:solidFill>
            <a:schemeClr val="bg2"/>
          </a:solidFill>
        </p:spPr>
        <p:txBody>
          <a:bodyPr/>
          <a:lstStyle>
            <a:lvl1pPr rtl="0">
              <a:defRPr sz="600"/>
            </a:lvl1pPr>
          </a:lstStyle>
          <a:p>
            <a:endParaRPr lang="id-ID"/>
          </a:p>
        </p:txBody>
      </p:sp>
      <p:sp>
        <p:nvSpPr>
          <p:cNvPr id="20" name="Picture Placeholder 2"/>
          <p:cNvSpPr>
            <a:spLocks noGrp="1"/>
          </p:cNvSpPr>
          <p:nvPr>
            <p:ph type="pic" sz="quarter" idx="18"/>
          </p:nvPr>
        </p:nvSpPr>
        <p:spPr>
          <a:xfrm>
            <a:off x="4481583" y="4218405"/>
            <a:ext cx="3207658" cy="2252648"/>
          </a:xfrm>
          <a:prstGeom prst="rect">
            <a:avLst/>
          </a:prstGeom>
          <a:solidFill>
            <a:schemeClr val="bg2"/>
          </a:solidFill>
        </p:spPr>
        <p:txBody>
          <a:bodyPr/>
          <a:lstStyle>
            <a:lvl1pPr rtl="0">
              <a:defRPr sz="600"/>
            </a:lvl1pPr>
          </a:lstStyle>
          <a:p>
            <a:endParaRPr lang="id-ID"/>
          </a:p>
        </p:txBody>
      </p:sp>
      <p:sp>
        <p:nvSpPr>
          <p:cNvPr id="21" name="Picture Placeholder 2"/>
          <p:cNvSpPr>
            <a:spLocks noGrp="1"/>
          </p:cNvSpPr>
          <p:nvPr>
            <p:ph type="pic" sz="quarter" idx="19"/>
          </p:nvPr>
        </p:nvSpPr>
        <p:spPr>
          <a:xfrm>
            <a:off x="7921469" y="1751033"/>
            <a:ext cx="3207658" cy="4720020"/>
          </a:xfrm>
          <a:prstGeom prst="rect">
            <a:avLst/>
          </a:prstGeom>
          <a:solidFill>
            <a:schemeClr val="bg2"/>
          </a:solidFill>
        </p:spPr>
        <p:txBody>
          <a:bodyPr/>
          <a:lstStyle>
            <a:lvl1pPr rtl="0">
              <a:defRPr sz="600"/>
            </a:lvl1pPr>
          </a:lstStyle>
          <a:p>
            <a:endParaRPr lang="id-ID"/>
          </a:p>
        </p:txBody>
      </p:sp>
      <p:grpSp>
        <p:nvGrpSpPr>
          <p:cNvPr id="11" name="Group 10"/>
          <p:cNvGrpSpPr/>
          <p:nvPr userDrawn="1"/>
        </p:nvGrpSpPr>
        <p:grpSpPr>
          <a:xfrm>
            <a:off x="573448" y="1338897"/>
            <a:ext cx="988272" cy="87630"/>
            <a:chOff x="603399" y="1554480"/>
            <a:chExt cx="515620" cy="45720"/>
          </a:xfrm>
        </p:grpSpPr>
        <p:sp>
          <p:nvSpPr>
            <p:cNvPr id="12" name="Oval 11"/>
            <p:cNvSpPr/>
            <p:nvPr/>
          </p:nvSpPr>
          <p:spPr>
            <a:xfrm>
              <a:off x="603399" y="1554480"/>
              <a:ext cx="45720" cy="45720"/>
            </a:xfrm>
            <a:prstGeom prst="ellipse">
              <a:avLst/>
            </a:prstGeom>
            <a:solidFill>
              <a:schemeClr val="accent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3" name="Oval 12"/>
            <p:cNvSpPr/>
            <p:nvPr/>
          </p:nvSpPr>
          <p:spPr>
            <a:xfrm>
              <a:off x="720874" y="1554480"/>
              <a:ext cx="45720" cy="45720"/>
            </a:xfrm>
            <a:prstGeom prst="ellipse">
              <a:avLst/>
            </a:prstGeom>
            <a:solidFill>
              <a:schemeClr val="accent2"/>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4" name="Oval 13"/>
            <p:cNvSpPr/>
            <p:nvPr/>
          </p:nvSpPr>
          <p:spPr>
            <a:xfrm>
              <a:off x="838349" y="1554480"/>
              <a:ext cx="45720" cy="45720"/>
            </a:xfrm>
            <a:prstGeom prst="ellipse">
              <a:avLst/>
            </a:prstGeom>
            <a:solidFill>
              <a:schemeClr val="accent3"/>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5" name="Oval 14"/>
            <p:cNvSpPr/>
            <p:nvPr/>
          </p:nvSpPr>
          <p:spPr>
            <a:xfrm>
              <a:off x="955824" y="1554480"/>
              <a:ext cx="45720" cy="45720"/>
            </a:xfrm>
            <a:prstGeom prst="ellipse">
              <a:avLst/>
            </a:prstGeom>
            <a:solidFill>
              <a:schemeClr val="accent4"/>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6" name="Oval 15"/>
            <p:cNvSpPr/>
            <p:nvPr/>
          </p:nvSpPr>
          <p:spPr>
            <a:xfrm>
              <a:off x="1073299" y="1554480"/>
              <a:ext cx="45720" cy="45720"/>
            </a:xfrm>
            <a:prstGeom prst="ellipse">
              <a:avLst/>
            </a:prstGeom>
            <a:solidFill>
              <a:schemeClr val="accent5"/>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grpSp>
      <p:sp>
        <p:nvSpPr>
          <p:cNvPr id="17" name="Title 1"/>
          <p:cNvSpPr>
            <a:spLocks noGrp="1"/>
          </p:cNvSpPr>
          <p:nvPr>
            <p:ph type="title" hasCustomPrompt="1"/>
          </p:nvPr>
        </p:nvSpPr>
        <p:spPr>
          <a:xfrm>
            <a:off x="513906" y="697637"/>
            <a:ext cx="10225913" cy="471365"/>
          </a:xfrm>
          <a:prstGeom prst="rect">
            <a:avLst/>
          </a:prstGeom>
        </p:spPr>
        <p:txBody>
          <a:bodyPr wrap="none" lIns="0" tIns="0" rIns="0" bIns="0" anchor="ctr">
            <a:noAutofit/>
          </a:bodyPr>
          <a:lstStyle>
            <a:lvl1pPr algn="l" rtl="0">
              <a:defRPr sz="3733" b="1" baseline="0">
                <a:solidFill>
                  <a:schemeClr val="bg1">
                    <a:lumMod val="50000"/>
                  </a:schemeClr>
                </a:solidFill>
                <a:latin typeface="+mn-lt"/>
              </a:defRPr>
            </a:lvl1pPr>
          </a:lstStyle>
          <a:p>
            <a:r>
              <a:rPr lang="en-US" dirty="0" smtClean="0"/>
              <a:t>CLICK TO EDIT MASTER TITLE STYLE</a:t>
            </a:r>
            <a:endParaRPr lang="en-US" dirty="0"/>
          </a:p>
        </p:txBody>
      </p:sp>
      <p:sp>
        <p:nvSpPr>
          <p:cNvPr id="19" name="Text Placeholder 3"/>
          <p:cNvSpPr>
            <a:spLocks noGrp="1"/>
          </p:cNvSpPr>
          <p:nvPr>
            <p:ph type="body" sz="half" idx="2" hasCustomPrompt="1"/>
          </p:nvPr>
        </p:nvSpPr>
        <p:spPr>
          <a:xfrm>
            <a:off x="542934" y="397994"/>
            <a:ext cx="10225913" cy="267661"/>
          </a:xfrm>
          <a:prstGeom prst="rect">
            <a:avLst/>
          </a:prstGeom>
        </p:spPr>
        <p:txBody>
          <a:bodyPr wrap="square" lIns="0" tIns="0" rIns="0" bIns="0" anchor="ctr">
            <a:noAutofit/>
          </a:bodyPr>
          <a:lstStyle>
            <a:lvl1pPr marL="0" indent="0" algn="l" rtl="0">
              <a:buNone/>
              <a:defRPr sz="1200" b="0" i="0" baseline="0">
                <a:solidFill>
                  <a:schemeClr val="bg1">
                    <a:lumMod val="50000"/>
                  </a:schemeClr>
                </a:solidFill>
                <a:latin typeface="+mn-lt"/>
              </a:defRPr>
            </a:lvl1pPr>
            <a:lvl2pPr marL="609570" indent="0">
              <a:buNone/>
              <a:defRPr sz="1600"/>
            </a:lvl2pPr>
            <a:lvl3pPr marL="1219140" indent="0">
              <a:buNone/>
              <a:defRPr sz="1333"/>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r>
              <a:rPr lang="en-US" dirty="0" smtClean="0"/>
              <a:t>Type the subtitle of your great here</a:t>
            </a:r>
            <a:endParaRPr lang="en-US" dirty="0"/>
          </a:p>
        </p:txBody>
      </p:sp>
    </p:spTree>
    <p:extLst>
      <p:ext uri="{BB962C8B-B14F-4D97-AF65-F5344CB8AC3E}">
        <p14:creationId xmlns:p14="http://schemas.microsoft.com/office/powerpoint/2010/main" val="2782072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9">
                                            <p:txEl>
                                              <p:pRg st="0" end="0"/>
                                            </p:txEl>
                                          </p:spTgt>
                                        </p:tgtEl>
                                        <p:attrNameLst>
                                          <p:attrName>style.visibility</p:attrName>
                                        </p:attrNameLst>
                                      </p:cBhvr>
                                      <p:to>
                                        <p:strVal val="visible"/>
                                      </p:to>
                                    </p:set>
                                    <p:animEffect transition="in" filter="fade">
                                      <p:cBhvr>
                                        <p:cTn id="13"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6_Title Slide">
    <p:spTree>
      <p:nvGrpSpPr>
        <p:cNvPr id="1" name=""/>
        <p:cNvGrpSpPr/>
        <p:nvPr/>
      </p:nvGrpSpPr>
      <p:grpSpPr>
        <a:xfrm>
          <a:off x="0" y="0"/>
          <a:ext cx="0" cy="0"/>
          <a:chOff x="0" y="0"/>
          <a:chExt cx="0" cy="0"/>
        </a:xfrm>
      </p:grpSpPr>
      <p:sp>
        <p:nvSpPr>
          <p:cNvPr id="3" name="Picture Placeholder 2"/>
          <p:cNvSpPr>
            <a:spLocks noGrp="1"/>
          </p:cNvSpPr>
          <p:nvPr>
            <p:ph type="pic" sz="quarter" idx="17"/>
          </p:nvPr>
        </p:nvSpPr>
        <p:spPr>
          <a:xfrm>
            <a:off x="601390" y="1828800"/>
            <a:ext cx="2643187" cy="4275930"/>
          </a:xfrm>
          <a:prstGeom prst="roundRect">
            <a:avLst>
              <a:gd name="adj" fmla="val 2604"/>
            </a:avLst>
          </a:prstGeom>
          <a:solidFill>
            <a:schemeClr val="bg2"/>
          </a:solidFill>
        </p:spPr>
        <p:txBody>
          <a:bodyPr/>
          <a:lstStyle>
            <a:lvl1pPr rtl="0">
              <a:defRPr sz="900"/>
            </a:lvl1pPr>
          </a:lstStyle>
          <a:p>
            <a:endParaRPr lang="ar-IQ"/>
          </a:p>
        </p:txBody>
      </p:sp>
      <p:sp>
        <p:nvSpPr>
          <p:cNvPr id="11" name="Picture Placeholder 2"/>
          <p:cNvSpPr>
            <a:spLocks noGrp="1"/>
          </p:cNvSpPr>
          <p:nvPr>
            <p:ph type="pic" sz="quarter" idx="18"/>
          </p:nvPr>
        </p:nvSpPr>
        <p:spPr>
          <a:xfrm>
            <a:off x="3372401" y="1828800"/>
            <a:ext cx="2643187" cy="4275930"/>
          </a:xfrm>
          <a:prstGeom prst="roundRect">
            <a:avLst>
              <a:gd name="adj" fmla="val 2604"/>
            </a:avLst>
          </a:prstGeom>
          <a:solidFill>
            <a:schemeClr val="bg2"/>
          </a:solidFill>
        </p:spPr>
        <p:txBody>
          <a:bodyPr/>
          <a:lstStyle>
            <a:lvl1pPr rtl="0">
              <a:defRPr sz="900"/>
            </a:lvl1pPr>
          </a:lstStyle>
          <a:p>
            <a:endParaRPr lang="ar-IQ"/>
          </a:p>
        </p:txBody>
      </p:sp>
      <p:sp>
        <p:nvSpPr>
          <p:cNvPr id="12" name="Picture Placeholder 2"/>
          <p:cNvSpPr>
            <a:spLocks noGrp="1"/>
          </p:cNvSpPr>
          <p:nvPr>
            <p:ph type="pic" sz="quarter" idx="19"/>
          </p:nvPr>
        </p:nvSpPr>
        <p:spPr>
          <a:xfrm>
            <a:off x="6143412" y="1828800"/>
            <a:ext cx="2643187" cy="4275930"/>
          </a:xfrm>
          <a:prstGeom prst="roundRect">
            <a:avLst>
              <a:gd name="adj" fmla="val 2604"/>
            </a:avLst>
          </a:prstGeom>
          <a:solidFill>
            <a:schemeClr val="bg2"/>
          </a:solidFill>
        </p:spPr>
        <p:txBody>
          <a:bodyPr/>
          <a:lstStyle>
            <a:lvl1pPr rtl="0">
              <a:defRPr sz="900"/>
            </a:lvl1pPr>
          </a:lstStyle>
          <a:p>
            <a:endParaRPr lang="ar-IQ"/>
          </a:p>
        </p:txBody>
      </p:sp>
      <p:sp>
        <p:nvSpPr>
          <p:cNvPr id="13" name="Picture Placeholder 2"/>
          <p:cNvSpPr>
            <a:spLocks noGrp="1"/>
          </p:cNvSpPr>
          <p:nvPr>
            <p:ph type="pic" sz="quarter" idx="20"/>
          </p:nvPr>
        </p:nvSpPr>
        <p:spPr>
          <a:xfrm>
            <a:off x="8914423" y="1828800"/>
            <a:ext cx="2643187" cy="4275930"/>
          </a:xfrm>
          <a:prstGeom prst="roundRect">
            <a:avLst>
              <a:gd name="adj" fmla="val 2604"/>
            </a:avLst>
          </a:prstGeom>
          <a:solidFill>
            <a:schemeClr val="bg2"/>
          </a:solidFill>
        </p:spPr>
        <p:txBody>
          <a:bodyPr/>
          <a:lstStyle>
            <a:lvl1pPr rtl="0">
              <a:defRPr sz="900"/>
            </a:lvl1pPr>
          </a:lstStyle>
          <a:p>
            <a:endParaRPr lang="ar-IQ"/>
          </a:p>
        </p:txBody>
      </p:sp>
      <p:grpSp>
        <p:nvGrpSpPr>
          <p:cNvPr id="14" name="Group 13"/>
          <p:cNvGrpSpPr/>
          <p:nvPr userDrawn="1"/>
        </p:nvGrpSpPr>
        <p:grpSpPr>
          <a:xfrm>
            <a:off x="573448" y="1338897"/>
            <a:ext cx="988272" cy="87630"/>
            <a:chOff x="603399" y="1554480"/>
            <a:chExt cx="515620" cy="45720"/>
          </a:xfrm>
        </p:grpSpPr>
        <p:sp>
          <p:nvSpPr>
            <p:cNvPr id="15" name="Oval 14"/>
            <p:cNvSpPr/>
            <p:nvPr/>
          </p:nvSpPr>
          <p:spPr>
            <a:xfrm>
              <a:off x="603399" y="1554480"/>
              <a:ext cx="45720" cy="45720"/>
            </a:xfrm>
            <a:prstGeom prst="ellipse">
              <a:avLst/>
            </a:prstGeom>
            <a:solidFill>
              <a:schemeClr val="accent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6" name="Oval 15"/>
            <p:cNvSpPr/>
            <p:nvPr/>
          </p:nvSpPr>
          <p:spPr>
            <a:xfrm>
              <a:off x="720874" y="1554480"/>
              <a:ext cx="45720" cy="45720"/>
            </a:xfrm>
            <a:prstGeom prst="ellipse">
              <a:avLst/>
            </a:prstGeom>
            <a:solidFill>
              <a:schemeClr val="accent2"/>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7" name="Oval 16"/>
            <p:cNvSpPr/>
            <p:nvPr/>
          </p:nvSpPr>
          <p:spPr>
            <a:xfrm>
              <a:off x="838349" y="1554480"/>
              <a:ext cx="45720" cy="45720"/>
            </a:xfrm>
            <a:prstGeom prst="ellipse">
              <a:avLst/>
            </a:prstGeom>
            <a:solidFill>
              <a:schemeClr val="accent3"/>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8" name="Oval 17"/>
            <p:cNvSpPr/>
            <p:nvPr/>
          </p:nvSpPr>
          <p:spPr>
            <a:xfrm>
              <a:off x="955824" y="1554480"/>
              <a:ext cx="45720" cy="45720"/>
            </a:xfrm>
            <a:prstGeom prst="ellipse">
              <a:avLst/>
            </a:prstGeom>
            <a:solidFill>
              <a:schemeClr val="accent4"/>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9" name="Oval 18"/>
            <p:cNvSpPr/>
            <p:nvPr/>
          </p:nvSpPr>
          <p:spPr>
            <a:xfrm>
              <a:off x="1073299" y="1554480"/>
              <a:ext cx="45720" cy="45720"/>
            </a:xfrm>
            <a:prstGeom prst="ellipse">
              <a:avLst/>
            </a:prstGeom>
            <a:solidFill>
              <a:schemeClr val="accent5"/>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grpSp>
      <p:sp>
        <p:nvSpPr>
          <p:cNvPr id="20" name="Title 1"/>
          <p:cNvSpPr>
            <a:spLocks noGrp="1"/>
          </p:cNvSpPr>
          <p:nvPr>
            <p:ph type="title" hasCustomPrompt="1"/>
          </p:nvPr>
        </p:nvSpPr>
        <p:spPr>
          <a:xfrm>
            <a:off x="513906" y="697637"/>
            <a:ext cx="10225913" cy="471365"/>
          </a:xfrm>
          <a:prstGeom prst="rect">
            <a:avLst/>
          </a:prstGeom>
        </p:spPr>
        <p:txBody>
          <a:bodyPr wrap="none" lIns="0" tIns="0" rIns="0" bIns="0" anchor="ctr">
            <a:noAutofit/>
          </a:bodyPr>
          <a:lstStyle>
            <a:lvl1pPr algn="l" rtl="0">
              <a:defRPr sz="3733" b="1" baseline="0">
                <a:solidFill>
                  <a:schemeClr val="bg1">
                    <a:lumMod val="50000"/>
                  </a:schemeClr>
                </a:solidFill>
                <a:latin typeface="+mn-lt"/>
              </a:defRPr>
            </a:lvl1pPr>
          </a:lstStyle>
          <a:p>
            <a:r>
              <a:rPr lang="en-US" dirty="0" smtClean="0"/>
              <a:t>CLICK TO EDIT MASTER TITLE STYLE</a:t>
            </a:r>
            <a:endParaRPr lang="en-US" dirty="0"/>
          </a:p>
        </p:txBody>
      </p:sp>
      <p:sp>
        <p:nvSpPr>
          <p:cNvPr id="21" name="Text Placeholder 3"/>
          <p:cNvSpPr>
            <a:spLocks noGrp="1"/>
          </p:cNvSpPr>
          <p:nvPr>
            <p:ph type="body" sz="half" idx="2" hasCustomPrompt="1"/>
          </p:nvPr>
        </p:nvSpPr>
        <p:spPr>
          <a:xfrm>
            <a:off x="542934" y="397994"/>
            <a:ext cx="10225913" cy="267661"/>
          </a:xfrm>
          <a:prstGeom prst="rect">
            <a:avLst/>
          </a:prstGeom>
        </p:spPr>
        <p:txBody>
          <a:bodyPr wrap="square" lIns="0" tIns="0" rIns="0" bIns="0" anchor="ctr">
            <a:noAutofit/>
          </a:bodyPr>
          <a:lstStyle>
            <a:lvl1pPr marL="0" indent="0" algn="l" rtl="0">
              <a:buNone/>
              <a:defRPr sz="1200" b="0" i="0" baseline="0">
                <a:solidFill>
                  <a:schemeClr val="bg1">
                    <a:lumMod val="50000"/>
                  </a:schemeClr>
                </a:solidFill>
                <a:latin typeface="+mn-lt"/>
              </a:defRPr>
            </a:lvl1pPr>
            <a:lvl2pPr marL="609570" indent="0">
              <a:buNone/>
              <a:defRPr sz="1600"/>
            </a:lvl2pPr>
            <a:lvl3pPr marL="1219140" indent="0">
              <a:buNone/>
              <a:defRPr sz="1333"/>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r>
              <a:rPr lang="en-US" dirty="0" smtClean="0"/>
              <a:t>Type the subtitle of your great here</a:t>
            </a:r>
            <a:endParaRPr lang="en-US" dirty="0"/>
          </a:p>
        </p:txBody>
      </p:sp>
    </p:spTree>
    <p:extLst>
      <p:ext uri="{BB962C8B-B14F-4D97-AF65-F5344CB8AC3E}">
        <p14:creationId xmlns:p14="http://schemas.microsoft.com/office/powerpoint/2010/main" val="3890119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1">
                                            <p:txEl>
                                              <p:pRg st="0" end="0"/>
                                            </p:txEl>
                                          </p:spTgt>
                                        </p:tgtEl>
                                        <p:attrNameLst>
                                          <p:attrName>style.visibility</p:attrName>
                                        </p:attrNameLst>
                                      </p:cBhvr>
                                      <p:to>
                                        <p:strVal val="visible"/>
                                      </p:to>
                                    </p:set>
                                    <p:animEffect transition="in" filter="fade">
                                      <p:cBhvr>
                                        <p:cTn id="13" dur="5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uild="p">
        <p:tmplLst>
          <p:tmpl lvl="1">
            <p:tnLst>
              <p:par>
                <p:cTn presetID="10" presetClass="entr" presetSubtype="0" fill="hold" nodeType="after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9_Title Slide">
    <p:spTree>
      <p:nvGrpSpPr>
        <p:cNvPr id="1" name=""/>
        <p:cNvGrpSpPr/>
        <p:nvPr/>
      </p:nvGrpSpPr>
      <p:grpSpPr>
        <a:xfrm>
          <a:off x="0" y="0"/>
          <a:ext cx="0" cy="0"/>
          <a:chOff x="0" y="0"/>
          <a:chExt cx="0" cy="0"/>
        </a:xfrm>
      </p:grpSpPr>
      <p:sp>
        <p:nvSpPr>
          <p:cNvPr id="3" name="Picture Placeholder 2"/>
          <p:cNvSpPr>
            <a:spLocks noGrp="1"/>
          </p:cNvSpPr>
          <p:nvPr>
            <p:ph type="pic" sz="quarter" idx="17"/>
          </p:nvPr>
        </p:nvSpPr>
        <p:spPr>
          <a:xfrm>
            <a:off x="629854" y="2082800"/>
            <a:ext cx="3357946" cy="2336800"/>
          </a:xfrm>
          <a:prstGeom prst="rect">
            <a:avLst/>
          </a:prstGeom>
          <a:solidFill>
            <a:schemeClr val="bg2"/>
          </a:solidFill>
        </p:spPr>
        <p:txBody>
          <a:bodyPr/>
          <a:lstStyle>
            <a:lvl1pPr>
              <a:defRPr sz="800"/>
            </a:lvl1pPr>
          </a:lstStyle>
          <a:p>
            <a:endParaRPr lang="ar-IQ"/>
          </a:p>
        </p:txBody>
      </p:sp>
      <p:sp>
        <p:nvSpPr>
          <p:cNvPr id="13" name="Picture Placeholder 2"/>
          <p:cNvSpPr>
            <a:spLocks noGrp="1"/>
          </p:cNvSpPr>
          <p:nvPr>
            <p:ph type="pic" sz="quarter" idx="18"/>
          </p:nvPr>
        </p:nvSpPr>
        <p:spPr>
          <a:xfrm>
            <a:off x="4381337" y="2082800"/>
            <a:ext cx="3357946" cy="2336800"/>
          </a:xfrm>
          <a:prstGeom prst="rect">
            <a:avLst/>
          </a:prstGeom>
          <a:solidFill>
            <a:schemeClr val="bg2"/>
          </a:solidFill>
        </p:spPr>
        <p:txBody>
          <a:bodyPr/>
          <a:lstStyle>
            <a:lvl1pPr>
              <a:defRPr sz="800"/>
            </a:lvl1pPr>
          </a:lstStyle>
          <a:p>
            <a:endParaRPr lang="ar-IQ"/>
          </a:p>
        </p:txBody>
      </p:sp>
      <p:sp>
        <p:nvSpPr>
          <p:cNvPr id="15" name="Picture Placeholder 2"/>
          <p:cNvSpPr>
            <a:spLocks noGrp="1"/>
          </p:cNvSpPr>
          <p:nvPr>
            <p:ph type="pic" sz="quarter" idx="19"/>
          </p:nvPr>
        </p:nvSpPr>
        <p:spPr>
          <a:xfrm>
            <a:off x="8132820" y="2082800"/>
            <a:ext cx="3357946" cy="2336800"/>
          </a:xfrm>
          <a:prstGeom prst="rect">
            <a:avLst/>
          </a:prstGeom>
          <a:solidFill>
            <a:schemeClr val="bg2"/>
          </a:solidFill>
        </p:spPr>
        <p:txBody>
          <a:bodyPr/>
          <a:lstStyle>
            <a:lvl1pPr>
              <a:defRPr sz="800"/>
            </a:lvl1pPr>
          </a:lstStyle>
          <a:p>
            <a:endParaRPr lang="ar-IQ"/>
          </a:p>
        </p:txBody>
      </p:sp>
      <p:grpSp>
        <p:nvGrpSpPr>
          <p:cNvPr id="11" name="Group 10"/>
          <p:cNvGrpSpPr/>
          <p:nvPr userDrawn="1"/>
        </p:nvGrpSpPr>
        <p:grpSpPr>
          <a:xfrm>
            <a:off x="573448" y="1338897"/>
            <a:ext cx="988272" cy="87630"/>
            <a:chOff x="603399" y="1554480"/>
            <a:chExt cx="515620" cy="45720"/>
          </a:xfrm>
        </p:grpSpPr>
        <p:sp>
          <p:nvSpPr>
            <p:cNvPr id="12" name="Oval 11"/>
            <p:cNvSpPr/>
            <p:nvPr/>
          </p:nvSpPr>
          <p:spPr>
            <a:xfrm>
              <a:off x="603399" y="1554480"/>
              <a:ext cx="45720" cy="45720"/>
            </a:xfrm>
            <a:prstGeom prst="ellipse">
              <a:avLst/>
            </a:prstGeom>
            <a:solidFill>
              <a:schemeClr val="accent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4" name="Oval 13"/>
            <p:cNvSpPr/>
            <p:nvPr/>
          </p:nvSpPr>
          <p:spPr>
            <a:xfrm>
              <a:off x="720874" y="1554480"/>
              <a:ext cx="45720" cy="45720"/>
            </a:xfrm>
            <a:prstGeom prst="ellipse">
              <a:avLst/>
            </a:prstGeom>
            <a:solidFill>
              <a:schemeClr val="accent2"/>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6" name="Oval 15"/>
            <p:cNvSpPr/>
            <p:nvPr/>
          </p:nvSpPr>
          <p:spPr>
            <a:xfrm>
              <a:off x="838349" y="1554480"/>
              <a:ext cx="45720" cy="45720"/>
            </a:xfrm>
            <a:prstGeom prst="ellipse">
              <a:avLst/>
            </a:prstGeom>
            <a:solidFill>
              <a:schemeClr val="accent3"/>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7" name="Oval 16"/>
            <p:cNvSpPr/>
            <p:nvPr/>
          </p:nvSpPr>
          <p:spPr>
            <a:xfrm>
              <a:off x="955824" y="1554480"/>
              <a:ext cx="45720" cy="45720"/>
            </a:xfrm>
            <a:prstGeom prst="ellipse">
              <a:avLst/>
            </a:prstGeom>
            <a:solidFill>
              <a:schemeClr val="accent4"/>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8" name="Oval 17"/>
            <p:cNvSpPr/>
            <p:nvPr/>
          </p:nvSpPr>
          <p:spPr>
            <a:xfrm>
              <a:off x="1073299" y="1554480"/>
              <a:ext cx="45720" cy="45720"/>
            </a:xfrm>
            <a:prstGeom prst="ellipse">
              <a:avLst/>
            </a:prstGeom>
            <a:solidFill>
              <a:schemeClr val="accent5"/>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grpSp>
      <p:sp>
        <p:nvSpPr>
          <p:cNvPr id="19" name="Title 1"/>
          <p:cNvSpPr>
            <a:spLocks noGrp="1"/>
          </p:cNvSpPr>
          <p:nvPr>
            <p:ph type="title" hasCustomPrompt="1"/>
          </p:nvPr>
        </p:nvSpPr>
        <p:spPr>
          <a:xfrm>
            <a:off x="513906" y="697637"/>
            <a:ext cx="10225913" cy="471365"/>
          </a:xfrm>
          <a:prstGeom prst="rect">
            <a:avLst/>
          </a:prstGeom>
        </p:spPr>
        <p:txBody>
          <a:bodyPr wrap="none" lIns="0" tIns="0" rIns="0" bIns="0" anchor="ctr">
            <a:noAutofit/>
          </a:bodyPr>
          <a:lstStyle>
            <a:lvl1pPr algn="l" rtl="0">
              <a:defRPr sz="3733" b="1" baseline="0">
                <a:solidFill>
                  <a:schemeClr val="bg1">
                    <a:lumMod val="50000"/>
                  </a:schemeClr>
                </a:solidFill>
                <a:latin typeface="+mn-lt"/>
              </a:defRPr>
            </a:lvl1pPr>
          </a:lstStyle>
          <a:p>
            <a:r>
              <a:rPr lang="en-US" dirty="0" smtClean="0"/>
              <a:t>CLICK TO EDIT MASTER TITLE STYLE</a:t>
            </a:r>
            <a:endParaRPr lang="en-US" dirty="0"/>
          </a:p>
        </p:txBody>
      </p:sp>
      <p:sp>
        <p:nvSpPr>
          <p:cNvPr id="20" name="Text Placeholder 3"/>
          <p:cNvSpPr>
            <a:spLocks noGrp="1"/>
          </p:cNvSpPr>
          <p:nvPr>
            <p:ph type="body" sz="half" idx="2" hasCustomPrompt="1"/>
          </p:nvPr>
        </p:nvSpPr>
        <p:spPr>
          <a:xfrm>
            <a:off x="542934" y="397994"/>
            <a:ext cx="10225913" cy="267661"/>
          </a:xfrm>
          <a:prstGeom prst="rect">
            <a:avLst/>
          </a:prstGeom>
        </p:spPr>
        <p:txBody>
          <a:bodyPr wrap="square" lIns="0" tIns="0" rIns="0" bIns="0" anchor="ctr">
            <a:noAutofit/>
          </a:bodyPr>
          <a:lstStyle>
            <a:lvl1pPr marL="0" indent="0" algn="l" rtl="0">
              <a:buNone/>
              <a:defRPr sz="1200" b="0" i="0" baseline="0">
                <a:solidFill>
                  <a:schemeClr val="bg1">
                    <a:lumMod val="50000"/>
                  </a:schemeClr>
                </a:solidFill>
                <a:latin typeface="+mn-lt"/>
              </a:defRPr>
            </a:lvl1pPr>
            <a:lvl2pPr marL="609570" indent="0">
              <a:buNone/>
              <a:defRPr sz="1600"/>
            </a:lvl2pPr>
            <a:lvl3pPr marL="1219140" indent="0">
              <a:buNone/>
              <a:defRPr sz="1333"/>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r>
              <a:rPr lang="en-US" dirty="0" smtClean="0"/>
              <a:t>Type the subtitle of your great here</a:t>
            </a:r>
            <a:endParaRPr lang="en-US" dirty="0"/>
          </a:p>
        </p:txBody>
      </p:sp>
    </p:spTree>
    <p:extLst>
      <p:ext uri="{BB962C8B-B14F-4D97-AF65-F5344CB8AC3E}">
        <p14:creationId xmlns:p14="http://schemas.microsoft.com/office/powerpoint/2010/main" val="818620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anim calcmode="lin" valueType="num">
                                      <p:cBhvr>
                                        <p:cTn id="8" dur="500" fill="hold"/>
                                        <p:tgtEl>
                                          <p:spTgt spid="19"/>
                                        </p:tgtEl>
                                        <p:attrNameLst>
                                          <p:attrName>ppt_x</p:attrName>
                                        </p:attrNameLst>
                                      </p:cBhvr>
                                      <p:tavLst>
                                        <p:tav tm="0">
                                          <p:val>
                                            <p:strVal val="#ppt_x"/>
                                          </p:val>
                                        </p:tav>
                                        <p:tav tm="100000">
                                          <p:val>
                                            <p:strVal val="#ppt_x"/>
                                          </p:val>
                                        </p:tav>
                                      </p:tavLst>
                                    </p:anim>
                                    <p:anim calcmode="lin" valueType="num">
                                      <p:cBhvr>
                                        <p:cTn id="9" dur="5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0">
                                            <p:txEl>
                                              <p:pRg st="0" end="0"/>
                                            </p:txEl>
                                          </p:spTgt>
                                        </p:tgtEl>
                                        <p:attrNameLst>
                                          <p:attrName>style.visibility</p:attrName>
                                        </p:attrNameLst>
                                      </p:cBhvr>
                                      <p:to>
                                        <p:strVal val="visible"/>
                                      </p:to>
                                    </p:set>
                                    <p:animEffect transition="in" filter="fade">
                                      <p:cBhvr>
                                        <p:cTn id="13"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build="p">
        <p:tmplLst>
          <p:tmpl lvl="1">
            <p:tnLst>
              <p:par>
                <p:cTn presetID="10" presetClass="entr" presetSubtype="0"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4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644704144"/>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1_Title Slide">
    <p:spTree>
      <p:nvGrpSpPr>
        <p:cNvPr id="1" name=""/>
        <p:cNvGrpSpPr/>
        <p:nvPr/>
      </p:nvGrpSpPr>
      <p:grpSpPr>
        <a:xfrm>
          <a:off x="0" y="0"/>
          <a:ext cx="0" cy="0"/>
          <a:chOff x="0" y="0"/>
          <a:chExt cx="0" cy="0"/>
        </a:xfrm>
      </p:grpSpPr>
      <p:sp>
        <p:nvSpPr>
          <p:cNvPr id="3" name="Picture Placeholder 2"/>
          <p:cNvSpPr>
            <a:spLocks noGrp="1"/>
          </p:cNvSpPr>
          <p:nvPr>
            <p:ph type="pic" sz="quarter" idx="17"/>
          </p:nvPr>
        </p:nvSpPr>
        <p:spPr>
          <a:xfrm>
            <a:off x="838200" y="1882322"/>
            <a:ext cx="5156200" cy="3155152"/>
          </a:xfrm>
          <a:prstGeom prst="rect">
            <a:avLst/>
          </a:prstGeom>
          <a:solidFill>
            <a:schemeClr val="bg2"/>
          </a:solidFill>
        </p:spPr>
        <p:txBody>
          <a:bodyPr/>
          <a:lstStyle>
            <a:lvl1pPr rtl="0">
              <a:defRPr sz="900"/>
            </a:lvl1pPr>
          </a:lstStyle>
          <a:p>
            <a:endParaRPr lang="ar-IQ"/>
          </a:p>
        </p:txBody>
      </p:sp>
      <p:sp>
        <p:nvSpPr>
          <p:cNvPr id="15" name="Picture Placeholder 2"/>
          <p:cNvSpPr>
            <a:spLocks noGrp="1"/>
          </p:cNvSpPr>
          <p:nvPr>
            <p:ph type="pic" sz="quarter" idx="18"/>
          </p:nvPr>
        </p:nvSpPr>
        <p:spPr>
          <a:xfrm>
            <a:off x="6166927" y="1882322"/>
            <a:ext cx="5156200" cy="3155152"/>
          </a:xfrm>
          <a:prstGeom prst="rect">
            <a:avLst/>
          </a:prstGeom>
          <a:solidFill>
            <a:schemeClr val="bg2"/>
          </a:solidFill>
        </p:spPr>
        <p:txBody>
          <a:bodyPr/>
          <a:lstStyle>
            <a:lvl1pPr rtl="0">
              <a:defRPr sz="900"/>
            </a:lvl1pPr>
          </a:lstStyle>
          <a:p>
            <a:endParaRPr lang="ar-IQ"/>
          </a:p>
        </p:txBody>
      </p:sp>
      <p:grpSp>
        <p:nvGrpSpPr>
          <p:cNvPr id="11" name="Group 10"/>
          <p:cNvGrpSpPr/>
          <p:nvPr userDrawn="1"/>
        </p:nvGrpSpPr>
        <p:grpSpPr>
          <a:xfrm>
            <a:off x="573448" y="1338897"/>
            <a:ext cx="988272" cy="87630"/>
            <a:chOff x="603399" y="1554480"/>
            <a:chExt cx="515620" cy="45720"/>
          </a:xfrm>
        </p:grpSpPr>
        <p:sp>
          <p:nvSpPr>
            <p:cNvPr id="12" name="Oval 11"/>
            <p:cNvSpPr/>
            <p:nvPr/>
          </p:nvSpPr>
          <p:spPr>
            <a:xfrm>
              <a:off x="603399" y="1554480"/>
              <a:ext cx="45720" cy="45720"/>
            </a:xfrm>
            <a:prstGeom prst="ellipse">
              <a:avLst/>
            </a:prstGeom>
            <a:solidFill>
              <a:schemeClr val="accent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3" name="Oval 12"/>
            <p:cNvSpPr/>
            <p:nvPr/>
          </p:nvSpPr>
          <p:spPr>
            <a:xfrm>
              <a:off x="720874" y="1554480"/>
              <a:ext cx="45720" cy="45720"/>
            </a:xfrm>
            <a:prstGeom prst="ellipse">
              <a:avLst/>
            </a:prstGeom>
            <a:solidFill>
              <a:schemeClr val="accent2"/>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4" name="Oval 13"/>
            <p:cNvSpPr/>
            <p:nvPr/>
          </p:nvSpPr>
          <p:spPr>
            <a:xfrm>
              <a:off x="838349" y="1554480"/>
              <a:ext cx="45720" cy="45720"/>
            </a:xfrm>
            <a:prstGeom prst="ellipse">
              <a:avLst/>
            </a:prstGeom>
            <a:solidFill>
              <a:schemeClr val="accent3"/>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6" name="Oval 15"/>
            <p:cNvSpPr/>
            <p:nvPr/>
          </p:nvSpPr>
          <p:spPr>
            <a:xfrm>
              <a:off x="955824" y="1554480"/>
              <a:ext cx="45720" cy="45720"/>
            </a:xfrm>
            <a:prstGeom prst="ellipse">
              <a:avLst/>
            </a:prstGeom>
            <a:solidFill>
              <a:schemeClr val="accent4"/>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7" name="Oval 16"/>
            <p:cNvSpPr/>
            <p:nvPr/>
          </p:nvSpPr>
          <p:spPr>
            <a:xfrm>
              <a:off x="1073299" y="1554480"/>
              <a:ext cx="45720" cy="45720"/>
            </a:xfrm>
            <a:prstGeom prst="ellipse">
              <a:avLst/>
            </a:prstGeom>
            <a:solidFill>
              <a:schemeClr val="accent5"/>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grpSp>
      <p:sp>
        <p:nvSpPr>
          <p:cNvPr id="18" name="Title 1"/>
          <p:cNvSpPr>
            <a:spLocks noGrp="1"/>
          </p:cNvSpPr>
          <p:nvPr>
            <p:ph type="title" hasCustomPrompt="1"/>
          </p:nvPr>
        </p:nvSpPr>
        <p:spPr>
          <a:xfrm>
            <a:off x="513906" y="697637"/>
            <a:ext cx="10225913" cy="471365"/>
          </a:xfrm>
          <a:prstGeom prst="rect">
            <a:avLst/>
          </a:prstGeom>
        </p:spPr>
        <p:txBody>
          <a:bodyPr wrap="none" lIns="0" tIns="0" rIns="0" bIns="0" anchor="ctr">
            <a:noAutofit/>
          </a:bodyPr>
          <a:lstStyle>
            <a:lvl1pPr algn="l" rtl="0">
              <a:defRPr sz="3733" b="1" baseline="0">
                <a:solidFill>
                  <a:schemeClr val="bg1">
                    <a:lumMod val="50000"/>
                  </a:schemeClr>
                </a:solidFill>
                <a:latin typeface="+mn-lt"/>
              </a:defRPr>
            </a:lvl1pPr>
          </a:lstStyle>
          <a:p>
            <a:r>
              <a:rPr lang="en-US" dirty="0" smtClean="0"/>
              <a:t>CLICK TO EDIT MASTER TITLE STYLE</a:t>
            </a:r>
            <a:endParaRPr lang="en-US" dirty="0"/>
          </a:p>
        </p:txBody>
      </p:sp>
      <p:sp>
        <p:nvSpPr>
          <p:cNvPr id="19" name="Text Placeholder 3"/>
          <p:cNvSpPr>
            <a:spLocks noGrp="1"/>
          </p:cNvSpPr>
          <p:nvPr>
            <p:ph type="body" sz="half" idx="2" hasCustomPrompt="1"/>
          </p:nvPr>
        </p:nvSpPr>
        <p:spPr>
          <a:xfrm>
            <a:off x="542934" y="397994"/>
            <a:ext cx="10225913" cy="267661"/>
          </a:xfrm>
          <a:prstGeom prst="rect">
            <a:avLst/>
          </a:prstGeom>
        </p:spPr>
        <p:txBody>
          <a:bodyPr wrap="square" lIns="0" tIns="0" rIns="0" bIns="0" anchor="ctr">
            <a:noAutofit/>
          </a:bodyPr>
          <a:lstStyle>
            <a:lvl1pPr marL="0" indent="0" algn="l" rtl="0">
              <a:buNone/>
              <a:defRPr sz="1200" b="0" i="0" baseline="0">
                <a:solidFill>
                  <a:schemeClr val="bg1">
                    <a:lumMod val="50000"/>
                  </a:schemeClr>
                </a:solidFill>
                <a:latin typeface="+mn-lt"/>
              </a:defRPr>
            </a:lvl1pPr>
            <a:lvl2pPr marL="609570" indent="0">
              <a:buNone/>
              <a:defRPr sz="1600"/>
            </a:lvl2pPr>
            <a:lvl3pPr marL="1219140" indent="0">
              <a:buNone/>
              <a:defRPr sz="1333"/>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r>
              <a:rPr lang="en-US" dirty="0" smtClean="0"/>
              <a:t>Type the subtitle of your great here</a:t>
            </a:r>
            <a:endParaRPr lang="en-US" dirty="0"/>
          </a:p>
        </p:txBody>
      </p:sp>
    </p:spTree>
    <p:extLst>
      <p:ext uri="{BB962C8B-B14F-4D97-AF65-F5344CB8AC3E}">
        <p14:creationId xmlns:p14="http://schemas.microsoft.com/office/powerpoint/2010/main" val="784685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9">
                                            <p:txEl>
                                              <p:pRg st="0" end="0"/>
                                            </p:txEl>
                                          </p:spTgt>
                                        </p:tgtEl>
                                        <p:attrNameLst>
                                          <p:attrName>style.visibility</p:attrName>
                                        </p:attrNameLst>
                                      </p:cBhvr>
                                      <p:to>
                                        <p:strVal val="visible"/>
                                      </p:to>
                                    </p:set>
                                    <p:animEffect transition="in" filter="fade">
                                      <p:cBhvr>
                                        <p:cTn id="13"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2_Title Slide">
    <p:spTree>
      <p:nvGrpSpPr>
        <p:cNvPr id="1" name=""/>
        <p:cNvGrpSpPr/>
        <p:nvPr/>
      </p:nvGrpSpPr>
      <p:grpSpPr>
        <a:xfrm>
          <a:off x="0" y="0"/>
          <a:ext cx="0" cy="0"/>
          <a:chOff x="0" y="0"/>
          <a:chExt cx="0" cy="0"/>
        </a:xfrm>
      </p:grpSpPr>
      <p:sp>
        <p:nvSpPr>
          <p:cNvPr id="3" name="Picture Placeholder 2"/>
          <p:cNvSpPr>
            <a:spLocks noGrp="1"/>
          </p:cNvSpPr>
          <p:nvPr>
            <p:ph type="pic" sz="quarter" idx="17"/>
          </p:nvPr>
        </p:nvSpPr>
        <p:spPr>
          <a:xfrm>
            <a:off x="0" y="-1"/>
            <a:ext cx="12192000" cy="2133601"/>
          </a:xfrm>
          <a:prstGeom prst="rect">
            <a:avLst/>
          </a:prstGeom>
          <a:solidFill>
            <a:schemeClr val="bg2"/>
          </a:solidFill>
        </p:spPr>
        <p:txBody>
          <a:bodyPr/>
          <a:lstStyle>
            <a:lvl1pPr>
              <a:defRPr sz="500"/>
            </a:lvl1pPr>
          </a:lstStyle>
          <a:p>
            <a:endParaRPr lang="ar-IQ" dirty="0"/>
          </a:p>
        </p:txBody>
      </p:sp>
    </p:spTree>
    <p:extLst>
      <p:ext uri="{BB962C8B-B14F-4D97-AF65-F5344CB8AC3E}">
        <p14:creationId xmlns:p14="http://schemas.microsoft.com/office/powerpoint/2010/main" val="832857615"/>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7_Title Slide">
    <p:spTree>
      <p:nvGrpSpPr>
        <p:cNvPr id="1" name=""/>
        <p:cNvGrpSpPr/>
        <p:nvPr/>
      </p:nvGrpSpPr>
      <p:grpSpPr>
        <a:xfrm>
          <a:off x="0" y="0"/>
          <a:ext cx="0" cy="0"/>
          <a:chOff x="0" y="0"/>
          <a:chExt cx="0" cy="0"/>
        </a:xfrm>
      </p:grpSpPr>
      <p:sp>
        <p:nvSpPr>
          <p:cNvPr id="8" name="Picture Placeholder 4"/>
          <p:cNvSpPr>
            <a:spLocks noGrp="1"/>
          </p:cNvSpPr>
          <p:nvPr>
            <p:ph type="pic" sz="quarter" idx="14"/>
          </p:nvPr>
        </p:nvSpPr>
        <p:spPr>
          <a:xfrm>
            <a:off x="1" y="771873"/>
            <a:ext cx="4194270" cy="5355072"/>
          </a:xfrm>
          <a:prstGeom prst="rect">
            <a:avLst/>
          </a:prstGeom>
          <a:solidFill>
            <a:schemeClr val="bg1">
              <a:lumMod val="95000"/>
            </a:schemeClr>
          </a:solidFill>
        </p:spPr>
        <p:txBody>
          <a:bodyPr>
            <a:normAutofit/>
          </a:bodyPr>
          <a:lstStyle>
            <a:lvl1pPr>
              <a:defRPr sz="1200"/>
            </a:lvl1pPr>
          </a:lstStyle>
          <a:p>
            <a:endParaRPr lang="en-US"/>
          </a:p>
        </p:txBody>
      </p:sp>
    </p:spTree>
    <p:extLst>
      <p:ext uri="{BB962C8B-B14F-4D97-AF65-F5344CB8AC3E}">
        <p14:creationId xmlns:p14="http://schemas.microsoft.com/office/powerpoint/2010/main" val="183624074"/>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2_Title Slide">
    <p:spTree>
      <p:nvGrpSpPr>
        <p:cNvPr id="1" name=""/>
        <p:cNvGrpSpPr/>
        <p:nvPr/>
      </p:nvGrpSpPr>
      <p:grpSpPr>
        <a:xfrm>
          <a:off x="0" y="0"/>
          <a:ext cx="0" cy="0"/>
          <a:chOff x="0" y="0"/>
          <a:chExt cx="0" cy="0"/>
        </a:xfrm>
      </p:grpSpPr>
      <p:sp>
        <p:nvSpPr>
          <p:cNvPr id="3" name="Picture Placeholder 2"/>
          <p:cNvSpPr>
            <a:spLocks noGrp="1"/>
          </p:cNvSpPr>
          <p:nvPr>
            <p:ph type="pic" sz="quarter" idx="17"/>
          </p:nvPr>
        </p:nvSpPr>
        <p:spPr>
          <a:xfrm>
            <a:off x="4178300" y="304800"/>
            <a:ext cx="3835400" cy="6553200"/>
          </a:xfrm>
          <a:prstGeom prst="rect">
            <a:avLst/>
          </a:prstGeom>
        </p:spPr>
        <p:txBody>
          <a:bodyPr/>
          <a:lstStyle>
            <a:lvl1pPr rtl="0">
              <a:defRPr sz="400"/>
            </a:lvl1pPr>
          </a:lstStyle>
          <a:p>
            <a:endParaRPr lang="ar-IQ"/>
          </a:p>
        </p:txBody>
      </p:sp>
    </p:spTree>
    <p:extLst>
      <p:ext uri="{BB962C8B-B14F-4D97-AF65-F5344CB8AC3E}">
        <p14:creationId xmlns:p14="http://schemas.microsoft.com/office/powerpoint/2010/main" val="1909243864"/>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8_Title Slide">
    <p:spTree>
      <p:nvGrpSpPr>
        <p:cNvPr id="1" name=""/>
        <p:cNvGrpSpPr/>
        <p:nvPr/>
      </p:nvGrpSpPr>
      <p:grpSpPr>
        <a:xfrm>
          <a:off x="0" y="0"/>
          <a:ext cx="0" cy="0"/>
          <a:chOff x="0" y="0"/>
          <a:chExt cx="0" cy="0"/>
        </a:xfrm>
      </p:grpSpPr>
      <p:sp>
        <p:nvSpPr>
          <p:cNvPr id="13" name="Picture Placeholder 12"/>
          <p:cNvSpPr>
            <a:spLocks noGrp="1"/>
          </p:cNvSpPr>
          <p:nvPr>
            <p:ph type="pic" sz="quarter" idx="17"/>
          </p:nvPr>
        </p:nvSpPr>
        <p:spPr>
          <a:xfrm>
            <a:off x="0" y="1941441"/>
            <a:ext cx="12229646" cy="2637003"/>
          </a:xfrm>
          <a:prstGeom prst="rect">
            <a:avLst/>
          </a:prstGeom>
          <a:solidFill>
            <a:schemeClr val="bg2">
              <a:alpha val="50000"/>
            </a:schemeClr>
          </a:solidFill>
        </p:spPr>
        <p:txBody>
          <a:bodyPr/>
          <a:lstStyle>
            <a:lvl1pPr rtl="0">
              <a:defRPr sz="700"/>
            </a:lvl1pPr>
          </a:lstStyle>
          <a:p>
            <a:endParaRPr lang="ar-IQ"/>
          </a:p>
        </p:txBody>
      </p:sp>
      <p:sp>
        <p:nvSpPr>
          <p:cNvPr id="15" name="Picture Placeholder 14"/>
          <p:cNvSpPr>
            <a:spLocks noGrp="1"/>
          </p:cNvSpPr>
          <p:nvPr>
            <p:ph type="pic" sz="quarter" idx="18"/>
          </p:nvPr>
        </p:nvSpPr>
        <p:spPr>
          <a:xfrm>
            <a:off x="604838" y="1252537"/>
            <a:ext cx="2214561" cy="3929063"/>
          </a:xfrm>
          <a:prstGeom prst="rect">
            <a:avLst/>
          </a:prstGeom>
          <a:solidFill>
            <a:schemeClr val="bg2"/>
          </a:solidFill>
        </p:spPr>
        <p:txBody>
          <a:bodyPr/>
          <a:lstStyle>
            <a:lvl1pPr rtl="0">
              <a:defRPr sz="400"/>
            </a:lvl1pPr>
          </a:lstStyle>
          <a:p>
            <a:endParaRPr lang="ar-IQ"/>
          </a:p>
        </p:txBody>
      </p:sp>
      <p:sp>
        <p:nvSpPr>
          <p:cNvPr id="16" name="Picture Placeholder 14"/>
          <p:cNvSpPr>
            <a:spLocks noGrp="1"/>
          </p:cNvSpPr>
          <p:nvPr>
            <p:ph type="pic" sz="quarter" idx="19"/>
          </p:nvPr>
        </p:nvSpPr>
        <p:spPr>
          <a:xfrm>
            <a:off x="2199114" y="1539062"/>
            <a:ext cx="2214561" cy="3929063"/>
          </a:xfrm>
          <a:prstGeom prst="rect">
            <a:avLst/>
          </a:prstGeom>
          <a:solidFill>
            <a:schemeClr val="bg2"/>
          </a:solidFill>
        </p:spPr>
        <p:txBody>
          <a:bodyPr/>
          <a:lstStyle>
            <a:lvl1pPr rtl="0">
              <a:defRPr sz="400"/>
            </a:lvl1pPr>
          </a:lstStyle>
          <a:p>
            <a:endParaRPr lang="ar-IQ"/>
          </a:p>
        </p:txBody>
      </p:sp>
    </p:spTree>
    <p:extLst>
      <p:ext uri="{BB962C8B-B14F-4D97-AF65-F5344CB8AC3E}">
        <p14:creationId xmlns:p14="http://schemas.microsoft.com/office/powerpoint/2010/main" val="184320654"/>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3_Title Slide">
    <p:spTree>
      <p:nvGrpSpPr>
        <p:cNvPr id="1" name=""/>
        <p:cNvGrpSpPr/>
        <p:nvPr/>
      </p:nvGrpSpPr>
      <p:grpSpPr>
        <a:xfrm>
          <a:off x="0" y="0"/>
          <a:ext cx="0" cy="0"/>
          <a:chOff x="0" y="0"/>
          <a:chExt cx="0" cy="0"/>
        </a:xfrm>
      </p:grpSpPr>
      <p:sp>
        <p:nvSpPr>
          <p:cNvPr id="3" name="Picture Placeholder 2"/>
          <p:cNvSpPr>
            <a:spLocks noGrp="1"/>
          </p:cNvSpPr>
          <p:nvPr>
            <p:ph type="pic" sz="quarter" idx="17"/>
          </p:nvPr>
        </p:nvSpPr>
        <p:spPr>
          <a:xfrm>
            <a:off x="5667891" y="1620901"/>
            <a:ext cx="8070911" cy="4582747"/>
          </a:xfrm>
          <a:prstGeom prst="rect">
            <a:avLst/>
          </a:prstGeom>
          <a:noFill/>
        </p:spPr>
        <p:txBody>
          <a:bodyPr/>
          <a:lstStyle>
            <a:lvl1pPr>
              <a:defRPr sz="400"/>
            </a:lvl1pPr>
          </a:lstStyle>
          <a:p>
            <a:endParaRPr lang="ar-IQ"/>
          </a:p>
        </p:txBody>
      </p:sp>
    </p:spTree>
    <p:extLst>
      <p:ext uri="{BB962C8B-B14F-4D97-AF65-F5344CB8AC3E}">
        <p14:creationId xmlns:p14="http://schemas.microsoft.com/office/powerpoint/2010/main" val="1666969539"/>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4_Title Slide">
    <p:spTree>
      <p:nvGrpSpPr>
        <p:cNvPr id="1" name=""/>
        <p:cNvGrpSpPr/>
        <p:nvPr/>
      </p:nvGrpSpPr>
      <p:grpSpPr>
        <a:xfrm>
          <a:off x="0" y="0"/>
          <a:ext cx="0" cy="0"/>
          <a:chOff x="0" y="0"/>
          <a:chExt cx="0" cy="0"/>
        </a:xfrm>
      </p:grpSpPr>
      <p:sp>
        <p:nvSpPr>
          <p:cNvPr id="15" name="Picture Placeholder 2"/>
          <p:cNvSpPr>
            <a:spLocks noGrp="1"/>
          </p:cNvSpPr>
          <p:nvPr>
            <p:ph type="pic" sz="quarter" idx="13"/>
          </p:nvPr>
        </p:nvSpPr>
        <p:spPr>
          <a:xfrm>
            <a:off x="6568310" y="2485670"/>
            <a:ext cx="2009360" cy="4153966"/>
          </a:xfrm>
          <a:prstGeom prst="rect">
            <a:avLst/>
          </a:prstGeom>
          <a:pattFill prst="pct5">
            <a:fgClr>
              <a:schemeClr val="bg1"/>
            </a:fgClr>
            <a:bgClr>
              <a:schemeClr val="bg2">
                <a:lumMod val="90000"/>
              </a:schemeClr>
            </a:bgClr>
          </a:pattFill>
          <a:effectLst>
            <a:outerShdw blurRad="228600" dist="38100" dir="2700000" sx="89000" sy="89000" algn="tl" rotWithShape="0">
              <a:prstClr val="black">
                <a:alpha val="14000"/>
              </a:prstClr>
            </a:outerShdw>
          </a:effectLst>
          <a:scene3d>
            <a:camera prst="orthographicFront">
              <a:rot lat="2400000" lon="2400000" rev="3630000"/>
            </a:camera>
            <a:lightRig rig="threePt" dir="t"/>
          </a:scene3d>
          <a:sp3d/>
        </p:spPr>
        <p:txBody>
          <a:bodyPr anchor="ctr"/>
          <a:lstStyle>
            <a:lvl1pPr marL="0" indent="0" algn="ctr" rtl="0">
              <a:buNone/>
              <a:defRPr sz="1600" b="0" i="0">
                <a:latin typeface="+mj-lt"/>
                <a:ea typeface="Source Sans Pro" charset="0"/>
                <a:cs typeface="+mn-cs"/>
              </a:defRPr>
            </a:lvl1pPr>
          </a:lstStyle>
          <a:p>
            <a:endParaRPr lang="en-US" dirty="0"/>
          </a:p>
        </p:txBody>
      </p:sp>
      <p:sp>
        <p:nvSpPr>
          <p:cNvPr id="37" name="Picture Placeholder 2"/>
          <p:cNvSpPr>
            <a:spLocks noGrp="1"/>
          </p:cNvSpPr>
          <p:nvPr>
            <p:ph type="pic" sz="quarter" idx="17"/>
          </p:nvPr>
        </p:nvSpPr>
        <p:spPr>
          <a:xfrm>
            <a:off x="8409810" y="1262124"/>
            <a:ext cx="2009360" cy="4153966"/>
          </a:xfrm>
          <a:prstGeom prst="rect">
            <a:avLst/>
          </a:prstGeom>
          <a:pattFill prst="pct5">
            <a:fgClr>
              <a:schemeClr val="bg1"/>
            </a:fgClr>
            <a:bgClr>
              <a:schemeClr val="bg2">
                <a:lumMod val="90000"/>
              </a:schemeClr>
            </a:bgClr>
          </a:pattFill>
          <a:effectLst>
            <a:outerShdw blurRad="228600" dist="38100" dir="2700000" sx="89000" sy="89000" algn="tl" rotWithShape="0">
              <a:prstClr val="black">
                <a:alpha val="14000"/>
              </a:prstClr>
            </a:outerShdw>
          </a:effectLst>
          <a:scene3d>
            <a:camera prst="orthographicFront">
              <a:rot lat="2400000" lon="2400000" rev="3630000"/>
            </a:camera>
            <a:lightRig rig="threePt" dir="t"/>
          </a:scene3d>
          <a:sp3d/>
        </p:spPr>
        <p:txBody>
          <a:bodyPr anchor="ctr"/>
          <a:lstStyle>
            <a:lvl1pPr marL="0" indent="0" algn="ctr" rtl="0">
              <a:buNone/>
              <a:defRPr sz="1600" b="0" i="0">
                <a:latin typeface="+mj-lt"/>
                <a:ea typeface="Source Sans Pro" charset="0"/>
                <a:cs typeface="+mn-cs"/>
              </a:defRPr>
            </a:lvl1pPr>
          </a:lstStyle>
          <a:p>
            <a:endParaRPr lang="en-US" dirty="0"/>
          </a:p>
        </p:txBody>
      </p:sp>
      <p:grpSp>
        <p:nvGrpSpPr>
          <p:cNvPr id="11" name="Group 10"/>
          <p:cNvGrpSpPr/>
          <p:nvPr userDrawn="1"/>
        </p:nvGrpSpPr>
        <p:grpSpPr>
          <a:xfrm>
            <a:off x="573448" y="1338897"/>
            <a:ext cx="988272" cy="87630"/>
            <a:chOff x="603399" y="1554480"/>
            <a:chExt cx="515620" cy="45720"/>
          </a:xfrm>
        </p:grpSpPr>
        <p:sp>
          <p:nvSpPr>
            <p:cNvPr id="12" name="Oval 11"/>
            <p:cNvSpPr/>
            <p:nvPr/>
          </p:nvSpPr>
          <p:spPr>
            <a:xfrm>
              <a:off x="603399" y="1554480"/>
              <a:ext cx="45720" cy="45720"/>
            </a:xfrm>
            <a:prstGeom prst="ellipse">
              <a:avLst/>
            </a:prstGeom>
            <a:solidFill>
              <a:schemeClr val="accent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3" name="Oval 12"/>
            <p:cNvSpPr/>
            <p:nvPr/>
          </p:nvSpPr>
          <p:spPr>
            <a:xfrm>
              <a:off x="720874" y="1554480"/>
              <a:ext cx="45720" cy="45720"/>
            </a:xfrm>
            <a:prstGeom prst="ellipse">
              <a:avLst/>
            </a:prstGeom>
            <a:solidFill>
              <a:schemeClr val="accent2"/>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4" name="Oval 13"/>
            <p:cNvSpPr/>
            <p:nvPr/>
          </p:nvSpPr>
          <p:spPr>
            <a:xfrm>
              <a:off x="838349" y="1554480"/>
              <a:ext cx="45720" cy="45720"/>
            </a:xfrm>
            <a:prstGeom prst="ellipse">
              <a:avLst/>
            </a:prstGeom>
            <a:solidFill>
              <a:schemeClr val="accent3"/>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6" name="Oval 15"/>
            <p:cNvSpPr/>
            <p:nvPr/>
          </p:nvSpPr>
          <p:spPr>
            <a:xfrm>
              <a:off x="955824" y="1554480"/>
              <a:ext cx="45720" cy="45720"/>
            </a:xfrm>
            <a:prstGeom prst="ellipse">
              <a:avLst/>
            </a:prstGeom>
            <a:solidFill>
              <a:schemeClr val="accent4"/>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7" name="Oval 16"/>
            <p:cNvSpPr/>
            <p:nvPr/>
          </p:nvSpPr>
          <p:spPr>
            <a:xfrm>
              <a:off x="1073299" y="1554480"/>
              <a:ext cx="45720" cy="45720"/>
            </a:xfrm>
            <a:prstGeom prst="ellipse">
              <a:avLst/>
            </a:prstGeom>
            <a:solidFill>
              <a:schemeClr val="accent5"/>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grpSp>
      <p:sp>
        <p:nvSpPr>
          <p:cNvPr id="18" name="Title 1"/>
          <p:cNvSpPr>
            <a:spLocks noGrp="1"/>
          </p:cNvSpPr>
          <p:nvPr>
            <p:ph type="title" hasCustomPrompt="1"/>
          </p:nvPr>
        </p:nvSpPr>
        <p:spPr>
          <a:xfrm>
            <a:off x="513906" y="697637"/>
            <a:ext cx="10225913" cy="471365"/>
          </a:xfrm>
          <a:prstGeom prst="rect">
            <a:avLst/>
          </a:prstGeom>
        </p:spPr>
        <p:txBody>
          <a:bodyPr wrap="none" lIns="0" tIns="0" rIns="0" bIns="0" anchor="ctr">
            <a:noAutofit/>
          </a:bodyPr>
          <a:lstStyle>
            <a:lvl1pPr algn="l" rtl="0">
              <a:defRPr sz="3733" b="1" baseline="0">
                <a:solidFill>
                  <a:schemeClr val="bg1">
                    <a:lumMod val="50000"/>
                  </a:schemeClr>
                </a:solidFill>
                <a:latin typeface="+mn-lt"/>
              </a:defRPr>
            </a:lvl1pPr>
          </a:lstStyle>
          <a:p>
            <a:r>
              <a:rPr lang="en-US" dirty="0" smtClean="0"/>
              <a:t>CLICK TO EDIT MASTER TITLE STYLE</a:t>
            </a:r>
            <a:endParaRPr lang="en-US" dirty="0"/>
          </a:p>
        </p:txBody>
      </p:sp>
      <p:sp>
        <p:nvSpPr>
          <p:cNvPr id="19" name="Text Placeholder 3"/>
          <p:cNvSpPr>
            <a:spLocks noGrp="1"/>
          </p:cNvSpPr>
          <p:nvPr>
            <p:ph type="body" sz="half" idx="2" hasCustomPrompt="1"/>
          </p:nvPr>
        </p:nvSpPr>
        <p:spPr>
          <a:xfrm>
            <a:off x="542934" y="397994"/>
            <a:ext cx="10225913" cy="267661"/>
          </a:xfrm>
          <a:prstGeom prst="rect">
            <a:avLst/>
          </a:prstGeom>
        </p:spPr>
        <p:txBody>
          <a:bodyPr wrap="square" lIns="0" tIns="0" rIns="0" bIns="0" anchor="ctr">
            <a:noAutofit/>
          </a:bodyPr>
          <a:lstStyle>
            <a:lvl1pPr marL="0" indent="0" algn="l" rtl="0">
              <a:buNone/>
              <a:defRPr sz="1200" b="0" i="0" baseline="0">
                <a:solidFill>
                  <a:schemeClr val="bg1">
                    <a:lumMod val="50000"/>
                  </a:schemeClr>
                </a:solidFill>
                <a:latin typeface="+mn-lt"/>
              </a:defRPr>
            </a:lvl1pPr>
            <a:lvl2pPr marL="609570" indent="0">
              <a:buNone/>
              <a:defRPr sz="1600"/>
            </a:lvl2pPr>
            <a:lvl3pPr marL="1219140" indent="0">
              <a:buNone/>
              <a:defRPr sz="1333"/>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r>
              <a:rPr lang="en-US" dirty="0" smtClean="0"/>
              <a:t>Type the subtitle of your great here</a:t>
            </a:r>
            <a:endParaRPr lang="en-US" dirty="0"/>
          </a:p>
        </p:txBody>
      </p:sp>
    </p:spTree>
    <p:extLst>
      <p:ext uri="{BB962C8B-B14F-4D97-AF65-F5344CB8AC3E}">
        <p14:creationId xmlns:p14="http://schemas.microsoft.com/office/powerpoint/2010/main" val="1604839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9">
                                            <p:txEl>
                                              <p:pRg st="0" end="0"/>
                                            </p:txEl>
                                          </p:spTgt>
                                        </p:tgtEl>
                                        <p:attrNameLst>
                                          <p:attrName>style.visibility</p:attrName>
                                        </p:attrNameLst>
                                      </p:cBhvr>
                                      <p:to>
                                        <p:strVal val="visible"/>
                                      </p:to>
                                    </p:set>
                                    <p:animEffect transition="in" filter="fade">
                                      <p:cBhvr>
                                        <p:cTn id="13"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5_Title Slide">
    <p:spTree>
      <p:nvGrpSpPr>
        <p:cNvPr id="1" name=""/>
        <p:cNvGrpSpPr/>
        <p:nvPr/>
      </p:nvGrpSpPr>
      <p:grpSpPr>
        <a:xfrm>
          <a:off x="0" y="0"/>
          <a:ext cx="0" cy="0"/>
          <a:chOff x="0" y="0"/>
          <a:chExt cx="0" cy="0"/>
        </a:xfrm>
      </p:grpSpPr>
      <p:sp>
        <p:nvSpPr>
          <p:cNvPr id="13" name="Picture Placeholder 12"/>
          <p:cNvSpPr>
            <a:spLocks noGrp="1"/>
          </p:cNvSpPr>
          <p:nvPr>
            <p:ph type="pic" sz="quarter" idx="17"/>
          </p:nvPr>
        </p:nvSpPr>
        <p:spPr>
          <a:xfrm rot="360000">
            <a:off x="596974" y="1978542"/>
            <a:ext cx="3332061" cy="3965475"/>
          </a:xfrm>
          <a:custGeom>
            <a:avLst/>
            <a:gdLst>
              <a:gd name="connsiteX0" fmla="*/ 0 w 2376000"/>
              <a:gd name="connsiteY0" fmla="*/ 0 h 3564000"/>
              <a:gd name="connsiteX1" fmla="*/ 2376000 w 2376000"/>
              <a:gd name="connsiteY1" fmla="*/ 0 h 3564000"/>
              <a:gd name="connsiteX2" fmla="*/ 2376000 w 2376000"/>
              <a:gd name="connsiteY2" fmla="*/ 3564000 h 3564000"/>
              <a:gd name="connsiteX3" fmla="*/ 0 w 2376000"/>
              <a:gd name="connsiteY3" fmla="*/ 3564000 h 3564000"/>
              <a:gd name="connsiteX4" fmla="*/ 0 w 2376000"/>
              <a:gd name="connsiteY4" fmla="*/ 0 h 3564000"/>
              <a:gd name="connsiteX0" fmla="*/ 0 w 2376000"/>
              <a:gd name="connsiteY0" fmla="*/ 0 h 3726583"/>
              <a:gd name="connsiteX1" fmla="*/ 2376000 w 2376000"/>
              <a:gd name="connsiteY1" fmla="*/ 0 h 3726583"/>
              <a:gd name="connsiteX2" fmla="*/ 2376000 w 2376000"/>
              <a:gd name="connsiteY2" fmla="*/ 3564000 h 3726583"/>
              <a:gd name="connsiteX3" fmla="*/ 336337 w 2376000"/>
              <a:gd name="connsiteY3" fmla="*/ 3726583 h 3726583"/>
              <a:gd name="connsiteX4" fmla="*/ 0 w 2376000"/>
              <a:gd name="connsiteY4" fmla="*/ 0 h 3726583"/>
              <a:gd name="connsiteX0" fmla="*/ 0 w 2376000"/>
              <a:gd name="connsiteY0" fmla="*/ 0 h 3931002"/>
              <a:gd name="connsiteX1" fmla="*/ 2376000 w 2376000"/>
              <a:gd name="connsiteY1" fmla="*/ 0 h 3931002"/>
              <a:gd name="connsiteX2" fmla="*/ 2376000 w 2376000"/>
              <a:gd name="connsiteY2" fmla="*/ 3564000 h 3931002"/>
              <a:gd name="connsiteX3" fmla="*/ 396132 w 2376000"/>
              <a:gd name="connsiteY3" fmla="*/ 3931002 h 3931002"/>
              <a:gd name="connsiteX4" fmla="*/ 0 w 2376000"/>
              <a:gd name="connsiteY4" fmla="*/ 0 h 3931002"/>
              <a:gd name="connsiteX0" fmla="*/ 0 w 2552826"/>
              <a:gd name="connsiteY0" fmla="*/ 0 h 3931002"/>
              <a:gd name="connsiteX1" fmla="*/ 2376000 w 2552826"/>
              <a:gd name="connsiteY1" fmla="*/ 0 h 3931002"/>
              <a:gd name="connsiteX2" fmla="*/ 2552826 w 2552826"/>
              <a:gd name="connsiteY2" fmla="*/ 3545415 h 3931002"/>
              <a:gd name="connsiteX3" fmla="*/ 396132 w 2552826"/>
              <a:gd name="connsiteY3" fmla="*/ 3931002 h 3931002"/>
              <a:gd name="connsiteX4" fmla="*/ 0 w 2552826"/>
              <a:gd name="connsiteY4" fmla="*/ 0 h 3931002"/>
              <a:gd name="connsiteX0" fmla="*/ 0 w 2552826"/>
              <a:gd name="connsiteY0" fmla="*/ 0 h 4087877"/>
              <a:gd name="connsiteX1" fmla="*/ 2376000 w 2552826"/>
              <a:gd name="connsiteY1" fmla="*/ 0 h 4087877"/>
              <a:gd name="connsiteX2" fmla="*/ 2552826 w 2552826"/>
              <a:gd name="connsiteY2" fmla="*/ 3545415 h 4087877"/>
              <a:gd name="connsiteX3" fmla="*/ 361541 w 2552826"/>
              <a:gd name="connsiteY3" fmla="*/ 4087877 h 4087877"/>
              <a:gd name="connsiteX4" fmla="*/ 0 w 2552826"/>
              <a:gd name="connsiteY4" fmla="*/ 0 h 4087877"/>
              <a:gd name="connsiteX0" fmla="*/ 0 w 2552826"/>
              <a:gd name="connsiteY0" fmla="*/ 0 h 4049986"/>
              <a:gd name="connsiteX1" fmla="*/ 2376000 w 2552826"/>
              <a:gd name="connsiteY1" fmla="*/ 0 h 4049986"/>
              <a:gd name="connsiteX2" fmla="*/ 2552826 w 2552826"/>
              <a:gd name="connsiteY2" fmla="*/ 3545415 h 4049986"/>
              <a:gd name="connsiteX3" fmla="*/ 357559 w 2552826"/>
              <a:gd name="connsiteY3" fmla="*/ 4049986 h 4049986"/>
              <a:gd name="connsiteX4" fmla="*/ 0 w 2552826"/>
              <a:gd name="connsiteY4" fmla="*/ 0 h 4049986"/>
              <a:gd name="connsiteX0" fmla="*/ 0 w 2552826"/>
              <a:gd name="connsiteY0" fmla="*/ 0 h 4012095"/>
              <a:gd name="connsiteX1" fmla="*/ 2376000 w 2552826"/>
              <a:gd name="connsiteY1" fmla="*/ 0 h 4012095"/>
              <a:gd name="connsiteX2" fmla="*/ 2552826 w 2552826"/>
              <a:gd name="connsiteY2" fmla="*/ 3545415 h 4012095"/>
              <a:gd name="connsiteX3" fmla="*/ 353576 w 2552826"/>
              <a:gd name="connsiteY3" fmla="*/ 4012095 h 4012095"/>
              <a:gd name="connsiteX4" fmla="*/ 0 w 2552826"/>
              <a:gd name="connsiteY4" fmla="*/ 0 h 4012095"/>
              <a:gd name="connsiteX0" fmla="*/ 0 w 2795801"/>
              <a:gd name="connsiteY0" fmla="*/ 57463 h 4012095"/>
              <a:gd name="connsiteX1" fmla="*/ 2618975 w 2795801"/>
              <a:gd name="connsiteY1" fmla="*/ 0 h 4012095"/>
              <a:gd name="connsiteX2" fmla="*/ 2795801 w 2795801"/>
              <a:gd name="connsiteY2" fmla="*/ 3545415 h 4012095"/>
              <a:gd name="connsiteX3" fmla="*/ 596551 w 2795801"/>
              <a:gd name="connsiteY3" fmla="*/ 4012095 h 4012095"/>
              <a:gd name="connsiteX4" fmla="*/ 0 w 2795801"/>
              <a:gd name="connsiteY4" fmla="*/ 57463 h 4012095"/>
              <a:gd name="connsiteX0" fmla="*/ 0 w 3168740"/>
              <a:gd name="connsiteY0" fmla="*/ 154126 h 4012095"/>
              <a:gd name="connsiteX1" fmla="*/ 2991914 w 3168740"/>
              <a:gd name="connsiteY1" fmla="*/ 0 h 4012095"/>
              <a:gd name="connsiteX2" fmla="*/ 3168740 w 3168740"/>
              <a:gd name="connsiteY2" fmla="*/ 3545415 h 4012095"/>
              <a:gd name="connsiteX3" fmla="*/ 969490 w 3168740"/>
              <a:gd name="connsiteY3" fmla="*/ 4012095 h 4012095"/>
              <a:gd name="connsiteX4" fmla="*/ 0 w 3168740"/>
              <a:gd name="connsiteY4" fmla="*/ 154126 h 4012095"/>
              <a:gd name="connsiteX0" fmla="*/ 0 w 3393412"/>
              <a:gd name="connsiteY0" fmla="*/ 81965 h 4012095"/>
              <a:gd name="connsiteX1" fmla="*/ 3216586 w 3393412"/>
              <a:gd name="connsiteY1" fmla="*/ 0 h 4012095"/>
              <a:gd name="connsiteX2" fmla="*/ 3393412 w 3393412"/>
              <a:gd name="connsiteY2" fmla="*/ 3545415 h 4012095"/>
              <a:gd name="connsiteX3" fmla="*/ 1194162 w 3393412"/>
              <a:gd name="connsiteY3" fmla="*/ 4012095 h 4012095"/>
              <a:gd name="connsiteX4" fmla="*/ 0 w 3393412"/>
              <a:gd name="connsiteY4" fmla="*/ 81965 h 4012095"/>
              <a:gd name="connsiteX0" fmla="*/ 0 w 3613117"/>
              <a:gd name="connsiteY0" fmla="*/ 117827 h 4012095"/>
              <a:gd name="connsiteX1" fmla="*/ 3436291 w 3613117"/>
              <a:gd name="connsiteY1" fmla="*/ 0 h 4012095"/>
              <a:gd name="connsiteX2" fmla="*/ 3613117 w 3613117"/>
              <a:gd name="connsiteY2" fmla="*/ 3545415 h 4012095"/>
              <a:gd name="connsiteX3" fmla="*/ 1413867 w 3613117"/>
              <a:gd name="connsiteY3" fmla="*/ 4012095 h 4012095"/>
              <a:gd name="connsiteX4" fmla="*/ 0 w 3613117"/>
              <a:gd name="connsiteY4" fmla="*/ 117827 h 4012095"/>
              <a:gd name="connsiteX0" fmla="*/ 0 w 3709837"/>
              <a:gd name="connsiteY0" fmla="*/ 108838 h 4012095"/>
              <a:gd name="connsiteX1" fmla="*/ 3533011 w 3709837"/>
              <a:gd name="connsiteY1" fmla="*/ 0 h 4012095"/>
              <a:gd name="connsiteX2" fmla="*/ 3709837 w 3709837"/>
              <a:gd name="connsiteY2" fmla="*/ 3545415 h 4012095"/>
              <a:gd name="connsiteX3" fmla="*/ 1510587 w 3709837"/>
              <a:gd name="connsiteY3" fmla="*/ 4012095 h 4012095"/>
              <a:gd name="connsiteX4" fmla="*/ 0 w 3709837"/>
              <a:gd name="connsiteY4" fmla="*/ 108838 h 4012095"/>
              <a:gd name="connsiteX0" fmla="*/ 0 w 3729446"/>
              <a:gd name="connsiteY0" fmla="*/ 104514 h 4012095"/>
              <a:gd name="connsiteX1" fmla="*/ 3552620 w 3729446"/>
              <a:gd name="connsiteY1" fmla="*/ 0 h 4012095"/>
              <a:gd name="connsiteX2" fmla="*/ 3729446 w 3729446"/>
              <a:gd name="connsiteY2" fmla="*/ 3545415 h 4012095"/>
              <a:gd name="connsiteX3" fmla="*/ 1530196 w 3729446"/>
              <a:gd name="connsiteY3" fmla="*/ 4012095 h 4012095"/>
              <a:gd name="connsiteX4" fmla="*/ 0 w 3729446"/>
              <a:gd name="connsiteY4" fmla="*/ 104514 h 4012095"/>
              <a:gd name="connsiteX0" fmla="*/ 0 w 3742740"/>
              <a:gd name="connsiteY0" fmla="*/ 99526 h 4012095"/>
              <a:gd name="connsiteX1" fmla="*/ 3565914 w 3742740"/>
              <a:gd name="connsiteY1" fmla="*/ 0 h 4012095"/>
              <a:gd name="connsiteX2" fmla="*/ 3742740 w 3742740"/>
              <a:gd name="connsiteY2" fmla="*/ 3545415 h 4012095"/>
              <a:gd name="connsiteX3" fmla="*/ 1543490 w 3742740"/>
              <a:gd name="connsiteY3" fmla="*/ 4012095 h 4012095"/>
              <a:gd name="connsiteX4" fmla="*/ 0 w 3742740"/>
              <a:gd name="connsiteY4" fmla="*/ 99526 h 4012095"/>
              <a:gd name="connsiteX0" fmla="*/ 0 w 3761686"/>
              <a:gd name="connsiteY0" fmla="*/ 101517 h 4012095"/>
              <a:gd name="connsiteX1" fmla="*/ 3584860 w 3761686"/>
              <a:gd name="connsiteY1" fmla="*/ 0 h 4012095"/>
              <a:gd name="connsiteX2" fmla="*/ 3761686 w 3761686"/>
              <a:gd name="connsiteY2" fmla="*/ 3545415 h 4012095"/>
              <a:gd name="connsiteX3" fmla="*/ 1562436 w 3761686"/>
              <a:gd name="connsiteY3" fmla="*/ 4012095 h 4012095"/>
              <a:gd name="connsiteX4" fmla="*/ 0 w 3761686"/>
              <a:gd name="connsiteY4" fmla="*/ 101517 h 4012095"/>
              <a:gd name="connsiteX0" fmla="*/ 0 w 3761686"/>
              <a:gd name="connsiteY0" fmla="*/ 0 h 3910578"/>
              <a:gd name="connsiteX1" fmla="*/ 2856941 w 3761686"/>
              <a:gd name="connsiteY1" fmla="*/ 19685 h 3910578"/>
              <a:gd name="connsiteX2" fmla="*/ 3761686 w 3761686"/>
              <a:gd name="connsiteY2" fmla="*/ 3443898 h 3910578"/>
              <a:gd name="connsiteX3" fmla="*/ 1562436 w 3761686"/>
              <a:gd name="connsiteY3" fmla="*/ 3910578 h 3910578"/>
              <a:gd name="connsiteX4" fmla="*/ 0 w 3761686"/>
              <a:gd name="connsiteY4" fmla="*/ 0 h 3910578"/>
              <a:gd name="connsiteX0" fmla="*/ 0 w 3761686"/>
              <a:gd name="connsiteY0" fmla="*/ 0 h 3910578"/>
              <a:gd name="connsiteX1" fmla="*/ 2711692 w 3761686"/>
              <a:gd name="connsiteY1" fmla="*/ 34951 h 3910578"/>
              <a:gd name="connsiteX2" fmla="*/ 3761686 w 3761686"/>
              <a:gd name="connsiteY2" fmla="*/ 3443898 h 3910578"/>
              <a:gd name="connsiteX3" fmla="*/ 1562436 w 3761686"/>
              <a:gd name="connsiteY3" fmla="*/ 3910578 h 3910578"/>
              <a:gd name="connsiteX4" fmla="*/ 0 w 3761686"/>
              <a:gd name="connsiteY4" fmla="*/ 0 h 3910578"/>
              <a:gd name="connsiteX0" fmla="*/ 0 w 3761686"/>
              <a:gd name="connsiteY0" fmla="*/ 0 h 3910578"/>
              <a:gd name="connsiteX1" fmla="*/ 2647535 w 3761686"/>
              <a:gd name="connsiteY1" fmla="*/ 92774 h 3910578"/>
              <a:gd name="connsiteX2" fmla="*/ 3761686 w 3761686"/>
              <a:gd name="connsiteY2" fmla="*/ 3443898 h 3910578"/>
              <a:gd name="connsiteX3" fmla="*/ 1562436 w 3761686"/>
              <a:gd name="connsiteY3" fmla="*/ 3910578 h 3910578"/>
              <a:gd name="connsiteX4" fmla="*/ 0 w 3761686"/>
              <a:gd name="connsiteY4" fmla="*/ 0 h 3910578"/>
              <a:gd name="connsiteX0" fmla="*/ 0 w 3761686"/>
              <a:gd name="connsiteY0" fmla="*/ 0 h 3910578"/>
              <a:gd name="connsiteX1" fmla="*/ 2547819 w 3761686"/>
              <a:gd name="connsiteY1" fmla="*/ 116025 h 3910578"/>
              <a:gd name="connsiteX2" fmla="*/ 3761686 w 3761686"/>
              <a:gd name="connsiteY2" fmla="*/ 3443898 h 3910578"/>
              <a:gd name="connsiteX3" fmla="*/ 1562436 w 3761686"/>
              <a:gd name="connsiteY3" fmla="*/ 3910578 h 3910578"/>
              <a:gd name="connsiteX4" fmla="*/ 0 w 3761686"/>
              <a:gd name="connsiteY4" fmla="*/ 0 h 3910578"/>
              <a:gd name="connsiteX0" fmla="*/ 0 w 3761686"/>
              <a:gd name="connsiteY0" fmla="*/ 0 h 3910578"/>
              <a:gd name="connsiteX1" fmla="*/ 2497961 w 3761686"/>
              <a:gd name="connsiteY1" fmla="*/ 127650 h 3910578"/>
              <a:gd name="connsiteX2" fmla="*/ 3761686 w 3761686"/>
              <a:gd name="connsiteY2" fmla="*/ 3443898 h 3910578"/>
              <a:gd name="connsiteX3" fmla="*/ 1562436 w 3761686"/>
              <a:gd name="connsiteY3" fmla="*/ 3910578 h 3910578"/>
              <a:gd name="connsiteX4" fmla="*/ 0 w 3761686"/>
              <a:gd name="connsiteY4" fmla="*/ 0 h 3910578"/>
              <a:gd name="connsiteX0" fmla="*/ 0 w 3761686"/>
              <a:gd name="connsiteY0" fmla="*/ 0 h 3910578"/>
              <a:gd name="connsiteX1" fmla="*/ 2518234 w 3761686"/>
              <a:gd name="connsiteY1" fmla="*/ 138289 h 3910578"/>
              <a:gd name="connsiteX2" fmla="*/ 3761686 w 3761686"/>
              <a:gd name="connsiteY2" fmla="*/ 3443898 h 3910578"/>
              <a:gd name="connsiteX3" fmla="*/ 1562436 w 3761686"/>
              <a:gd name="connsiteY3" fmla="*/ 3910578 h 3910578"/>
              <a:gd name="connsiteX4" fmla="*/ 0 w 3761686"/>
              <a:gd name="connsiteY4" fmla="*/ 0 h 3910578"/>
              <a:gd name="connsiteX0" fmla="*/ 0 w 3761686"/>
              <a:gd name="connsiteY0" fmla="*/ 0 h 3910578"/>
              <a:gd name="connsiteX1" fmla="*/ 2539171 w 3761686"/>
              <a:gd name="connsiteY1" fmla="*/ 155244 h 3910578"/>
              <a:gd name="connsiteX2" fmla="*/ 3761686 w 3761686"/>
              <a:gd name="connsiteY2" fmla="*/ 3443898 h 3910578"/>
              <a:gd name="connsiteX3" fmla="*/ 1562436 w 3761686"/>
              <a:gd name="connsiteY3" fmla="*/ 3910578 h 3910578"/>
              <a:gd name="connsiteX4" fmla="*/ 0 w 3761686"/>
              <a:gd name="connsiteY4" fmla="*/ 0 h 3910578"/>
              <a:gd name="connsiteX0" fmla="*/ 0 w 3770656"/>
              <a:gd name="connsiteY0" fmla="*/ 0 h 3935175"/>
              <a:gd name="connsiteX1" fmla="*/ 2548141 w 3770656"/>
              <a:gd name="connsiteY1" fmla="*/ 179841 h 3935175"/>
              <a:gd name="connsiteX2" fmla="*/ 3770656 w 3770656"/>
              <a:gd name="connsiteY2" fmla="*/ 3468495 h 3935175"/>
              <a:gd name="connsiteX3" fmla="*/ 1571406 w 3770656"/>
              <a:gd name="connsiteY3" fmla="*/ 3935175 h 3935175"/>
              <a:gd name="connsiteX4" fmla="*/ 0 w 3770656"/>
              <a:gd name="connsiteY4" fmla="*/ 0 h 3935175"/>
              <a:gd name="connsiteX0" fmla="*/ 0 w 3854745"/>
              <a:gd name="connsiteY0" fmla="*/ 0 h 3935175"/>
              <a:gd name="connsiteX1" fmla="*/ 2548141 w 3854745"/>
              <a:gd name="connsiteY1" fmla="*/ 179841 h 3935175"/>
              <a:gd name="connsiteX2" fmla="*/ 3854745 w 3854745"/>
              <a:gd name="connsiteY2" fmla="*/ 3478812 h 3935175"/>
              <a:gd name="connsiteX3" fmla="*/ 1571406 w 3854745"/>
              <a:gd name="connsiteY3" fmla="*/ 3935175 h 3935175"/>
              <a:gd name="connsiteX4" fmla="*/ 0 w 3854745"/>
              <a:gd name="connsiteY4" fmla="*/ 0 h 3935175"/>
              <a:gd name="connsiteX0" fmla="*/ 0 w 3933182"/>
              <a:gd name="connsiteY0" fmla="*/ 0 h 3935175"/>
              <a:gd name="connsiteX1" fmla="*/ 2548141 w 3933182"/>
              <a:gd name="connsiteY1" fmla="*/ 179841 h 3935175"/>
              <a:gd name="connsiteX2" fmla="*/ 3933182 w 3933182"/>
              <a:gd name="connsiteY2" fmla="*/ 3496108 h 3935175"/>
              <a:gd name="connsiteX3" fmla="*/ 1571406 w 3933182"/>
              <a:gd name="connsiteY3" fmla="*/ 3935175 h 3935175"/>
              <a:gd name="connsiteX4" fmla="*/ 0 w 3933182"/>
              <a:gd name="connsiteY4" fmla="*/ 0 h 3935175"/>
              <a:gd name="connsiteX0" fmla="*/ 0 w 3960396"/>
              <a:gd name="connsiteY0" fmla="*/ 0 h 3935175"/>
              <a:gd name="connsiteX1" fmla="*/ 2548141 w 3960396"/>
              <a:gd name="connsiteY1" fmla="*/ 179841 h 3935175"/>
              <a:gd name="connsiteX2" fmla="*/ 3960396 w 3960396"/>
              <a:gd name="connsiteY2" fmla="*/ 3755032 h 3935175"/>
              <a:gd name="connsiteX3" fmla="*/ 1571406 w 3960396"/>
              <a:gd name="connsiteY3" fmla="*/ 3935175 h 3935175"/>
              <a:gd name="connsiteX4" fmla="*/ 0 w 3960396"/>
              <a:gd name="connsiteY4" fmla="*/ 0 h 3935175"/>
              <a:gd name="connsiteX0" fmla="*/ 0 w 3963109"/>
              <a:gd name="connsiteY0" fmla="*/ 0 h 3935175"/>
              <a:gd name="connsiteX1" fmla="*/ 2548141 w 3963109"/>
              <a:gd name="connsiteY1" fmla="*/ 179841 h 3935175"/>
              <a:gd name="connsiteX2" fmla="*/ 3963109 w 3963109"/>
              <a:gd name="connsiteY2" fmla="*/ 3416344 h 3935175"/>
              <a:gd name="connsiteX3" fmla="*/ 1571406 w 3963109"/>
              <a:gd name="connsiteY3" fmla="*/ 3935175 h 3935175"/>
              <a:gd name="connsiteX4" fmla="*/ 0 w 3963109"/>
              <a:gd name="connsiteY4" fmla="*/ 0 h 3935175"/>
              <a:gd name="connsiteX0" fmla="*/ 0 w 4010634"/>
              <a:gd name="connsiteY0" fmla="*/ 0 h 3935175"/>
              <a:gd name="connsiteX1" fmla="*/ 2548141 w 4010634"/>
              <a:gd name="connsiteY1" fmla="*/ 179841 h 3935175"/>
              <a:gd name="connsiteX2" fmla="*/ 4010634 w 4010634"/>
              <a:gd name="connsiteY2" fmla="*/ 3443274 h 3935175"/>
              <a:gd name="connsiteX3" fmla="*/ 1571406 w 4010634"/>
              <a:gd name="connsiteY3" fmla="*/ 3935175 h 3935175"/>
              <a:gd name="connsiteX4" fmla="*/ 0 w 4010634"/>
              <a:gd name="connsiteY4" fmla="*/ 0 h 3935175"/>
              <a:gd name="connsiteX0" fmla="*/ 0 w 4003314"/>
              <a:gd name="connsiteY0" fmla="*/ 0 h 3935175"/>
              <a:gd name="connsiteX1" fmla="*/ 2548141 w 4003314"/>
              <a:gd name="connsiteY1" fmla="*/ 179841 h 3935175"/>
              <a:gd name="connsiteX2" fmla="*/ 4003314 w 4003314"/>
              <a:gd name="connsiteY2" fmla="*/ 3495123 h 3935175"/>
              <a:gd name="connsiteX3" fmla="*/ 1571406 w 4003314"/>
              <a:gd name="connsiteY3" fmla="*/ 3935175 h 3935175"/>
              <a:gd name="connsiteX4" fmla="*/ 0 w 4003314"/>
              <a:gd name="connsiteY4" fmla="*/ 0 h 3935175"/>
              <a:gd name="connsiteX0" fmla="*/ 0 w 4019263"/>
              <a:gd name="connsiteY0" fmla="*/ 0 h 3935175"/>
              <a:gd name="connsiteX1" fmla="*/ 2548141 w 4019263"/>
              <a:gd name="connsiteY1" fmla="*/ 179841 h 3935175"/>
              <a:gd name="connsiteX2" fmla="*/ 4019263 w 4019263"/>
              <a:gd name="connsiteY2" fmla="*/ 3525371 h 3935175"/>
              <a:gd name="connsiteX3" fmla="*/ 1571406 w 4019263"/>
              <a:gd name="connsiteY3" fmla="*/ 3935175 h 3935175"/>
              <a:gd name="connsiteX4" fmla="*/ 0 w 4019263"/>
              <a:gd name="connsiteY4" fmla="*/ 0 h 3935175"/>
              <a:gd name="connsiteX0" fmla="*/ 0 w 4031552"/>
              <a:gd name="connsiteY0" fmla="*/ 0 h 3935175"/>
              <a:gd name="connsiteX1" fmla="*/ 2548141 w 4031552"/>
              <a:gd name="connsiteY1" fmla="*/ 179841 h 3935175"/>
              <a:gd name="connsiteX2" fmla="*/ 4031552 w 4031552"/>
              <a:gd name="connsiteY2" fmla="*/ 3581544 h 3935175"/>
              <a:gd name="connsiteX3" fmla="*/ 1571406 w 4031552"/>
              <a:gd name="connsiteY3" fmla="*/ 3935175 h 3935175"/>
              <a:gd name="connsiteX4" fmla="*/ 0 w 4031552"/>
              <a:gd name="connsiteY4" fmla="*/ 0 h 3935175"/>
              <a:gd name="connsiteX0" fmla="*/ 0 w 4045510"/>
              <a:gd name="connsiteY0" fmla="*/ 0 h 3935175"/>
              <a:gd name="connsiteX1" fmla="*/ 2548141 w 4045510"/>
              <a:gd name="connsiteY1" fmla="*/ 179841 h 3935175"/>
              <a:gd name="connsiteX2" fmla="*/ 4045510 w 4045510"/>
              <a:gd name="connsiteY2" fmla="*/ 3592847 h 3935175"/>
              <a:gd name="connsiteX3" fmla="*/ 1571406 w 4045510"/>
              <a:gd name="connsiteY3" fmla="*/ 3935175 h 3935175"/>
              <a:gd name="connsiteX4" fmla="*/ 0 w 4045510"/>
              <a:gd name="connsiteY4" fmla="*/ 0 h 3935175"/>
              <a:gd name="connsiteX0" fmla="*/ 0 w 4045510"/>
              <a:gd name="connsiteY0" fmla="*/ 0 h 3953135"/>
              <a:gd name="connsiteX1" fmla="*/ 2548141 w 4045510"/>
              <a:gd name="connsiteY1" fmla="*/ 179841 h 3953135"/>
              <a:gd name="connsiteX2" fmla="*/ 4045510 w 4045510"/>
              <a:gd name="connsiteY2" fmla="*/ 3592847 h 3953135"/>
              <a:gd name="connsiteX3" fmla="*/ 1643528 w 4045510"/>
              <a:gd name="connsiteY3" fmla="*/ 3953135 h 3953135"/>
              <a:gd name="connsiteX4" fmla="*/ 0 w 4045510"/>
              <a:gd name="connsiteY4" fmla="*/ 0 h 3953135"/>
              <a:gd name="connsiteX0" fmla="*/ 0 w 4045510"/>
              <a:gd name="connsiteY0" fmla="*/ 0 h 3992696"/>
              <a:gd name="connsiteX1" fmla="*/ 2548141 w 4045510"/>
              <a:gd name="connsiteY1" fmla="*/ 179841 h 3992696"/>
              <a:gd name="connsiteX2" fmla="*/ 4045510 w 4045510"/>
              <a:gd name="connsiteY2" fmla="*/ 3592847 h 3992696"/>
              <a:gd name="connsiteX3" fmla="*/ 1692381 w 4045510"/>
              <a:gd name="connsiteY3" fmla="*/ 3992696 h 3992696"/>
              <a:gd name="connsiteX4" fmla="*/ 0 w 4045510"/>
              <a:gd name="connsiteY4" fmla="*/ 0 h 3992696"/>
              <a:gd name="connsiteX0" fmla="*/ 0 w 4045510"/>
              <a:gd name="connsiteY0" fmla="*/ 0 h 4000017"/>
              <a:gd name="connsiteX1" fmla="*/ 2548141 w 4045510"/>
              <a:gd name="connsiteY1" fmla="*/ 179841 h 4000017"/>
              <a:gd name="connsiteX2" fmla="*/ 4045510 w 4045510"/>
              <a:gd name="connsiteY2" fmla="*/ 3592847 h 4000017"/>
              <a:gd name="connsiteX3" fmla="*/ 1744231 w 4045510"/>
              <a:gd name="connsiteY3" fmla="*/ 4000017 h 4000017"/>
              <a:gd name="connsiteX4" fmla="*/ 0 w 4045510"/>
              <a:gd name="connsiteY4" fmla="*/ 0 h 4000017"/>
              <a:gd name="connsiteX0" fmla="*/ 0 w 4045510"/>
              <a:gd name="connsiteY0" fmla="*/ 0 h 3998693"/>
              <a:gd name="connsiteX1" fmla="*/ 2548141 w 4045510"/>
              <a:gd name="connsiteY1" fmla="*/ 179841 h 3998693"/>
              <a:gd name="connsiteX2" fmla="*/ 4045510 w 4045510"/>
              <a:gd name="connsiteY2" fmla="*/ 3592847 h 3998693"/>
              <a:gd name="connsiteX3" fmla="*/ 1756861 w 4045510"/>
              <a:gd name="connsiteY3" fmla="*/ 3998693 h 3998693"/>
              <a:gd name="connsiteX4" fmla="*/ 0 w 4045510"/>
              <a:gd name="connsiteY4" fmla="*/ 0 h 3998693"/>
              <a:gd name="connsiteX0" fmla="*/ 0 w 4045510"/>
              <a:gd name="connsiteY0" fmla="*/ 0 h 4002353"/>
              <a:gd name="connsiteX1" fmla="*/ 2548141 w 4045510"/>
              <a:gd name="connsiteY1" fmla="*/ 179841 h 4002353"/>
              <a:gd name="connsiteX2" fmla="*/ 4045510 w 4045510"/>
              <a:gd name="connsiteY2" fmla="*/ 3592847 h 4002353"/>
              <a:gd name="connsiteX3" fmla="*/ 1782785 w 4045510"/>
              <a:gd name="connsiteY3" fmla="*/ 4002353 h 4002353"/>
              <a:gd name="connsiteX4" fmla="*/ 0 w 4045510"/>
              <a:gd name="connsiteY4" fmla="*/ 0 h 4002353"/>
              <a:gd name="connsiteX0" fmla="*/ 0 w 4045510"/>
              <a:gd name="connsiteY0" fmla="*/ 0 h 4002353"/>
              <a:gd name="connsiteX1" fmla="*/ 2548141 w 4045510"/>
              <a:gd name="connsiteY1" fmla="*/ 179841 h 4002353"/>
              <a:gd name="connsiteX2" fmla="*/ 4045510 w 4045510"/>
              <a:gd name="connsiteY2" fmla="*/ 3592847 h 4002353"/>
              <a:gd name="connsiteX3" fmla="*/ 1782785 w 4045510"/>
              <a:gd name="connsiteY3" fmla="*/ 4002353 h 4002353"/>
              <a:gd name="connsiteX4" fmla="*/ 0 w 4045510"/>
              <a:gd name="connsiteY4" fmla="*/ 0 h 4002353"/>
              <a:gd name="connsiteX0" fmla="*/ 0 w 4045510"/>
              <a:gd name="connsiteY0" fmla="*/ 0 h 4018644"/>
              <a:gd name="connsiteX1" fmla="*/ 2548141 w 4045510"/>
              <a:gd name="connsiteY1" fmla="*/ 179841 h 4018644"/>
              <a:gd name="connsiteX2" fmla="*/ 4045510 w 4045510"/>
              <a:gd name="connsiteY2" fmla="*/ 3592847 h 4018644"/>
              <a:gd name="connsiteX3" fmla="*/ 1810037 w 4045510"/>
              <a:gd name="connsiteY3" fmla="*/ 4018644 h 4018644"/>
              <a:gd name="connsiteX4" fmla="*/ 0 w 4045510"/>
              <a:gd name="connsiteY4" fmla="*/ 0 h 4018644"/>
              <a:gd name="connsiteX0" fmla="*/ 0 w 4045510"/>
              <a:gd name="connsiteY0" fmla="*/ 0 h 4024296"/>
              <a:gd name="connsiteX1" fmla="*/ 2548141 w 4045510"/>
              <a:gd name="connsiteY1" fmla="*/ 179841 h 4024296"/>
              <a:gd name="connsiteX2" fmla="*/ 4045510 w 4045510"/>
              <a:gd name="connsiteY2" fmla="*/ 3592847 h 4024296"/>
              <a:gd name="connsiteX3" fmla="*/ 1817015 w 4045510"/>
              <a:gd name="connsiteY3" fmla="*/ 4024296 h 4024296"/>
              <a:gd name="connsiteX4" fmla="*/ 0 w 4045510"/>
              <a:gd name="connsiteY4" fmla="*/ 0 h 4024296"/>
              <a:gd name="connsiteX0" fmla="*/ 0 w 4075919"/>
              <a:gd name="connsiteY0" fmla="*/ 0 h 4040255"/>
              <a:gd name="connsiteX1" fmla="*/ 2578550 w 4075919"/>
              <a:gd name="connsiteY1" fmla="*/ 195800 h 4040255"/>
              <a:gd name="connsiteX2" fmla="*/ 4075919 w 4075919"/>
              <a:gd name="connsiteY2" fmla="*/ 3608806 h 4040255"/>
              <a:gd name="connsiteX3" fmla="*/ 1847424 w 4075919"/>
              <a:gd name="connsiteY3" fmla="*/ 4040255 h 4040255"/>
              <a:gd name="connsiteX4" fmla="*/ 0 w 4075919"/>
              <a:gd name="connsiteY4" fmla="*/ 0 h 4040255"/>
              <a:gd name="connsiteX0" fmla="*/ 0 w 4059960"/>
              <a:gd name="connsiteY0" fmla="*/ 0 h 4070664"/>
              <a:gd name="connsiteX1" fmla="*/ 2562591 w 4059960"/>
              <a:gd name="connsiteY1" fmla="*/ 226209 h 4070664"/>
              <a:gd name="connsiteX2" fmla="*/ 4059960 w 4059960"/>
              <a:gd name="connsiteY2" fmla="*/ 3639215 h 4070664"/>
              <a:gd name="connsiteX3" fmla="*/ 1831465 w 4059960"/>
              <a:gd name="connsiteY3" fmla="*/ 4070664 h 4070664"/>
              <a:gd name="connsiteX4" fmla="*/ 0 w 4059960"/>
              <a:gd name="connsiteY4" fmla="*/ 0 h 4070664"/>
              <a:gd name="connsiteX0" fmla="*/ 0 w 4059960"/>
              <a:gd name="connsiteY0" fmla="*/ 0 h 4070664"/>
              <a:gd name="connsiteX1" fmla="*/ 2531185 w 4059960"/>
              <a:gd name="connsiteY1" fmla="*/ 200777 h 4070664"/>
              <a:gd name="connsiteX2" fmla="*/ 4059960 w 4059960"/>
              <a:gd name="connsiteY2" fmla="*/ 3639215 h 4070664"/>
              <a:gd name="connsiteX3" fmla="*/ 1831465 w 4059960"/>
              <a:gd name="connsiteY3" fmla="*/ 4070664 h 4070664"/>
              <a:gd name="connsiteX4" fmla="*/ 0 w 4059960"/>
              <a:gd name="connsiteY4" fmla="*/ 0 h 4070664"/>
              <a:gd name="connsiteX0" fmla="*/ 0 w 4059960"/>
              <a:gd name="connsiteY0" fmla="*/ 0 h 4081132"/>
              <a:gd name="connsiteX1" fmla="*/ 2531185 w 4059960"/>
              <a:gd name="connsiteY1" fmla="*/ 200777 h 4081132"/>
              <a:gd name="connsiteX2" fmla="*/ 4059960 w 4059960"/>
              <a:gd name="connsiteY2" fmla="*/ 3639215 h 4081132"/>
              <a:gd name="connsiteX3" fmla="*/ 1822988 w 4059960"/>
              <a:gd name="connsiteY3" fmla="*/ 4081132 h 4081132"/>
              <a:gd name="connsiteX4" fmla="*/ 0 w 4059960"/>
              <a:gd name="connsiteY4" fmla="*/ 0 h 4081132"/>
              <a:gd name="connsiteX0" fmla="*/ 0 w 4059960"/>
              <a:gd name="connsiteY0" fmla="*/ 0 h 4081132"/>
              <a:gd name="connsiteX1" fmla="*/ 2531185 w 4059960"/>
              <a:gd name="connsiteY1" fmla="*/ 200777 h 4081132"/>
              <a:gd name="connsiteX2" fmla="*/ 4059960 w 4059960"/>
              <a:gd name="connsiteY2" fmla="*/ 3639215 h 4081132"/>
              <a:gd name="connsiteX3" fmla="*/ 1822988 w 4059960"/>
              <a:gd name="connsiteY3" fmla="*/ 4081132 h 4081132"/>
              <a:gd name="connsiteX4" fmla="*/ 0 w 4059960"/>
              <a:gd name="connsiteY4" fmla="*/ 0 h 4081132"/>
              <a:gd name="connsiteX0" fmla="*/ 0 w 4059960"/>
              <a:gd name="connsiteY0" fmla="*/ 0 h 4087106"/>
              <a:gd name="connsiteX1" fmla="*/ 2531185 w 4059960"/>
              <a:gd name="connsiteY1" fmla="*/ 200777 h 4087106"/>
              <a:gd name="connsiteX2" fmla="*/ 4059960 w 4059960"/>
              <a:gd name="connsiteY2" fmla="*/ 3639215 h 4087106"/>
              <a:gd name="connsiteX3" fmla="*/ 1766151 w 4059960"/>
              <a:gd name="connsiteY3" fmla="*/ 4087106 h 4087106"/>
              <a:gd name="connsiteX4" fmla="*/ 0 w 4059960"/>
              <a:gd name="connsiteY4" fmla="*/ 0 h 4087106"/>
              <a:gd name="connsiteX0" fmla="*/ 0 w 4059960"/>
              <a:gd name="connsiteY0" fmla="*/ 0 h 4087106"/>
              <a:gd name="connsiteX1" fmla="*/ 2555199 w 4059960"/>
              <a:gd name="connsiteY1" fmla="*/ 253885 h 4087106"/>
              <a:gd name="connsiteX2" fmla="*/ 4059960 w 4059960"/>
              <a:gd name="connsiteY2" fmla="*/ 3639215 h 4087106"/>
              <a:gd name="connsiteX3" fmla="*/ 1766151 w 4059960"/>
              <a:gd name="connsiteY3" fmla="*/ 4087106 h 4087106"/>
              <a:gd name="connsiteX4" fmla="*/ 0 w 4059960"/>
              <a:gd name="connsiteY4" fmla="*/ 0 h 4087106"/>
              <a:gd name="connsiteX0" fmla="*/ 0 w 3938471"/>
              <a:gd name="connsiteY0" fmla="*/ 0 h 4035220"/>
              <a:gd name="connsiteX1" fmla="*/ 2433710 w 3938471"/>
              <a:gd name="connsiteY1" fmla="*/ 201999 h 4035220"/>
              <a:gd name="connsiteX2" fmla="*/ 3938471 w 3938471"/>
              <a:gd name="connsiteY2" fmla="*/ 3587329 h 4035220"/>
              <a:gd name="connsiteX3" fmla="*/ 1644662 w 3938471"/>
              <a:gd name="connsiteY3" fmla="*/ 4035220 h 4035220"/>
              <a:gd name="connsiteX4" fmla="*/ 0 w 3938471"/>
              <a:gd name="connsiteY4" fmla="*/ 0 h 4035220"/>
              <a:gd name="connsiteX0" fmla="*/ 1 w 3894583"/>
              <a:gd name="connsiteY0" fmla="*/ 0 h 4039330"/>
              <a:gd name="connsiteX1" fmla="*/ 2389822 w 3894583"/>
              <a:gd name="connsiteY1" fmla="*/ 206109 h 4039330"/>
              <a:gd name="connsiteX2" fmla="*/ 3894583 w 3894583"/>
              <a:gd name="connsiteY2" fmla="*/ 3591439 h 4039330"/>
              <a:gd name="connsiteX3" fmla="*/ 1600774 w 3894583"/>
              <a:gd name="connsiteY3" fmla="*/ 4039330 h 4039330"/>
              <a:gd name="connsiteX4" fmla="*/ 1 w 3894583"/>
              <a:gd name="connsiteY4" fmla="*/ 0 h 4039330"/>
              <a:gd name="connsiteX0" fmla="*/ 1 w 3853461"/>
              <a:gd name="connsiteY0" fmla="*/ 0 h 4066906"/>
              <a:gd name="connsiteX1" fmla="*/ 2348700 w 3853461"/>
              <a:gd name="connsiteY1" fmla="*/ 233685 h 4066906"/>
              <a:gd name="connsiteX2" fmla="*/ 3853461 w 3853461"/>
              <a:gd name="connsiteY2" fmla="*/ 3619015 h 4066906"/>
              <a:gd name="connsiteX3" fmla="*/ 1559652 w 3853461"/>
              <a:gd name="connsiteY3" fmla="*/ 4066906 h 4066906"/>
              <a:gd name="connsiteX4" fmla="*/ 1 w 3853461"/>
              <a:gd name="connsiteY4" fmla="*/ 0 h 4066906"/>
              <a:gd name="connsiteX0" fmla="*/ 0 w 3853460"/>
              <a:gd name="connsiteY0" fmla="*/ 0 h 4066906"/>
              <a:gd name="connsiteX1" fmla="*/ 2427699 w 3853460"/>
              <a:gd name="connsiteY1" fmla="*/ 226284 h 4066906"/>
              <a:gd name="connsiteX2" fmla="*/ 3853460 w 3853460"/>
              <a:gd name="connsiteY2" fmla="*/ 3619015 h 4066906"/>
              <a:gd name="connsiteX3" fmla="*/ 1559651 w 3853460"/>
              <a:gd name="connsiteY3" fmla="*/ 4066906 h 4066906"/>
              <a:gd name="connsiteX4" fmla="*/ 0 w 3853460"/>
              <a:gd name="connsiteY4" fmla="*/ 0 h 4066906"/>
              <a:gd name="connsiteX0" fmla="*/ 0 w 3853460"/>
              <a:gd name="connsiteY0" fmla="*/ 0 h 4066906"/>
              <a:gd name="connsiteX1" fmla="*/ 2434632 w 3853460"/>
              <a:gd name="connsiteY1" fmla="*/ 209818 h 4066906"/>
              <a:gd name="connsiteX2" fmla="*/ 3853460 w 3853460"/>
              <a:gd name="connsiteY2" fmla="*/ 3619015 h 4066906"/>
              <a:gd name="connsiteX3" fmla="*/ 1559651 w 3853460"/>
              <a:gd name="connsiteY3" fmla="*/ 4066906 h 4066906"/>
              <a:gd name="connsiteX4" fmla="*/ 0 w 3853460"/>
              <a:gd name="connsiteY4" fmla="*/ 0 h 4066906"/>
              <a:gd name="connsiteX0" fmla="*/ 0 w 3853460"/>
              <a:gd name="connsiteY0" fmla="*/ 0 h 4066906"/>
              <a:gd name="connsiteX1" fmla="*/ 2440643 w 3853460"/>
              <a:gd name="connsiteY1" fmla="*/ 185531 h 4066906"/>
              <a:gd name="connsiteX2" fmla="*/ 3853460 w 3853460"/>
              <a:gd name="connsiteY2" fmla="*/ 3619015 h 4066906"/>
              <a:gd name="connsiteX3" fmla="*/ 1559651 w 3853460"/>
              <a:gd name="connsiteY3" fmla="*/ 4066906 h 4066906"/>
              <a:gd name="connsiteX4" fmla="*/ 0 w 3853460"/>
              <a:gd name="connsiteY4" fmla="*/ 0 h 4066906"/>
              <a:gd name="connsiteX0" fmla="*/ 0 w 3853460"/>
              <a:gd name="connsiteY0" fmla="*/ 0 h 4066906"/>
              <a:gd name="connsiteX1" fmla="*/ 2510865 w 3853460"/>
              <a:gd name="connsiteY1" fmla="*/ 178954 h 4066906"/>
              <a:gd name="connsiteX2" fmla="*/ 3853460 w 3853460"/>
              <a:gd name="connsiteY2" fmla="*/ 3619015 h 4066906"/>
              <a:gd name="connsiteX3" fmla="*/ 1559651 w 3853460"/>
              <a:gd name="connsiteY3" fmla="*/ 4066906 h 4066906"/>
              <a:gd name="connsiteX4" fmla="*/ 0 w 3853460"/>
              <a:gd name="connsiteY4" fmla="*/ 0 h 4066906"/>
              <a:gd name="connsiteX0" fmla="*/ 0 w 3853460"/>
              <a:gd name="connsiteY0" fmla="*/ 0 h 4066906"/>
              <a:gd name="connsiteX1" fmla="*/ 2510865 w 3853460"/>
              <a:gd name="connsiteY1" fmla="*/ 178954 h 4066906"/>
              <a:gd name="connsiteX2" fmla="*/ 3853460 w 3853460"/>
              <a:gd name="connsiteY2" fmla="*/ 3619015 h 4066906"/>
              <a:gd name="connsiteX3" fmla="*/ 1559651 w 3853460"/>
              <a:gd name="connsiteY3" fmla="*/ 4066906 h 4066906"/>
              <a:gd name="connsiteX4" fmla="*/ 0 w 3853460"/>
              <a:gd name="connsiteY4" fmla="*/ 0 h 4066906"/>
              <a:gd name="connsiteX0" fmla="*/ 0 w 3853460"/>
              <a:gd name="connsiteY0" fmla="*/ 0 h 4066906"/>
              <a:gd name="connsiteX1" fmla="*/ 2510865 w 3853460"/>
              <a:gd name="connsiteY1" fmla="*/ 178954 h 4066906"/>
              <a:gd name="connsiteX2" fmla="*/ 3853460 w 3853460"/>
              <a:gd name="connsiteY2" fmla="*/ 3619015 h 4066906"/>
              <a:gd name="connsiteX3" fmla="*/ 1559651 w 3853460"/>
              <a:gd name="connsiteY3" fmla="*/ 4066906 h 4066906"/>
              <a:gd name="connsiteX4" fmla="*/ 0 w 3853460"/>
              <a:gd name="connsiteY4" fmla="*/ 0 h 4066906"/>
              <a:gd name="connsiteX0" fmla="*/ 0 w 3853460"/>
              <a:gd name="connsiteY0" fmla="*/ 0 h 4066906"/>
              <a:gd name="connsiteX1" fmla="*/ 2554755 w 3853460"/>
              <a:gd name="connsiteY1" fmla="*/ 174843 h 4066906"/>
              <a:gd name="connsiteX2" fmla="*/ 3853460 w 3853460"/>
              <a:gd name="connsiteY2" fmla="*/ 3619015 h 4066906"/>
              <a:gd name="connsiteX3" fmla="*/ 1559651 w 3853460"/>
              <a:gd name="connsiteY3" fmla="*/ 4066906 h 4066906"/>
              <a:gd name="connsiteX4" fmla="*/ 0 w 3853460"/>
              <a:gd name="connsiteY4" fmla="*/ 0 h 4066906"/>
              <a:gd name="connsiteX0" fmla="*/ 0 w 3853460"/>
              <a:gd name="connsiteY0" fmla="*/ 0 h 4066906"/>
              <a:gd name="connsiteX1" fmla="*/ 2554755 w 3853460"/>
              <a:gd name="connsiteY1" fmla="*/ 174843 h 4066906"/>
              <a:gd name="connsiteX2" fmla="*/ 3853460 w 3853460"/>
              <a:gd name="connsiteY2" fmla="*/ 3619015 h 4066906"/>
              <a:gd name="connsiteX3" fmla="*/ 1559652 w 3853460"/>
              <a:gd name="connsiteY3" fmla="*/ 4066906 h 4066906"/>
              <a:gd name="connsiteX4" fmla="*/ 0 w 3853460"/>
              <a:gd name="connsiteY4" fmla="*/ 0 h 4066906"/>
              <a:gd name="connsiteX0" fmla="*/ 0 w 3853460"/>
              <a:gd name="connsiteY0" fmla="*/ 0 h 4084194"/>
              <a:gd name="connsiteX1" fmla="*/ 2554755 w 3853460"/>
              <a:gd name="connsiteY1" fmla="*/ 174843 h 4084194"/>
              <a:gd name="connsiteX2" fmla="*/ 3853460 w 3853460"/>
              <a:gd name="connsiteY2" fmla="*/ 3619015 h 4084194"/>
              <a:gd name="connsiteX3" fmla="*/ 1543941 w 3853460"/>
              <a:gd name="connsiteY3" fmla="*/ 4084194 h 4084194"/>
              <a:gd name="connsiteX4" fmla="*/ 0 w 3853460"/>
              <a:gd name="connsiteY4" fmla="*/ 0 h 4084194"/>
              <a:gd name="connsiteX0" fmla="*/ 0 w 3887649"/>
              <a:gd name="connsiteY0" fmla="*/ 0 h 4084194"/>
              <a:gd name="connsiteX1" fmla="*/ 2554755 w 3887649"/>
              <a:gd name="connsiteY1" fmla="*/ 174843 h 4084194"/>
              <a:gd name="connsiteX2" fmla="*/ 3887649 w 3887649"/>
              <a:gd name="connsiteY2" fmla="*/ 3607905 h 4084194"/>
              <a:gd name="connsiteX3" fmla="*/ 1543941 w 3887649"/>
              <a:gd name="connsiteY3" fmla="*/ 4084194 h 4084194"/>
              <a:gd name="connsiteX4" fmla="*/ 0 w 3887649"/>
              <a:gd name="connsiteY4" fmla="*/ 0 h 4084194"/>
              <a:gd name="connsiteX0" fmla="*/ 0 w 3868249"/>
              <a:gd name="connsiteY0" fmla="*/ 0 h 4084194"/>
              <a:gd name="connsiteX1" fmla="*/ 2554755 w 3868249"/>
              <a:gd name="connsiteY1" fmla="*/ 174843 h 4084194"/>
              <a:gd name="connsiteX2" fmla="*/ 3868249 w 3868249"/>
              <a:gd name="connsiteY2" fmla="*/ 3593907 h 4084194"/>
              <a:gd name="connsiteX3" fmla="*/ 1543941 w 3868249"/>
              <a:gd name="connsiteY3" fmla="*/ 4084194 h 4084194"/>
              <a:gd name="connsiteX4" fmla="*/ 0 w 3868249"/>
              <a:gd name="connsiteY4" fmla="*/ 0 h 4084194"/>
              <a:gd name="connsiteX0" fmla="*/ 0 w 3867327"/>
              <a:gd name="connsiteY0" fmla="*/ 0 h 4084194"/>
              <a:gd name="connsiteX1" fmla="*/ 2554755 w 3867327"/>
              <a:gd name="connsiteY1" fmla="*/ 174843 h 4084194"/>
              <a:gd name="connsiteX2" fmla="*/ 3867327 w 3867327"/>
              <a:gd name="connsiteY2" fmla="*/ 3586084 h 4084194"/>
              <a:gd name="connsiteX3" fmla="*/ 1543941 w 3867327"/>
              <a:gd name="connsiteY3" fmla="*/ 4084194 h 4084194"/>
              <a:gd name="connsiteX4" fmla="*/ 0 w 3867327"/>
              <a:gd name="connsiteY4" fmla="*/ 0 h 4084194"/>
              <a:gd name="connsiteX0" fmla="*/ 0 w 3867327"/>
              <a:gd name="connsiteY0" fmla="*/ 0 h 4084194"/>
              <a:gd name="connsiteX1" fmla="*/ 2537200 w 3867327"/>
              <a:gd name="connsiteY1" fmla="*/ 176487 h 4084194"/>
              <a:gd name="connsiteX2" fmla="*/ 3867327 w 3867327"/>
              <a:gd name="connsiteY2" fmla="*/ 3586084 h 4084194"/>
              <a:gd name="connsiteX3" fmla="*/ 1543941 w 3867327"/>
              <a:gd name="connsiteY3" fmla="*/ 4084194 h 4084194"/>
              <a:gd name="connsiteX4" fmla="*/ 0 w 3867327"/>
              <a:gd name="connsiteY4" fmla="*/ 0 h 4084194"/>
              <a:gd name="connsiteX0" fmla="*/ 0 w 3867327"/>
              <a:gd name="connsiteY0" fmla="*/ 0 h 4084194"/>
              <a:gd name="connsiteX1" fmla="*/ 2503934 w 3867327"/>
              <a:gd name="connsiteY1" fmla="*/ 195419 h 4084194"/>
              <a:gd name="connsiteX2" fmla="*/ 3867327 w 3867327"/>
              <a:gd name="connsiteY2" fmla="*/ 3586084 h 4084194"/>
              <a:gd name="connsiteX3" fmla="*/ 1543941 w 3867327"/>
              <a:gd name="connsiteY3" fmla="*/ 4084194 h 4084194"/>
              <a:gd name="connsiteX4" fmla="*/ 0 w 3867327"/>
              <a:gd name="connsiteY4" fmla="*/ 0 h 4084194"/>
              <a:gd name="connsiteX0" fmla="*/ 0 w 3867327"/>
              <a:gd name="connsiteY0" fmla="*/ 0 h 4084194"/>
              <a:gd name="connsiteX1" fmla="*/ 2502089 w 3867327"/>
              <a:gd name="connsiteY1" fmla="*/ 179776 h 4084194"/>
              <a:gd name="connsiteX2" fmla="*/ 3867327 w 3867327"/>
              <a:gd name="connsiteY2" fmla="*/ 3586084 h 4084194"/>
              <a:gd name="connsiteX3" fmla="*/ 1543941 w 3867327"/>
              <a:gd name="connsiteY3" fmla="*/ 4084194 h 4084194"/>
              <a:gd name="connsiteX4" fmla="*/ 0 w 3867327"/>
              <a:gd name="connsiteY4" fmla="*/ 0 h 4084194"/>
              <a:gd name="connsiteX0" fmla="*/ 0 w 3867327"/>
              <a:gd name="connsiteY0" fmla="*/ 0 h 4084194"/>
              <a:gd name="connsiteX1" fmla="*/ 2527500 w 3867327"/>
              <a:gd name="connsiteY1" fmla="*/ 169489 h 4084194"/>
              <a:gd name="connsiteX2" fmla="*/ 3867327 w 3867327"/>
              <a:gd name="connsiteY2" fmla="*/ 3586084 h 4084194"/>
              <a:gd name="connsiteX3" fmla="*/ 1543941 w 3867327"/>
              <a:gd name="connsiteY3" fmla="*/ 4084194 h 4084194"/>
              <a:gd name="connsiteX4" fmla="*/ 0 w 3867327"/>
              <a:gd name="connsiteY4" fmla="*/ 0 h 4084194"/>
              <a:gd name="connsiteX0" fmla="*/ 0 w 3867327"/>
              <a:gd name="connsiteY0" fmla="*/ 0 h 4084194"/>
              <a:gd name="connsiteX1" fmla="*/ 2536278 w 3867327"/>
              <a:gd name="connsiteY1" fmla="*/ 168668 h 4084194"/>
              <a:gd name="connsiteX2" fmla="*/ 3867327 w 3867327"/>
              <a:gd name="connsiteY2" fmla="*/ 3586084 h 4084194"/>
              <a:gd name="connsiteX3" fmla="*/ 1543941 w 3867327"/>
              <a:gd name="connsiteY3" fmla="*/ 4084194 h 4084194"/>
              <a:gd name="connsiteX4" fmla="*/ 0 w 3867327"/>
              <a:gd name="connsiteY4" fmla="*/ 0 h 4084194"/>
              <a:gd name="connsiteX0" fmla="*/ -1 w 3841915"/>
              <a:gd name="connsiteY0" fmla="*/ 0 h 4094482"/>
              <a:gd name="connsiteX1" fmla="*/ 2510866 w 3841915"/>
              <a:gd name="connsiteY1" fmla="*/ 178956 h 4094482"/>
              <a:gd name="connsiteX2" fmla="*/ 3841915 w 3841915"/>
              <a:gd name="connsiteY2" fmla="*/ 3596372 h 4094482"/>
              <a:gd name="connsiteX3" fmla="*/ 1518529 w 3841915"/>
              <a:gd name="connsiteY3" fmla="*/ 4094482 h 4094482"/>
              <a:gd name="connsiteX4" fmla="*/ -1 w 3841915"/>
              <a:gd name="connsiteY4" fmla="*/ 0 h 4094482"/>
              <a:gd name="connsiteX0" fmla="*/ 0 w 3829447"/>
              <a:gd name="connsiteY0" fmla="*/ 0 h 4064018"/>
              <a:gd name="connsiteX1" fmla="*/ 2498398 w 3829447"/>
              <a:gd name="connsiteY1" fmla="*/ 148492 h 4064018"/>
              <a:gd name="connsiteX2" fmla="*/ 3829447 w 3829447"/>
              <a:gd name="connsiteY2" fmla="*/ 3565908 h 4064018"/>
              <a:gd name="connsiteX3" fmla="*/ 1506061 w 3829447"/>
              <a:gd name="connsiteY3" fmla="*/ 4064018 h 4064018"/>
              <a:gd name="connsiteX4" fmla="*/ 0 w 3829447"/>
              <a:gd name="connsiteY4" fmla="*/ 0 h 4064018"/>
              <a:gd name="connsiteX0" fmla="*/ 0 w 3829447"/>
              <a:gd name="connsiteY0" fmla="*/ 0 h 4064018"/>
              <a:gd name="connsiteX1" fmla="*/ 2498398 w 3829447"/>
              <a:gd name="connsiteY1" fmla="*/ 148492 h 4064018"/>
              <a:gd name="connsiteX2" fmla="*/ 3829447 w 3829447"/>
              <a:gd name="connsiteY2" fmla="*/ 3565908 h 4064018"/>
              <a:gd name="connsiteX3" fmla="*/ 1506061 w 3829447"/>
              <a:gd name="connsiteY3" fmla="*/ 4064018 h 4064018"/>
              <a:gd name="connsiteX4" fmla="*/ 0 w 3829447"/>
              <a:gd name="connsiteY4" fmla="*/ 0 h 4064018"/>
              <a:gd name="connsiteX0" fmla="*/ 0 w 3840070"/>
              <a:gd name="connsiteY0" fmla="*/ 0 h 4078839"/>
              <a:gd name="connsiteX1" fmla="*/ 2509021 w 3840070"/>
              <a:gd name="connsiteY1" fmla="*/ 163313 h 4078839"/>
              <a:gd name="connsiteX2" fmla="*/ 3840070 w 3840070"/>
              <a:gd name="connsiteY2" fmla="*/ 3580729 h 4078839"/>
              <a:gd name="connsiteX3" fmla="*/ 1516684 w 3840070"/>
              <a:gd name="connsiteY3" fmla="*/ 4078839 h 4078839"/>
              <a:gd name="connsiteX4" fmla="*/ 0 w 3840070"/>
              <a:gd name="connsiteY4" fmla="*/ 0 h 4078839"/>
              <a:gd name="connsiteX0" fmla="*/ 0 w 3850693"/>
              <a:gd name="connsiteY0" fmla="*/ 0 h 4093660"/>
              <a:gd name="connsiteX1" fmla="*/ 2519644 w 3850693"/>
              <a:gd name="connsiteY1" fmla="*/ 178134 h 4093660"/>
              <a:gd name="connsiteX2" fmla="*/ 3850693 w 3850693"/>
              <a:gd name="connsiteY2" fmla="*/ 3595550 h 4093660"/>
              <a:gd name="connsiteX3" fmla="*/ 1527307 w 3850693"/>
              <a:gd name="connsiteY3" fmla="*/ 4093660 h 4093660"/>
              <a:gd name="connsiteX4" fmla="*/ 0 w 3850693"/>
              <a:gd name="connsiteY4" fmla="*/ 0 h 4093660"/>
              <a:gd name="connsiteX0" fmla="*/ 0 w 3848848"/>
              <a:gd name="connsiteY0" fmla="*/ 0 h 4078017"/>
              <a:gd name="connsiteX1" fmla="*/ 2517799 w 3848848"/>
              <a:gd name="connsiteY1" fmla="*/ 162491 h 4078017"/>
              <a:gd name="connsiteX2" fmla="*/ 3848848 w 3848848"/>
              <a:gd name="connsiteY2" fmla="*/ 3579907 h 4078017"/>
              <a:gd name="connsiteX3" fmla="*/ 1525462 w 3848848"/>
              <a:gd name="connsiteY3" fmla="*/ 4078017 h 4078017"/>
              <a:gd name="connsiteX4" fmla="*/ 0 w 3848848"/>
              <a:gd name="connsiteY4" fmla="*/ 0 h 4078017"/>
              <a:gd name="connsiteX0" fmla="*/ 0 w 3848846"/>
              <a:gd name="connsiteY0" fmla="*/ 0 h 4078017"/>
              <a:gd name="connsiteX1" fmla="*/ 2517797 w 3848846"/>
              <a:gd name="connsiteY1" fmla="*/ 162491 h 4078017"/>
              <a:gd name="connsiteX2" fmla="*/ 3848846 w 3848846"/>
              <a:gd name="connsiteY2" fmla="*/ 3579907 h 4078017"/>
              <a:gd name="connsiteX3" fmla="*/ 1525460 w 3848846"/>
              <a:gd name="connsiteY3" fmla="*/ 4078017 h 4078017"/>
              <a:gd name="connsiteX4" fmla="*/ 0 w 3848846"/>
              <a:gd name="connsiteY4" fmla="*/ 0 h 4078017"/>
              <a:gd name="connsiteX0" fmla="*/ 0 w 3848845"/>
              <a:gd name="connsiteY0" fmla="*/ 0 h 4078017"/>
              <a:gd name="connsiteX1" fmla="*/ 2517796 w 3848845"/>
              <a:gd name="connsiteY1" fmla="*/ 162491 h 4078017"/>
              <a:gd name="connsiteX2" fmla="*/ 3848845 w 3848845"/>
              <a:gd name="connsiteY2" fmla="*/ 3579907 h 4078017"/>
              <a:gd name="connsiteX3" fmla="*/ 1525459 w 3848845"/>
              <a:gd name="connsiteY3" fmla="*/ 4078017 h 4078017"/>
              <a:gd name="connsiteX4" fmla="*/ 0 w 3848845"/>
              <a:gd name="connsiteY4" fmla="*/ 0 h 4078017"/>
              <a:gd name="connsiteX0" fmla="*/ 0 w 3848844"/>
              <a:gd name="connsiteY0" fmla="*/ 0 h 4078017"/>
              <a:gd name="connsiteX1" fmla="*/ 2517795 w 3848844"/>
              <a:gd name="connsiteY1" fmla="*/ 162491 h 4078017"/>
              <a:gd name="connsiteX2" fmla="*/ 3848844 w 3848844"/>
              <a:gd name="connsiteY2" fmla="*/ 3579907 h 4078017"/>
              <a:gd name="connsiteX3" fmla="*/ 1525458 w 3848844"/>
              <a:gd name="connsiteY3" fmla="*/ 4078017 h 4078017"/>
              <a:gd name="connsiteX4" fmla="*/ 0 w 3848844"/>
              <a:gd name="connsiteY4" fmla="*/ 0 h 4078017"/>
              <a:gd name="connsiteX0" fmla="*/ 0 w 3848843"/>
              <a:gd name="connsiteY0" fmla="*/ 0 h 4078017"/>
              <a:gd name="connsiteX1" fmla="*/ 2517794 w 3848843"/>
              <a:gd name="connsiteY1" fmla="*/ 162491 h 4078017"/>
              <a:gd name="connsiteX2" fmla="*/ 3848843 w 3848843"/>
              <a:gd name="connsiteY2" fmla="*/ 3579907 h 4078017"/>
              <a:gd name="connsiteX3" fmla="*/ 1525457 w 3848843"/>
              <a:gd name="connsiteY3" fmla="*/ 4078017 h 4078017"/>
              <a:gd name="connsiteX4" fmla="*/ 0 w 3848843"/>
              <a:gd name="connsiteY4" fmla="*/ 0 h 4078017"/>
              <a:gd name="connsiteX0" fmla="*/ 0 w 3849765"/>
              <a:gd name="connsiteY0" fmla="*/ 0 h 4085839"/>
              <a:gd name="connsiteX1" fmla="*/ 2518716 w 3849765"/>
              <a:gd name="connsiteY1" fmla="*/ 170313 h 4085839"/>
              <a:gd name="connsiteX2" fmla="*/ 3849765 w 3849765"/>
              <a:gd name="connsiteY2" fmla="*/ 3587729 h 4085839"/>
              <a:gd name="connsiteX3" fmla="*/ 1526379 w 3849765"/>
              <a:gd name="connsiteY3" fmla="*/ 4085839 h 4085839"/>
              <a:gd name="connsiteX4" fmla="*/ 0 w 3849765"/>
              <a:gd name="connsiteY4" fmla="*/ 0 h 4085839"/>
              <a:gd name="connsiteX0" fmla="*/ 0 w 3855775"/>
              <a:gd name="connsiteY0" fmla="*/ 0 h 4061552"/>
              <a:gd name="connsiteX1" fmla="*/ 2524726 w 3855775"/>
              <a:gd name="connsiteY1" fmla="*/ 146026 h 4061552"/>
              <a:gd name="connsiteX2" fmla="*/ 3855775 w 3855775"/>
              <a:gd name="connsiteY2" fmla="*/ 3563442 h 4061552"/>
              <a:gd name="connsiteX3" fmla="*/ 1532389 w 3855775"/>
              <a:gd name="connsiteY3" fmla="*/ 4061552 h 4061552"/>
              <a:gd name="connsiteX4" fmla="*/ 0 w 3855775"/>
              <a:gd name="connsiteY4" fmla="*/ 0 h 4061552"/>
              <a:gd name="connsiteX0" fmla="*/ 0 w 3857620"/>
              <a:gd name="connsiteY0" fmla="*/ 0 h 4077196"/>
              <a:gd name="connsiteX1" fmla="*/ 2526571 w 3857620"/>
              <a:gd name="connsiteY1" fmla="*/ 161670 h 4077196"/>
              <a:gd name="connsiteX2" fmla="*/ 3857620 w 3857620"/>
              <a:gd name="connsiteY2" fmla="*/ 3579086 h 4077196"/>
              <a:gd name="connsiteX3" fmla="*/ 1534234 w 3857620"/>
              <a:gd name="connsiteY3" fmla="*/ 4077196 h 4077196"/>
              <a:gd name="connsiteX4" fmla="*/ 0 w 3857620"/>
              <a:gd name="connsiteY4" fmla="*/ 0 h 4077196"/>
              <a:gd name="connsiteX0" fmla="*/ 0 w 3859465"/>
              <a:gd name="connsiteY0" fmla="*/ 0 h 4092839"/>
              <a:gd name="connsiteX1" fmla="*/ 2528416 w 3859465"/>
              <a:gd name="connsiteY1" fmla="*/ 177313 h 4092839"/>
              <a:gd name="connsiteX2" fmla="*/ 3859465 w 3859465"/>
              <a:gd name="connsiteY2" fmla="*/ 3594729 h 4092839"/>
              <a:gd name="connsiteX3" fmla="*/ 1536079 w 3859465"/>
              <a:gd name="connsiteY3" fmla="*/ 4092839 h 4092839"/>
              <a:gd name="connsiteX4" fmla="*/ 0 w 3859465"/>
              <a:gd name="connsiteY4" fmla="*/ 0 h 4092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9465" h="4092839">
                <a:moveTo>
                  <a:pt x="0" y="0"/>
                </a:moveTo>
                <a:lnTo>
                  <a:pt x="2528416" y="177313"/>
                </a:lnTo>
                <a:lnTo>
                  <a:pt x="3859465" y="3594729"/>
                </a:lnTo>
                <a:lnTo>
                  <a:pt x="1536079" y="4092839"/>
                </a:lnTo>
                <a:lnTo>
                  <a:pt x="0" y="0"/>
                </a:lnTo>
                <a:close/>
              </a:path>
            </a:pathLst>
          </a:custGeom>
          <a:solidFill>
            <a:schemeClr val="bg2">
              <a:lumMod val="90000"/>
            </a:schemeClr>
          </a:solidFill>
          <a:scene3d>
            <a:camera prst="perspectiveContrastingRightFacing" fov="600000">
              <a:rot lat="20731612" lon="18600000" rev="1659249"/>
            </a:camera>
            <a:lightRig rig="threePt" dir="t"/>
          </a:scene3d>
        </p:spPr>
        <p:txBody>
          <a:bodyPr lIns="0">
            <a:noAutofit/>
          </a:bodyPr>
          <a:lstStyle>
            <a:lvl1pPr rtl="0">
              <a:defRPr sz="900"/>
            </a:lvl1pPr>
          </a:lstStyle>
          <a:p>
            <a:endParaRPr lang="ar-IQ"/>
          </a:p>
        </p:txBody>
      </p:sp>
      <p:grpSp>
        <p:nvGrpSpPr>
          <p:cNvPr id="8" name="Group 7"/>
          <p:cNvGrpSpPr/>
          <p:nvPr userDrawn="1"/>
        </p:nvGrpSpPr>
        <p:grpSpPr>
          <a:xfrm>
            <a:off x="573448" y="1338897"/>
            <a:ext cx="988272" cy="87630"/>
            <a:chOff x="603399" y="1554480"/>
            <a:chExt cx="515620" cy="45720"/>
          </a:xfrm>
        </p:grpSpPr>
        <p:sp>
          <p:nvSpPr>
            <p:cNvPr id="11" name="Oval 10"/>
            <p:cNvSpPr/>
            <p:nvPr/>
          </p:nvSpPr>
          <p:spPr>
            <a:xfrm>
              <a:off x="603399" y="1554480"/>
              <a:ext cx="45720" cy="45720"/>
            </a:xfrm>
            <a:prstGeom prst="ellipse">
              <a:avLst/>
            </a:prstGeom>
            <a:solidFill>
              <a:schemeClr val="accent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2" name="Oval 11"/>
            <p:cNvSpPr/>
            <p:nvPr/>
          </p:nvSpPr>
          <p:spPr>
            <a:xfrm>
              <a:off x="720874" y="1554480"/>
              <a:ext cx="45720" cy="45720"/>
            </a:xfrm>
            <a:prstGeom prst="ellipse">
              <a:avLst/>
            </a:prstGeom>
            <a:solidFill>
              <a:schemeClr val="accent2"/>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4" name="Oval 13"/>
            <p:cNvSpPr/>
            <p:nvPr/>
          </p:nvSpPr>
          <p:spPr>
            <a:xfrm>
              <a:off x="838349" y="1554480"/>
              <a:ext cx="45720" cy="45720"/>
            </a:xfrm>
            <a:prstGeom prst="ellipse">
              <a:avLst/>
            </a:prstGeom>
            <a:solidFill>
              <a:schemeClr val="accent3"/>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5" name="Oval 14"/>
            <p:cNvSpPr/>
            <p:nvPr/>
          </p:nvSpPr>
          <p:spPr>
            <a:xfrm>
              <a:off x="955824" y="1554480"/>
              <a:ext cx="45720" cy="45720"/>
            </a:xfrm>
            <a:prstGeom prst="ellipse">
              <a:avLst/>
            </a:prstGeom>
            <a:solidFill>
              <a:schemeClr val="accent4"/>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6" name="Oval 15"/>
            <p:cNvSpPr/>
            <p:nvPr/>
          </p:nvSpPr>
          <p:spPr>
            <a:xfrm>
              <a:off x="1073299" y="1554480"/>
              <a:ext cx="45720" cy="45720"/>
            </a:xfrm>
            <a:prstGeom prst="ellipse">
              <a:avLst/>
            </a:prstGeom>
            <a:solidFill>
              <a:schemeClr val="accent5"/>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grpSp>
      <p:sp>
        <p:nvSpPr>
          <p:cNvPr id="17" name="Title 1"/>
          <p:cNvSpPr>
            <a:spLocks noGrp="1"/>
          </p:cNvSpPr>
          <p:nvPr>
            <p:ph type="title" hasCustomPrompt="1"/>
          </p:nvPr>
        </p:nvSpPr>
        <p:spPr>
          <a:xfrm>
            <a:off x="513906" y="697637"/>
            <a:ext cx="10225913" cy="471365"/>
          </a:xfrm>
          <a:prstGeom prst="rect">
            <a:avLst/>
          </a:prstGeom>
        </p:spPr>
        <p:txBody>
          <a:bodyPr wrap="none" lIns="0" tIns="0" rIns="0" bIns="0" anchor="ctr">
            <a:noAutofit/>
          </a:bodyPr>
          <a:lstStyle>
            <a:lvl1pPr algn="l" rtl="0">
              <a:defRPr sz="3733" b="1" baseline="0">
                <a:solidFill>
                  <a:schemeClr val="bg1">
                    <a:lumMod val="50000"/>
                  </a:schemeClr>
                </a:solidFill>
                <a:latin typeface="+mn-lt"/>
              </a:defRPr>
            </a:lvl1pPr>
          </a:lstStyle>
          <a:p>
            <a:r>
              <a:rPr lang="en-US" dirty="0" smtClean="0"/>
              <a:t>CLICK TO EDIT MASTER TITLE STYLE</a:t>
            </a:r>
            <a:endParaRPr lang="en-US" dirty="0"/>
          </a:p>
        </p:txBody>
      </p:sp>
      <p:sp>
        <p:nvSpPr>
          <p:cNvPr id="18" name="Text Placeholder 3"/>
          <p:cNvSpPr>
            <a:spLocks noGrp="1"/>
          </p:cNvSpPr>
          <p:nvPr>
            <p:ph type="body" sz="half" idx="2" hasCustomPrompt="1"/>
          </p:nvPr>
        </p:nvSpPr>
        <p:spPr>
          <a:xfrm>
            <a:off x="542934" y="397994"/>
            <a:ext cx="10225913" cy="267661"/>
          </a:xfrm>
          <a:prstGeom prst="rect">
            <a:avLst/>
          </a:prstGeom>
        </p:spPr>
        <p:txBody>
          <a:bodyPr wrap="square" lIns="0" tIns="0" rIns="0" bIns="0" anchor="ctr">
            <a:noAutofit/>
          </a:bodyPr>
          <a:lstStyle>
            <a:lvl1pPr marL="0" indent="0" algn="l" rtl="0">
              <a:buNone/>
              <a:defRPr sz="1200" b="0" i="0" baseline="0">
                <a:solidFill>
                  <a:schemeClr val="bg1">
                    <a:lumMod val="50000"/>
                  </a:schemeClr>
                </a:solidFill>
                <a:latin typeface="+mn-lt"/>
              </a:defRPr>
            </a:lvl1pPr>
            <a:lvl2pPr marL="609570" indent="0">
              <a:buNone/>
              <a:defRPr sz="1600"/>
            </a:lvl2pPr>
            <a:lvl3pPr marL="1219140" indent="0">
              <a:buNone/>
              <a:defRPr sz="1333"/>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r>
              <a:rPr lang="en-US" dirty="0" smtClean="0"/>
              <a:t>Type the subtitle of your great here</a:t>
            </a:r>
            <a:endParaRPr lang="en-US" dirty="0"/>
          </a:p>
        </p:txBody>
      </p:sp>
    </p:spTree>
    <p:extLst>
      <p:ext uri="{BB962C8B-B14F-4D97-AF65-F5344CB8AC3E}">
        <p14:creationId xmlns:p14="http://schemas.microsoft.com/office/powerpoint/2010/main" val="2083769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8">
                                            <p:txEl>
                                              <p:pRg st="0" end="0"/>
                                            </p:txEl>
                                          </p:spTgt>
                                        </p:tgtEl>
                                        <p:attrNameLst>
                                          <p:attrName>style.visibility</p:attrName>
                                        </p:attrNameLst>
                                      </p:cBhvr>
                                      <p:to>
                                        <p:strVal val="visible"/>
                                      </p:to>
                                    </p:set>
                                    <p:animEffect transition="in" filter="fade">
                                      <p:cBhvr>
                                        <p:cTn id="13"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build="p">
        <p:tmplLst>
          <p:tmpl lvl="1">
            <p:tnLst>
              <p:par>
                <p:cTn presetID="10" presetClass="entr" presetSubtype="0"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6_Title Slide">
    <p:spTree>
      <p:nvGrpSpPr>
        <p:cNvPr id="1" name=""/>
        <p:cNvGrpSpPr/>
        <p:nvPr/>
      </p:nvGrpSpPr>
      <p:grpSpPr>
        <a:xfrm>
          <a:off x="0" y="0"/>
          <a:ext cx="0" cy="0"/>
          <a:chOff x="0" y="0"/>
          <a:chExt cx="0" cy="0"/>
        </a:xfrm>
      </p:grpSpPr>
      <p:sp>
        <p:nvSpPr>
          <p:cNvPr id="19" name="Picture Placeholder 1"/>
          <p:cNvSpPr>
            <a:spLocks noGrp="1"/>
          </p:cNvSpPr>
          <p:nvPr>
            <p:ph type="pic" sz="quarter" idx="34"/>
          </p:nvPr>
        </p:nvSpPr>
        <p:spPr>
          <a:xfrm>
            <a:off x="6958533" y="313803"/>
            <a:ext cx="4939969" cy="4648722"/>
          </a:xfrm>
          <a:custGeom>
            <a:avLst/>
            <a:gdLst>
              <a:gd name="connsiteX0" fmla="*/ 0 w 2146806"/>
              <a:gd name="connsiteY0" fmla="*/ 0 h 3451003"/>
              <a:gd name="connsiteX1" fmla="*/ 2146806 w 2146806"/>
              <a:gd name="connsiteY1" fmla="*/ 0 h 3451003"/>
              <a:gd name="connsiteX2" fmla="*/ 2146806 w 2146806"/>
              <a:gd name="connsiteY2" fmla="*/ 3451003 h 3451003"/>
              <a:gd name="connsiteX3" fmla="*/ 0 w 2146806"/>
              <a:gd name="connsiteY3" fmla="*/ 3451003 h 3451003"/>
              <a:gd name="connsiteX4" fmla="*/ 0 w 2146806"/>
              <a:gd name="connsiteY4" fmla="*/ 0 h 3451003"/>
              <a:gd name="connsiteX0" fmla="*/ 0 w 4061331"/>
              <a:gd name="connsiteY0" fmla="*/ 939800 h 4390803"/>
              <a:gd name="connsiteX1" fmla="*/ 4061331 w 4061331"/>
              <a:gd name="connsiteY1" fmla="*/ 0 h 4390803"/>
              <a:gd name="connsiteX2" fmla="*/ 2146806 w 4061331"/>
              <a:gd name="connsiteY2" fmla="*/ 4390803 h 4390803"/>
              <a:gd name="connsiteX3" fmla="*/ 0 w 4061331"/>
              <a:gd name="connsiteY3" fmla="*/ 4390803 h 4390803"/>
              <a:gd name="connsiteX4" fmla="*/ 0 w 4061331"/>
              <a:gd name="connsiteY4" fmla="*/ 939800 h 4390803"/>
              <a:gd name="connsiteX0" fmla="*/ 0 w 4740781"/>
              <a:gd name="connsiteY0" fmla="*/ 1390650 h 4841653"/>
              <a:gd name="connsiteX1" fmla="*/ 4740781 w 4740781"/>
              <a:gd name="connsiteY1" fmla="*/ 0 h 4841653"/>
              <a:gd name="connsiteX2" fmla="*/ 2146806 w 4740781"/>
              <a:gd name="connsiteY2" fmla="*/ 4841653 h 4841653"/>
              <a:gd name="connsiteX3" fmla="*/ 0 w 4740781"/>
              <a:gd name="connsiteY3" fmla="*/ 4841653 h 4841653"/>
              <a:gd name="connsiteX4" fmla="*/ 0 w 4740781"/>
              <a:gd name="connsiteY4" fmla="*/ 1390650 h 4841653"/>
              <a:gd name="connsiteX0" fmla="*/ 0 w 4740781"/>
              <a:gd name="connsiteY0" fmla="*/ 1390650 h 4841653"/>
              <a:gd name="connsiteX1" fmla="*/ 4740781 w 4740781"/>
              <a:gd name="connsiteY1" fmla="*/ 0 h 4841653"/>
              <a:gd name="connsiteX2" fmla="*/ 4293106 w 4740781"/>
              <a:gd name="connsiteY2" fmla="*/ 4486053 h 4841653"/>
              <a:gd name="connsiteX3" fmla="*/ 0 w 4740781"/>
              <a:gd name="connsiteY3" fmla="*/ 4841653 h 4841653"/>
              <a:gd name="connsiteX4" fmla="*/ 0 w 4740781"/>
              <a:gd name="connsiteY4" fmla="*/ 1390650 h 4841653"/>
              <a:gd name="connsiteX0" fmla="*/ 0 w 4740781"/>
              <a:gd name="connsiteY0" fmla="*/ 1390650 h 4841653"/>
              <a:gd name="connsiteX1" fmla="*/ 4740781 w 4740781"/>
              <a:gd name="connsiteY1" fmla="*/ 0 h 4841653"/>
              <a:gd name="connsiteX2" fmla="*/ 4296281 w 4740781"/>
              <a:gd name="connsiteY2" fmla="*/ 4498753 h 4841653"/>
              <a:gd name="connsiteX3" fmla="*/ 0 w 4740781"/>
              <a:gd name="connsiteY3" fmla="*/ 4841653 h 4841653"/>
              <a:gd name="connsiteX4" fmla="*/ 0 w 4740781"/>
              <a:gd name="connsiteY4" fmla="*/ 1390650 h 4841653"/>
              <a:gd name="connsiteX0" fmla="*/ 720725 w 5461506"/>
              <a:gd name="connsiteY0" fmla="*/ 1390650 h 4997228"/>
              <a:gd name="connsiteX1" fmla="*/ 5461506 w 5461506"/>
              <a:gd name="connsiteY1" fmla="*/ 0 h 4997228"/>
              <a:gd name="connsiteX2" fmla="*/ 5017006 w 5461506"/>
              <a:gd name="connsiteY2" fmla="*/ 4498753 h 4997228"/>
              <a:gd name="connsiteX3" fmla="*/ 0 w 5461506"/>
              <a:gd name="connsiteY3" fmla="*/ 4997228 h 4997228"/>
              <a:gd name="connsiteX4" fmla="*/ 720725 w 5461506"/>
              <a:gd name="connsiteY4" fmla="*/ 1390650 h 49972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506" h="4997228">
                <a:moveTo>
                  <a:pt x="720725" y="1390650"/>
                </a:moveTo>
                <a:lnTo>
                  <a:pt x="5461506" y="0"/>
                </a:lnTo>
                <a:lnTo>
                  <a:pt x="5017006" y="4498753"/>
                </a:lnTo>
                <a:lnTo>
                  <a:pt x="0" y="4997228"/>
                </a:lnTo>
                <a:lnTo>
                  <a:pt x="720725" y="1390650"/>
                </a:lnTo>
                <a:close/>
              </a:path>
            </a:pathLst>
          </a:custGeom>
          <a:solidFill>
            <a:schemeClr val="bg2"/>
          </a:solidFill>
        </p:spPr>
      </p:sp>
    </p:spTree>
    <p:extLst>
      <p:ext uri="{BB962C8B-B14F-4D97-AF65-F5344CB8AC3E}">
        <p14:creationId xmlns:p14="http://schemas.microsoft.com/office/powerpoint/2010/main" val="3210055332"/>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8_Title Slide">
    <p:spTree>
      <p:nvGrpSpPr>
        <p:cNvPr id="1" name=""/>
        <p:cNvGrpSpPr/>
        <p:nvPr/>
      </p:nvGrpSpPr>
      <p:grpSpPr>
        <a:xfrm>
          <a:off x="0" y="0"/>
          <a:ext cx="0" cy="0"/>
          <a:chOff x="0" y="0"/>
          <a:chExt cx="0" cy="0"/>
        </a:xfrm>
      </p:grpSpPr>
      <p:grpSp>
        <p:nvGrpSpPr>
          <p:cNvPr id="7" name="Group 6"/>
          <p:cNvGrpSpPr/>
          <p:nvPr userDrawn="1"/>
        </p:nvGrpSpPr>
        <p:grpSpPr>
          <a:xfrm>
            <a:off x="573448" y="1338897"/>
            <a:ext cx="988272" cy="87630"/>
            <a:chOff x="603399" y="1554480"/>
            <a:chExt cx="515620" cy="45720"/>
          </a:xfrm>
        </p:grpSpPr>
        <p:sp>
          <p:nvSpPr>
            <p:cNvPr id="8" name="Oval 7"/>
            <p:cNvSpPr/>
            <p:nvPr/>
          </p:nvSpPr>
          <p:spPr>
            <a:xfrm>
              <a:off x="603399" y="1554480"/>
              <a:ext cx="45720" cy="45720"/>
            </a:xfrm>
            <a:prstGeom prst="ellipse">
              <a:avLst/>
            </a:prstGeom>
            <a:solidFill>
              <a:schemeClr val="accent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1" name="Oval 10"/>
            <p:cNvSpPr/>
            <p:nvPr/>
          </p:nvSpPr>
          <p:spPr>
            <a:xfrm>
              <a:off x="720874" y="1554480"/>
              <a:ext cx="45720" cy="45720"/>
            </a:xfrm>
            <a:prstGeom prst="ellipse">
              <a:avLst/>
            </a:prstGeom>
            <a:solidFill>
              <a:schemeClr val="accent2"/>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2" name="Oval 11"/>
            <p:cNvSpPr/>
            <p:nvPr/>
          </p:nvSpPr>
          <p:spPr>
            <a:xfrm>
              <a:off x="838349" y="1554480"/>
              <a:ext cx="45720" cy="45720"/>
            </a:xfrm>
            <a:prstGeom prst="ellipse">
              <a:avLst/>
            </a:prstGeom>
            <a:solidFill>
              <a:schemeClr val="accent3"/>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3" name="Oval 12"/>
            <p:cNvSpPr/>
            <p:nvPr/>
          </p:nvSpPr>
          <p:spPr>
            <a:xfrm>
              <a:off x="955824" y="1554480"/>
              <a:ext cx="45720" cy="45720"/>
            </a:xfrm>
            <a:prstGeom prst="ellipse">
              <a:avLst/>
            </a:prstGeom>
            <a:solidFill>
              <a:schemeClr val="accent4"/>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4" name="Oval 13"/>
            <p:cNvSpPr/>
            <p:nvPr/>
          </p:nvSpPr>
          <p:spPr>
            <a:xfrm>
              <a:off x="1073299" y="1554480"/>
              <a:ext cx="45720" cy="45720"/>
            </a:xfrm>
            <a:prstGeom prst="ellipse">
              <a:avLst/>
            </a:prstGeom>
            <a:solidFill>
              <a:schemeClr val="accent5"/>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grpSp>
      <p:sp>
        <p:nvSpPr>
          <p:cNvPr id="15" name="Title 1"/>
          <p:cNvSpPr>
            <a:spLocks noGrp="1"/>
          </p:cNvSpPr>
          <p:nvPr>
            <p:ph type="title" hasCustomPrompt="1"/>
          </p:nvPr>
        </p:nvSpPr>
        <p:spPr>
          <a:xfrm>
            <a:off x="513906" y="697637"/>
            <a:ext cx="10225913" cy="471365"/>
          </a:xfrm>
          <a:prstGeom prst="rect">
            <a:avLst/>
          </a:prstGeom>
        </p:spPr>
        <p:txBody>
          <a:bodyPr wrap="none" lIns="0" tIns="0" rIns="0" bIns="0" anchor="ctr">
            <a:noAutofit/>
          </a:bodyPr>
          <a:lstStyle>
            <a:lvl1pPr algn="l" rtl="0">
              <a:defRPr sz="3733" b="1" baseline="0">
                <a:solidFill>
                  <a:schemeClr val="bg1">
                    <a:lumMod val="50000"/>
                  </a:schemeClr>
                </a:solidFill>
                <a:latin typeface="+mn-lt"/>
              </a:defRPr>
            </a:lvl1pPr>
          </a:lstStyle>
          <a:p>
            <a:r>
              <a:rPr lang="en-US" dirty="0" smtClean="0"/>
              <a:t>CLICK TO EDIT MASTER TITLE STYLE</a:t>
            </a:r>
            <a:endParaRPr lang="en-US" dirty="0"/>
          </a:p>
        </p:txBody>
      </p:sp>
      <p:sp>
        <p:nvSpPr>
          <p:cNvPr id="16" name="Text Placeholder 3"/>
          <p:cNvSpPr>
            <a:spLocks noGrp="1"/>
          </p:cNvSpPr>
          <p:nvPr>
            <p:ph type="body" sz="half" idx="2" hasCustomPrompt="1"/>
          </p:nvPr>
        </p:nvSpPr>
        <p:spPr>
          <a:xfrm>
            <a:off x="542934" y="397994"/>
            <a:ext cx="10225913" cy="267661"/>
          </a:xfrm>
          <a:prstGeom prst="rect">
            <a:avLst/>
          </a:prstGeom>
        </p:spPr>
        <p:txBody>
          <a:bodyPr wrap="square" lIns="0" tIns="0" rIns="0" bIns="0" anchor="ctr">
            <a:noAutofit/>
          </a:bodyPr>
          <a:lstStyle>
            <a:lvl1pPr marL="0" indent="0" algn="l" rtl="0">
              <a:buNone/>
              <a:defRPr sz="1200" b="0" i="0" baseline="0">
                <a:solidFill>
                  <a:schemeClr val="bg1">
                    <a:lumMod val="50000"/>
                  </a:schemeClr>
                </a:solidFill>
                <a:latin typeface="+mn-lt"/>
              </a:defRPr>
            </a:lvl1pPr>
            <a:lvl2pPr marL="609570" indent="0">
              <a:buNone/>
              <a:defRPr sz="1600"/>
            </a:lvl2pPr>
            <a:lvl3pPr marL="1219140" indent="0">
              <a:buNone/>
              <a:defRPr sz="1333"/>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r>
              <a:rPr lang="en-US" dirty="0" smtClean="0"/>
              <a:t>Type the subtitle of your great here</a:t>
            </a:r>
            <a:endParaRPr lang="en-US" dirty="0"/>
          </a:p>
        </p:txBody>
      </p:sp>
    </p:spTree>
    <p:extLst>
      <p:ext uri="{BB962C8B-B14F-4D97-AF65-F5344CB8AC3E}">
        <p14:creationId xmlns:p14="http://schemas.microsoft.com/office/powerpoint/2010/main" val="3617020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6">
                                            <p:txEl>
                                              <p:pRg st="0" end="0"/>
                                            </p:txEl>
                                          </p:spTgt>
                                        </p:tgtEl>
                                        <p:attrNameLst>
                                          <p:attrName>style.visibility</p:attrName>
                                        </p:attrNameLst>
                                      </p:cBhvr>
                                      <p:to>
                                        <p:strVal val="visible"/>
                                      </p:to>
                                    </p:set>
                                    <p:animEffect transition="in" filter="fade">
                                      <p:cBhvr>
                                        <p:cTn id="13"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build="p">
        <p:tmplLst>
          <p:tmpl lvl="1">
            <p:tnLst>
              <p:par>
                <p:cTn presetID="10" presetClass="entr" presetSubtype="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1_Title Slide">
    <p:spTree>
      <p:nvGrpSpPr>
        <p:cNvPr id="1" name=""/>
        <p:cNvGrpSpPr/>
        <p:nvPr/>
      </p:nvGrpSpPr>
      <p:grpSpPr>
        <a:xfrm>
          <a:off x="0" y="0"/>
          <a:ext cx="0" cy="0"/>
          <a:chOff x="0" y="0"/>
          <a:chExt cx="0" cy="0"/>
        </a:xfrm>
      </p:grpSpPr>
      <p:sp>
        <p:nvSpPr>
          <p:cNvPr id="18" name="Picture Placeholder 17"/>
          <p:cNvSpPr>
            <a:spLocks noGrp="1"/>
          </p:cNvSpPr>
          <p:nvPr>
            <p:ph type="pic" sz="quarter" idx="18"/>
          </p:nvPr>
        </p:nvSpPr>
        <p:spPr>
          <a:xfrm>
            <a:off x="-741836" y="-5002649"/>
            <a:ext cx="13348711" cy="11342297"/>
          </a:xfrm>
          <a:custGeom>
            <a:avLst/>
            <a:gdLst>
              <a:gd name="connsiteX0" fmla="*/ 9988027 w 13348711"/>
              <a:gd name="connsiteY0" fmla="*/ 1834 h 11342297"/>
              <a:gd name="connsiteX1" fmla="*/ 10531267 w 13348711"/>
              <a:gd name="connsiteY1" fmla="*/ 301590 h 11342297"/>
              <a:gd name="connsiteX2" fmla="*/ 13284852 w 13348711"/>
              <a:gd name="connsiteY2" fmla="*/ 5574943 h 11342297"/>
              <a:gd name="connsiteX3" fmla="*/ 13047121 w 13348711"/>
              <a:gd name="connsiteY3" fmla="*/ 6332257 h 11342297"/>
              <a:gd name="connsiteX4" fmla="*/ 3574758 w 13348711"/>
              <a:gd name="connsiteY4" fmla="*/ 11278438 h 11342297"/>
              <a:gd name="connsiteX5" fmla="*/ 2817444 w 13348711"/>
              <a:gd name="connsiteY5" fmla="*/ 11040707 h 11342297"/>
              <a:gd name="connsiteX6" fmla="*/ 63859 w 13348711"/>
              <a:gd name="connsiteY6" fmla="*/ 5767354 h 11342297"/>
              <a:gd name="connsiteX7" fmla="*/ 301590 w 13348711"/>
              <a:gd name="connsiteY7" fmla="*/ 5010040 h 11342297"/>
              <a:gd name="connsiteX8" fmla="*/ 9773953 w 13348711"/>
              <a:gd name="connsiteY8" fmla="*/ 63859 h 11342297"/>
              <a:gd name="connsiteX9" fmla="*/ 9988027 w 13348711"/>
              <a:gd name="connsiteY9" fmla="*/ 1834 h 11342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348711" h="11342297">
                <a:moveTo>
                  <a:pt x="9988027" y="1834"/>
                </a:moveTo>
                <a:cubicBezTo>
                  <a:pt x="10206034" y="-15880"/>
                  <a:pt x="10423658" y="95510"/>
                  <a:pt x="10531267" y="301590"/>
                </a:cubicBezTo>
                <a:lnTo>
                  <a:pt x="13284852" y="5574943"/>
                </a:lnTo>
                <a:cubicBezTo>
                  <a:pt x="13428331" y="5849717"/>
                  <a:pt x="13321895" y="6188778"/>
                  <a:pt x="13047121" y="6332257"/>
                </a:cubicBezTo>
                <a:lnTo>
                  <a:pt x="3574758" y="11278438"/>
                </a:lnTo>
                <a:cubicBezTo>
                  <a:pt x="3299984" y="11421917"/>
                  <a:pt x="2960922" y="11315481"/>
                  <a:pt x="2817444" y="11040707"/>
                </a:cubicBezTo>
                <a:lnTo>
                  <a:pt x="63859" y="5767354"/>
                </a:lnTo>
                <a:cubicBezTo>
                  <a:pt x="-79620" y="5492580"/>
                  <a:pt x="26816" y="5153519"/>
                  <a:pt x="301590" y="5010040"/>
                </a:cubicBezTo>
                <a:lnTo>
                  <a:pt x="9773953" y="63859"/>
                </a:lnTo>
                <a:cubicBezTo>
                  <a:pt x="9842647" y="27989"/>
                  <a:pt x="9915358" y="7739"/>
                  <a:pt x="9988027" y="1834"/>
                </a:cubicBezTo>
                <a:close/>
              </a:path>
            </a:pathLst>
          </a:custGeom>
        </p:spPr>
        <p:txBody>
          <a:bodyPr wrap="square">
            <a:noAutofit/>
          </a:bodyPr>
          <a:lstStyle>
            <a:lvl1pPr rtl="0">
              <a:defRPr/>
            </a:lvl1pPr>
          </a:lstStyle>
          <a:p>
            <a:endParaRPr lang="ar-IQ" dirty="0"/>
          </a:p>
        </p:txBody>
      </p:sp>
    </p:spTree>
    <p:extLst>
      <p:ext uri="{BB962C8B-B14F-4D97-AF65-F5344CB8AC3E}">
        <p14:creationId xmlns:p14="http://schemas.microsoft.com/office/powerpoint/2010/main" val="2236952797"/>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9_Title Slide">
    <p:spTree>
      <p:nvGrpSpPr>
        <p:cNvPr id="1" name=""/>
        <p:cNvGrpSpPr/>
        <p:nvPr/>
      </p:nvGrpSpPr>
      <p:grpSpPr>
        <a:xfrm>
          <a:off x="0" y="0"/>
          <a:ext cx="0" cy="0"/>
          <a:chOff x="0" y="0"/>
          <a:chExt cx="0" cy="0"/>
        </a:xfrm>
      </p:grpSpPr>
      <p:grpSp>
        <p:nvGrpSpPr>
          <p:cNvPr id="7" name="Group 6"/>
          <p:cNvGrpSpPr/>
          <p:nvPr userDrawn="1"/>
        </p:nvGrpSpPr>
        <p:grpSpPr>
          <a:xfrm>
            <a:off x="573448" y="1338897"/>
            <a:ext cx="988272" cy="87630"/>
            <a:chOff x="603399" y="1554480"/>
            <a:chExt cx="515620" cy="45720"/>
          </a:xfrm>
        </p:grpSpPr>
        <p:sp>
          <p:nvSpPr>
            <p:cNvPr id="8" name="Oval 7"/>
            <p:cNvSpPr/>
            <p:nvPr/>
          </p:nvSpPr>
          <p:spPr>
            <a:xfrm>
              <a:off x="603399" y="1554480"/>
              <a:ext cx="45720" cy="45720"/>
            </a:xfrm>
            <a:prstGeom prst="ellipse">
              <a:avLst/>
            </a:prstGeom>
            <a:solidFill>
              <a:schemeClr val="accent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1" name="Oval 10"/>
            <p:cNvSpPr/>
            <p:nvPr/>
          </p:nvSpPr>
          <p:spPr>
            <a:xfrm>
              <a:off x="720874" y="1554480"/>
              <a:ext cx="45720" cy="45720"/>
            </a:xfrm>
            <a:prstGeom prst="ellipse">
              <a:avLst/>
            </a:prstGeom>
            <a:solidFill>
              <a:schemeClr val="accent2"/>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2" name="Oval 11"/>
            <p:cNvSpPr/>
            <p:nvPr/>
          </p:nvSpPr>
          <p:spPr>
            <a:xfrm>
              <a:off x="838349" y="1554480"/>
              <a:ext cx="45720" cy="45720"/>
            </a:xfrm>
            <a:prstGeom prst="ellipse">
              <a:avLst/>
            </a:prstGeom>
            <a:solidFill>
              <a:schemeClr val="accent3"/>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3" name="Oval 12"/>
            <p:cNvSpPr/>
            <p:nvPr/>
          </p:nvSpPr>
          <p:spPr>
            <a:xfrm>
              <a:off x="955824" y="1554480"/>
              <a:ext cx="45720" cy="45720"/>
            </a:xfrm>
            <a:prstGeom prst="ellipse">
              <a:avLst/>
            </a:prstGeom>
            <a:solidFill>
              <a:schemeClr val="accent4"/>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4" name="Oval 13"/>
            <p:cNvSpPr/>
            <p:nvPr/>
          </p:nvSpPr>
          <p:spPr>
            <a:xfrm>
              <a:off x="1073299" y="1554480"/>
              <a:ext cx="45720" cy="45720"/>
            </a:xfrm>
            <a:prstGeom prst="ellipse">
              <a:avLst/>
            </a:prstGeom>
            <a:solidFill>
              <a:schemeClr val="accent5"/>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grpSp>
      <p:sp>
        <p:nvSpPr>
          <p:cNvPr id="15" name="Title 1"/>
          <p:cNvSpPr>
            <a:spLocks noGrp="1"/>
          </p:cNvSpPr>
          <p:nvPr>
            <p:ph type="title" hasCustomPrompt="1"/>
          </p:nvPr>
        </p:nvSpPr>
        <p:spPr>
          <a:xfrm>
            <a:off x="513906" y="697637"/>
            <a:ext cx="10225913" cy="471365"/>
          </a:xfrm>
          <a:prstGeom prst="rect">
            <a:avLst/>
          </a:prstGeom>
        </p:spPr>
        <p:txBody>
          <a:bodyPr wrap="none" lIns="0" tIns="0" rIns="0" bIns="0" anchor="ctr">
            <a:noAutofit/>
          </a:bodyPr>
          <a:lstStyle>
            <a:lvl1pPr algn="l" rtl="0">
              <a:defRPr sz="3733" b="1" baseline="0">
                <a:solidFill>
                  <a:schemeClr val="bg1">
                    <a:lumMod val="50000"/>
                  </a:schemeClr>
                </a:solidFill>
                <a:latin typeface="+mn-lt"/>
              </a:defRPr>
            </a:lvl1pPr>
          </a:lstStyle>
          <a:p>
            <a:r>
              <a:rPr lang="en-US" dirty="0" smtClean="0"/>
              <a:t>CLICK TO EDIT MASTER TITLE STYLE</a:t>
            </a:r>
            <a:endParaRPr lang="en-US" dirty="0"/>
          </a:p>
        </p:txBody>
      </p:sp>
      <p:sp>
        <p:nvSpPr>
          <p:cNvPr id="16" name="Text Placeholder 3"/>
          <p:cNvSpPr>
            <a:spLocks noGrp="1"/>
          </p:cNvSpPr>
          <p:nvPr>
            <p:ph type="body" sz="half" idx="2" hasCustomPrompt="1"/>
          </p:nvPr>
        </p:nvSpPr>
        <p:spPr>
          <a:xfrm>
            <a:off x="542934" y="397994"/>
            <a:ext cx="10225913" cy="267661"/>
          </a:xfrm>
          <a:prstGeom prst="rect">
            <a:avLst/>
          </a:prstGeom>
        </p:spPr>
        <p:txBody>
          <a:bodyPr wrap="square" lIns="0" tIns="0" rIns="0" bIns="0" anchor="ctr">
            <a:noAutofit/>
          </a:bodyPr>
          <a:lstStyle>
            <a:lvl1pPr marL="0" indent="0" algn="l" rtl="0">
              <a:buNone/>
              <a:defRPr sz="1200" b="0" i="0" baseline="0">
                <a:solidFill>
                  <a:schemeClr val="bg1">
                    <a:lumMod val="50000"/>
                  </a:schemeClr>
                </a:solidFill>
                <a:latin typeface="+mn-lt"/>
              </a:defRPr>
            </a:lvl1pPr>
            <a:lvl2pPr marL="609570" indent="0">
              <a:buNone/>
              <a:defRPr sz="1600"/>
            </a:lvl2pPr>
            <a:lvl3pPr marL="1219140" indent="0">
              <a:buNone/>
              <a:defRPr sz="1333"/>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r>
              <a:rPr lang="en-US" dirty="0" smtClean="0"/>
              <a:t>Type the subtitle of your great here</a:t>
            </a:r>
            <a:endParaRPr lang="en-US" dirty="0"/>
          </a:p>
        </p:txBody>
      </p:sp>
    </p:spTree>
    <p:extLst>
      <p:ext uri="{BB962C8B-B14F-4D97-AF65-F5344CB8AC3E}">
        <p14:creationId xmlns:p14="http://schemas.microsoft.com/office/powerpoint/2010/main" val="2228545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6">
                                            <p:txEl>
                                              <p:pRg st="0" end="0"/>
                                            </p:txEl>
                                          </p:spTgt>
                                        </p:tgtEl>
                                        <p:attrNameLst>
                                          <p:attrName>style.visibility</p:attrName>
                                        </p:attrNameLst>
                                      </p:cBhvr>
                                      <p:to>
                                        <p:strVal val="visible"/>
                                      </p:to>
                                    </p:set>
                                    <p:animEffect transition="in" filter="fade">
                                      <p:cBhvr>
                                        <p:cTn id="13"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build="p">
        <p:tmplLst>
          <p:tmpl lvl="1">
            <p:tnLst>
              <p:par>
                <p:cTn presetID="10" presetClass="entr" presetSubtype="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815C55B3-F1C7-4851-8A6E-E5BF4A532C21}" type="datetimeFigureOut">
              <a:rPr lang="en-US" smtClean="0"/>
              <a:t>5/11/2021</a:t>
            </a:fld>
            <a:endParaRPr 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46B9D5D0-5992-4C64-A8C8-FE3FA91356A0}" type="slidenum">
              <a:rPr lang="en-US" smtClean="0"/>
              <a:t>‹#›</a:t>
            </a:fld>
            <a:endParaRPr lang="en-US"/>
          </a:p>
        </p:txBody>
      </p:sp>
    </p:spTree>
    <p:extLst>
      <p:ext uri="{BB962C8B-B14F-4D97-AF65-F5344CB8AC3E}">
        <p14:creationId xmlns:p14="http://schemas.microsoft.com/office/powerpoint/2010/main" val="3276871075"/>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6_Title Slide">
    <p:spTree>
      <p:nvGrpSpPr>
        <p:cNvPr id="1" name=""/>
        <p:cNvGrpSpPr/>
        <p:nvPr/>
      </p:nvGrpSpPr>
      <p:grpSpPr>
        <a:xfrm>
          <a:off x="0" y="0"/>
          <a:ext cx="0" cy="0"/>
          <a:chOff x="0" y="0"/>
          <a:chExt cx="0" cy="0"/>
        </a:xfrm>
      </p:grpSpPr>
      <p:sp>
        <p:nvSpPr>
          <p:cNvPr id="6" name="Picture Placeholder 5"/>
          <p:cNvSpPr>
            <a:spLocks noGrp="1"/>
          </p:cNvSpPr>
          <p:nvPr>
            <p:ph type="pic" sz="quarter" idx="11"/>
          </p:nvPr>
        </p:nvSpPr>
        <p:spPr>
          <a:xfrm>
            <a:off x="0" y="-1"/>
            <a:ext cx="12192000" cy="5287617"/>
          </a:xfrm>
          <a:prstGeom prst="rect">
            <a:avLst/>
          </a:prstGeom>
          <a:solidFill>
            <a:schemeClr val="bg2">
              <a:alpha val="46000"/>
            </a:schemeClr>
          </a:solidFill>
        </p:spPr>
        <p:txBody>
          <a:bodyPr/>
          <a:lstStyle>
            <a:lvl1pPr>
              <a:defRPr sz="800"/>
            </a:lvl1pPr>
          </a:lstStyle>
          <a:p>
            <a:endParaRPr lang="id-ID"/>
          </a:p>
        </p:txBody>
      </p:sp>
    </p:spTree>
    <p:extLst>
      <p:ext uri="{BB962C8B-B14F-4D97-AF65-F5344CB8AC3E}">
        <p14:creationId xmlns:p14="http://schemas.microsoft.com/office/powerpoint/2010/main" val="37844601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5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2192000" cy="6858000"/>
          </a:xfrm>
          <a:prstGeom prst="rect">
            <a:avLst/>
          </a:prstGeom>
          <a:solidFill>
            <a:schemeClr val="bg2">
              <a:alpha val="38000"/>
            </a:schemeClr>
          </a:solidFill>
        </p:spPr>
        <p:txBody>
          <a:bodyPr/>
          <a:lstStyle>
            <a:lvl1pPr>
              <a:defRPr sz="1050"/>
            </a:lvl1pPr>
          </a:lstStyle>
          <a:p>
            <a:endParaRPr lang="ar-IQ"/>
          </a:p>
        </p:txBody>
      </p:sp>
    </p:spTree>
    <p:extLst>
      <p:ext uri="{BB962C8B-B14F-4D97-AF65-F5344CB8AC3E}">
        <p14:creationId xmlns:p14="http://schemas.microsoft.com/office/powerpoint/2010/main" val="381331364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1_Title Slide">
    <p:spTree>
      <p:nvGrpSpPr>
        <p:cNvPr id="1" name=""/>
        <p:cNvGrpSpPr/>
        <p:nvPr/>
      </p:nvGrpSpPr>
      <p:grpSpPr>
        <a:xfrm>
          <a:off x="0" y="0"/>
          <a:ext cx="0" cy="0"/>
          <a:chOff x="0" y="0"/>
          <a:chExt cx="0" cy="0"/>
        </a:xfrm>
      </p:grpSpPr>
      <p:sp>
        <p:nvSpPr>
          <p:cNvPr id="6" name="Picture Placeholder 7"/>
          <p:cNvSpPr>
            <a:spLocks noGrp="1"/>
          </p:cNvSpPr>
          <p:nvPr>
            <p:ph type="pic" sz="quarter" idx="10"/>
          </p:nvPr>
        </p:nvSpPr>
        <p:spPr>
          <a:xfrm>
            <a:off x="0" y="0"/>
            <a:ext cx="12192000" cy="4746171"/>
          </a:xfrm>
          <a:prstGeom prst="rect">
            <a:avLst/>
          </a:prstGeom>
          <a:solidFill>
            <a:schemeClr val="bg2">
              <a:alpha val="38000"/>
            </a:schemeClr>
          </a:solidFill>
        </p:spPr>
        <p:txBody>
          <a:bodyPr/>
          <a:lstStyle>
            <a:lvl1pPr>
              <a:defRPr sz="900"/>
            </a:lvl1pPr>
          </a:lstStyle>
          <a:p>
            <a:endParaRPr lang="id-ID"/>
          </a:p>
        </p:txBody>
      </p:sp>
    </p:spTree>
    <p:extLst>
      <p:ext uri="{BB962C8B-B14F-4D97-AF65-F5344CB8AC3E}">
        <p14:creationId xmlns:p14="http://schemas.microsoft.com/office/powerpoint/2010/main" val="2130794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9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2192000" cy="6858000"/>
          </a:xfrm>
          <a:prstGeom prst="rect">
            <a:avLst/>
          </a:prstGeom>
          <a:solidFill>
            <a:schemeClr val="bg2">
              <a:alpha val="38000"/>
            </a:schemeClr>
          </a:solidFill>
        </p:spPr>
        <p:txBody>
          <a:bodyPr/>
          <a:lstStyle>
            <a:lvl1pPr>
              <a:defRPr sz="1050"/>
            </a:lvl1pPr>
          </a:lstStyle>
          <a:p>
            <a:endParaRPr lang="ar-IQ"/>
          </a:p>
        </p:txBody>
      </p:sp>
      <p:grpSp>
        <p:nvGrpSpPr>
          <p:cNvPr id="7" name="Group 6"/>
          <p:cNvGrpSpPr/>
          <p:nvPr userDrawn="1"/>
        </p:nvGrpSpPr>
        <p:grpSpPr>
          <a:xfrm>
            <a:off x="573448" y="1338897"/>
            <a:ext cx="988272" cy="87630"/>
            <a:chOff x="603399" y="1554480"/>
            <a:chExt cx="515620" cy="45720"/>
          </a:xfrm>
        </p:grpSpPr>
        <p:sp>
          <p:nvSpPr>
            <p:cNvPr id="8" name="Oval 7"/>
            <p:cNvSpPr/>
            <p:nvPr/>
          </p:nvSpPr>
          <p:spPr>
            <a:xfrm>
              <a:off x="603399" y="1554480"/>
              <a:ext cx="45720" cy="45720"/>
            </a:xfrm>
            <a:prstGeom prst="ellipse">
              <a:avLst/>
            </a:prstGeom>
            <a:solidFill>
              <a:schemeClr val="accent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9" name="Oval 8"/>
            <p:cNvSpPr/>
            <p:nvPr/>
          </p:nvSpPr>
          <p:spPr>
            <a:xfrm>
              <a:off x="720874" y="1554480"/>
              <a:ext cx="45720" cy="45720"/>
            </a:xfrm>
            <a:prstGeom prst="ellipse">
              <a:avLst/>
            </a:prstGeom>
            <a:solidFill>
              <a:schemeClr val="accent2"/>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0" name="Oval 9"/>
            <p:cNvSpPr/>
            <p:nvPr/>
          </p:nvSpPr>
          <p:spPr>
            <a:xfrm>
              <a:off x="838349" y="1554480"/>
              <a:ext cx="45720" cy="45720"/>
            </a:xfrm>
            <a:prstGeom prst="ellipse">
              <a:avLst/>
            </a:prstGeom>
            <a:solidFill>
              <a:schemeClr val="accent3"/>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1" name="Oval 10"/>
            <p:cNvSpPr/>
            <p:nvPr/>
          </p:nvSpPr>
          <p:spPr>
            <a:xfrm>
              <a:off x="955824" y="1554480"/>
              <a:ext cx="45720" cy="45720"/>
            </a:xfrm>
            <a:prstGeom prst="ellipse">
              <a:avLst/>
            </a:prstGeom>
            <a:solidFill>
              <a:schemeClr val="accent4"/>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2" name="Oval 11"/>
            <p:cNvSpPr/>
            <p:nvPr/>
          </p:nvSpPr>
          <p:spPr>
            <a:xfrm>
              <a:off x="1073299" y="1554480"/>
              <a:ext cx="45720" cy="45720"/>
            </a:xfrm>
            <a:prstGeom prst="ellipse">
              <a:avLst/>
            </a:prstGeom>
            <a:solidFill>
              <a:schemeClr val="accent5"/>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grpSp>
      <p:sp>
        <p:nvSpPr>
          <p:cNvPr id="13" name="Title 1"/>
          <p:cNvSpPr>
            <a:spLocks noGrp="1"/>
          </p:cNvSpPr>
          <p:nvPr>
            <p:ph type="title" hasCustomPrompt="1"/>
          </p:nvPr>
        </p:nvSpPr>
        <p:spPr>
          <a:xfrm>
            <a:off x="513906" y="697637"/>
            <a:ext cx="10225913" cy="471365"/>
          </a:xfrm>
          <a:prstGeom prst="rect">
            <a:avLst/>
          </a:prstGeom>
        </p:spPr>
        <p:txBody>
          <a:bodyPr wrap="none" lIns="0" tIns="0" rIns="0" bIns="0" anchor="ctr">
            <a:noAutofit/>
          </a:bodyPr>
          <a:lstStyle>
            <a:lvl1pPr algn="l" rtl="0">
              <a:defRPr sz="3733" b="1" baseline="0">
                <a:solidFill>
                  <a:schemeClr val="bg1">
                    <a:lumMod val="50000"/>
                  </a:schemeClr>
                </a:solidFill>
                <a:latin typeface="+mn-lt"/>
              </a:defRPr>
            </a:lvl1pPr>
          </a:lstStyle>
          <a:p>
            <a:r>
              <a:rPr lang="en-US" dirty="0" smtClean="0"/>
              <a:t>CLICK TO EDIT MASTER TITLE STYLE</a:t>
            </a:r>
            <a:endParaRPr lang="en-US" dirty="0"/>
          </a:p>
        </p:txBody>
      </p:sp>
      <p:sp>
        <p:nvSpPr>
          <p:cNvPr id="14" name="Text Placeholder 3"/>
          <p:cNvSpPr>
            <a:spLocks noGrp="1"/>
          </p:cNvSpPr>
          <p:nvPr>
            <p:ph type="body" sz="half" idx="2" hasCustomPrompt="1"/>
          </p:nvPr>
        </p:nvSpPr>
        <p:spPr>
          <a:xfrm>
            <a:off x="542934" y="397994"/>
            <a:ext cx="10225913" cy="267661"/>
          </a:xfrm>
          <a:prstGeom prst="rect">
            <a:avLst/>
          </a:prstGeom>
        </p:spPr>
        <p:txBody>
          <a:bodyPr wrap="square" lIns="0" tIns="0" rIns="0" bIns="0" anchor="ctr">
            <a:noAutofit/>
          </a:bodyPr>
          <a:lstStyle>
            <a:lvl1pPr marL="0" indent="0" algn="l" rtl="0">
              <a:buNone/>
              <a:defRPr sz="1200" b="0" i="0" baseline="0">
                <a:solidFill>
                  <a:schemeClr val="bg1">
                    <a:lumMod val="50000"/>
                  </a:schemeClr>
                </a:solidFill>
                <a:latin typeface="+mn-lt"/>
              </a:defRPr>
            </a:lvl1pPr>
            <a:lvl2pPr marL="609570" indent="0">
              <a:buNone/>
              <a:defRPr sz="1600"/>
            </a:lvl2pPr>
            <a:lvl3pPr marL="1219140" indent="0">
              <a:buNone/>
              <a:defRPr sz="1333"/>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r>
              <a:rPr lang="en-US" dirty="0" smtClean="0"/>
              <a:t>Type the subtitle of your great here</a:t>
            </a:r>
            <a:endParaRPr lang="en-US" dirty="0"/>
          </a:p>
        </p:txBody>
      </p:sp>
    </p:spTree>
    <p:extLst>
      <p:ext uri="{BB962C8B-B14F-4D97-AF65-F5344CB8AC3E}">
        <p14:creationId xmlns:p14="http://schemas.microsoft.com/office/powerpoint/2010/main" val="700975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4">
                                            <p:txEl>
                                              <p:pRg st="0" end="0"/>
                                            </p:txEl>
                                          </p:spTgt>
                                        </p:tgtEl>
                                        <p:attrNameLst>
                                          <p:attrName>style.visibility</p:attrName>
                                        </p:attrNameLst>
                                      </p:cBhvr>
                                      <p:to>
                                        <p:strVal val="visible"/>
                                      </p:to>
                                    </p:set>
                                    <p:animEffect transition="in" filter="fade">
                                      <p:cBhvr>
                                        <p:cTn id="13"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build="p">
        <p:tmplLst>
          <p:tmpl lvl="1">
            <p:tnLst>
              <p:par>
                <p:cTn presetID="10" presetClass="entr" presetSubtype="0"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0_Title Slide">
    <p:spTree>
      <p:nvGrpSpPr>
        <p:cNvPr id="1" name=""/>
        <p:cNvGrpSpPr/>
        <p:nvPr/>
      </p:nvGrpSpPr>
      <p:grpSpPr>
        <a:xfrm>
          <a:off x="0" y="0"/>
          <a:ext cx="0" cy="0"/>
          <a:chOff x="0" y="0"/>
          <a:chExt cx="0" cy="0"/>
        </a:xfrm>
      </p:grpSpPr>
      <p:sp>
        <p:nvSpPr>
          <p:cNvPr id="4" name="Rounded Rectangle 3"/>
          <p:cNvSpPr/>
          <p:nvPr userDrawn="1"/>
        </p:nvSpPr>
        <p:spPr>
          <a:xfrm>
            <a:off x="11557610" y="6355555"/>
            <a:ext cx="508265" cy="583407"/>
          </a:xfrm>
          <a:prstGeom prst="roundRect">
            <a:avLst>
              <a:gd name="adj" fmla="val 738"/>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ar-IQ" sz="1800"/>
          </a:p>
        </p:txBody>
      </p:sp>
      <p:sp>
        <p:nvSpPr>
          <p:cNvPr id="5" name="Slide Number Placeholder 4"/>
          <p:cNvSpPr>
            <a:spLocks noGrp="1"/>
          </p:cNvSpPr>
          <p:nvPr>
            <p:ph type="sldNum" sz="quarter" idx="16"/>
          </p:nvPr>
        </p:nvSpPr>
        <p:spPr>
          <a:xfrm>
            <a:off x="11607374" y="6478889"/>
            <a:ext cx="408736" cy="308166"/>
          </a:xfrm>
          <a:prstGeom prst="rect">
            <a:avLst/>
          </a:prstGeom>
        </p:spPr>
        <p:txBody>
          <a:bodyPr/>
          <a:lstStyle>
            <a:lvl1pPr algn="ctr" rtl="0">
              <a:defRPr sz="1400" b="1" smtClean="0">
                <a:solidFill>
                  <a:schemeClr val="tx1">
                    <a:lumMod val="65000"/>
                    <a:lumOff val="35000"/>
                  </a:schemeClr>
                </a:solidFill>
              </a:defRPr>
            </a:lvl1pPr>
          </a:lstStyle>
          <a:p>
            <a:pPr>
              <a:defRPr/>
            </a:pPr>
            <a:fld id="{84E0A6AB-449E-4F6C-AA85-160DA8B532EA}" type="slidenum">
              <a:rPr lang="en-US" smtClean="0"/>
              <a:pPr>
                <a:defRPr/>
              </a:pPr>
              <a:t>‹#›</a:t>
            </a:fld>
            <a:endParaRPr lang="en-US" dirty="0"/>
          </a:p>
        </p:txBody>
      </p:sp>
      <p:sp>
        <p:nvSpPr>
          <p:cNvPr id="6" name="Picture Placeholder 5"/>
          <p:cNvSpPr>
            <a:spLocks noGrp="1"/>
          </p:cNvSpPr>
          <p:nvPr>
            <p:ph type="pic" sz="quarter" idx="10"/>
          </p:nvPr>
        </p:nvSpPr>
        <p:spPr>
          <a:xfrm>
            <a:off x="9255493" y="0"/>
            <a:ext cx="2948066" cy="3432710"/>
          </a:xfrm>
          <a:prstGeom prst="rect">
            <a:avLst/>
          </a:prstGeom>
          <a:solidFill>
            <a:schemeClr val="bg2"/>
          </a:solidFill>
          <a:ln>
            <a:noFill/>
          </a:ln>
        </p:spPr>
        <p:txBody>
          <a:bodyPr/>
          <a:lstStyle>
            <a:lvl1pPr rtl="0">
              <a:defRPr sz="600"/>
            </a:lvl1pPr>
          </a:lstStyle>
          <a:p>
            <a:pPr rtl="0"/>
            <a:endParaRPr lang="en-US"/>
          </a:p>
        </p:txBody>
      </p:sp>
      <p:sp>
        <p:nvSpPr>
          <p:cNvPr id="7" name="Picture Placeholder 5"/>
          <p:cNvSpPr>
            <a:spLocks noGrp="1"/>
          </p:cNvSpPr>
          <p:nvPr>
            <p:ph type="pic" sz="quarter" idx="11"/>
          </p:nvPr>
        </p:nvSpPr>
        <p:spPr>
          <a:xfrm>
            <a:off x="5715000" y="0"/>
            <a:ext cx="3552765" cy="3441744"/>
          </a:xfrm>
          <a:custGeom>
            <a:avLst/>
            <a:gdLst>
              <a:gd name="connsiteX0" fmla="*/ 0 w 5741279"/>
              <a:gd name="connsiteY0" fmla="*/ 0 h 6911182"/>
              <a:gd name="connsiteX1" fmla="*/ 5741279 w 5741279"/>
              <a:gd name="connsiteY1" fmla="*/ 0 h 6911182"/>
              <a:gd name="connsiteX2" fmla="*/ 5741279 w 5741279"/>
              <a:gd name="connsiteY2" fmla="*/ 6911182 h 6911182"/>
              <a:gd name="connsiteX3" fmla="*/ 0 w 5741279"/>
              <a:gd name="connsiteY3" fmla="*/ 6911182 h 6911182"/>
              <a:gd name="connsiteX4" fmla="*/ 0 w 5741279"/>
              <a:gd name="connsiteY4" fmla="*/ 0 h 6911182"/>
              <a:gd name="connsiteX0" fmla="*/ 1722474 w 7463753"/>
              <a:gd name="connsiteY0" fmla="*/ 0 h 6911182"/>
              <a:gd name="connsiteX1" fmla="*/ 7463753 w 7463753"/>
              <a:gd name="connsiteY1" fmla="*/ 0 h 6911182"/>
              <a:gd name="connsiteX2" fmla="*/ 7463753 w 7463753"/>
              <a:gd name="connsiteY2" fmla="*/ 6911182 h 6911182"/>
              <a:gd name="connsiteX3" fmla="*/ 0 w 7463753"/>
              <a:gd name="connsiteY3" fmla="*/ 6889916 h 6911182"/>
              <a:gd name="connsiteX4" fmla="*/ 1722474 w 7463753"/>
              <a:gd name="connsiteY4" fmla="*/ 0 h 69111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3753" h="6911182">
                <a:moveTo>
                  <a:pt x="1722474" y="0"/>
                </a:moveTo>
                <a:lnTo>
                  <a:pt x="7463753" y="0"/>
                </a:lnTo>
                <a:lnTo>
                  <a:pt x="7463753" y="6911182"/>
                </a:lnTo>
                <a:lnTo>
                  <a:pt x="0" y="6889916"/>
                </a:lnTo>
                <a:lnTo>
                  <a:pt x="1722474" y="0"/>
                </a:lnTo>
                <a:close/>
              </a:path>
            </a:pathLst>
          </a:custGeom>
          <a:solidFill>
            <a:schemeClr val="bg2"/>
          </a:solidFill>
          <a:ln>
            <a:noFill/>
          </a:ln>
        </p:spPr>
        <p:txBody>
          <a:bodyPr/>
          <a:lstStyle>
            <a:lvl1pPr rtl="0">
              <a:defRPr sz="600"/>
            </a:lvl1pPr>
          </a:lstStyle>
          <a:p>
            <a:pPr rtl="0"/>
            <a:endParaRPr lang="en-US" dirty="0"/>
          </a:p>
        </p:txBody>
      </p:sp>
      <p:sp>
        <p:nvSpPr>
          <p:cNvPr id="8" name="Picture Placeholder 5"/>
          <p:cNvSpPr>
            <a:spLocks noGrp="1"/>
          </p:cNvSpPr>
          <p:nvPr>
            <p:ph type="pic" sz="quarter" idx="17"/>
          </p:nvPr>
        </p:nvSpPr>
        <p:spPr>
          <a:xfrm>
            <a:off x="9849871" y="3433556"/>
            <a:ext cx="2357602" cy="3409929"/>
          </a:xfrm>
          <a:prstGeom prst="rect">
            <a:avLst/>
          </a:prstGeom>
          <a:solidFill>
            <a:schemeClr val="bg2"/>
          </a:solidFill>
        </p:spPr>
        <p:txBody>
          <a:bodyPr/>
          <a:lstStyle>
            <a:lvl1pPr rtl="0">
              <a:defRPr sz="600"/>
            </a:lvl1pPr>
          </a:lstStyle>
          <a:p>
            <a:pPr rtl="0"/>
            <a:endParaRPr lang="en-US" dirty="0"/>
          </a:p>
        </p:txBody>
      </p:sp>
      <p:sp>
        <p:nvSpPr>
          <p:cNvPr id="9" name="Picture Placeholder 5"/>
          <p:cNvSpPr>
            <a:spLocks noGrp="1"/>
          </p:cNvSpPr>
          <p:nvPr>
            <p:ph type="pic" sz="quarter" idx="18"/>
          </p:nvPr>
        </p:nvSpPr>
        <p:spPr>
          <a:xfrm>
            <a:off x="7492271" y="3433526"/>
            <a:ext cx="2357600" cy="3411162"/>
          </a:xfrm>
          <a:prstGeom prst="rect">
            <a:avLst/>
          </a:prstGeom>
          <a:solidFill>
            <a:schemeClr val="bg2"/>
          </a:solidFill>
          <a:ln>
            <a:noFill/>
          </a:ln>
        </p:spPr>
        <p:txBody>
          <a:bodyPr/>
          <a:lstStyle>
            <a:lvl1pPr rtl="0">
              <a:defRPr sz="600"/>
            </a:lvl1pPr>
          </a:lstStyle>
          <a:p>
            <a:pPr rtl="0"/>
            <a:endParaRPr lang="en-US" dirty="0"/>
          </a:p>
        </p:txBody>
      </p:sp>
      <p:sp>
        <p:nvSpPr>
          <p:cNvPr id="10" name="Picture Placeholder 5"/>
          <p:cNvSpPr>
            <a:spLocks noGrp="1"/>
          </p:cNvSpPr>
          <p:nvPr>
            <p:ph type="pic" sz="quarter" idx="12"/>
          </p:nvPr>
        </p:nvSpPr>
        <p:spPr>
          <a:xfrm>
            <a:off x="4897542" y="3428431"/>
            <a:ext cx="2601310" cy="3415055"/>
          </a:xfrm>
          <a:custGeom>
            <a:avLst/>
            <a:gdLst>
              <a:gd name="connsiteX0" fmla="*/ 0 w 5741279"/>
              <a:gd name="connsiteY0" fmla="*/ 0 h 6911182"/>
              <a:gd name="connsiteX1" fmla="*/ 5741279 w 5741279"/>
              <a:gd name="connsiteY1" fmla="*/ 0 h 6911182"/>
              <a:gd name="connsiteX2" fmla="*/ 5741279 w 5741279"/>
              <a:gd name="connsiteY2" fmla="*/ 6911182 h 6911182"/>
              <a:gd name="connsiteX3" fmla="*/ 0 w 5741279"/>
              <a:gd name="connsiteY3" fmla="*/ 6911182 h 6911182"/>
              <a:gd name="connsiteX4" fmla="*/ 0 w 5741279"/>
              <a:gd name="connsiteY4" fmla="*/ 0 h 6911182"/>
              <a:gd name="connsiteX0" fmla="*/ 1722474 w 7463753"/>
              <a:gd name="connsiteY0" fmla="*/ 0 h 6911182"/>
              <a:gd name="connsiteX1" fmla="*/ 7463753 w 7463753"/>
              <a:gd name="connsiteY1" fmla="*/ 0 h 6911182"/>
              <a:gd name="connsiteX2" fmla="*/ 7463753 w 7463753"/>
              <a:gd name="connsiteY2" fmla="*/ 6911182 h 6911182"/>
              <a:gd name="connsiteX3" fmla="*/ 0 w 7463753"/>
              <a:gd name="connsiteY3" fmla="*/ 6889916 h 6911182"/>
              <a:gd name="connsiteX4" fmla="*/ 1722474 w 7463753"/>
              <a:gd name="connsiteY4" fmla="*/ 0 h 6911182"/>
              <a:gd name="connsiteX0" fmla="*/ 3779874 w 7463753"/>
              <a:gd name="connsiteY0" fmla="*/ 25400 h 6911182"/>
              <a:gd name="connsiteX1" fmla="*/ 7463753 w 7463753"/>
              <a:gd name="connsiteY1" fmla="*/ 0 h 6911182"/>
              <a:gd name="connsiteX2" fmla="*/ 7463753 w 7463753"/>
              <a:gd name="connsiteY2" fmla="*/ 6911182 h 6911182"/>
              <a:gd name="connsiteX3" fmla="*/ 0 w 7463753"/>
              <a:gd name="connsiteY3" fmla="*/ 6889916 h 6911182"/>
              <a:gd name="connsiteX4" fmla="*/ 3779874 w 7463753"/>
              <a:gd name="connsiteY4" fmla="*/ 25400 h 6911182"/>
              <a:gd name="connsiteX0" fmla="*/ 1722474 w 5406353"/>
              <a:gd name="connsiteY0" fmla="*/ 25400 h 6911182"/>
              <a:gd name="connsiteX1" fmla="*/ 5406353 w 5406353"/>
              <a:gd name="connsiteY1" fmla="*/ 0 h 6911182"/>
              <a:gd name="connsiteX2" fmla="*/ 5406353 w 5406353"/>
              <a:gd name="connsiteY2" fmla="*/ 6911182 h 6911182"/>
              <a:gd name="connsiteX3" fmla="*/ 0 w 5406353"/>
              <a:gd name="connsiteY3" fmla="*/ 6889916 h 6911182"/>
              <a:gd name="connsiteX4" fmla="*/ 1722474 w 5406353"/>
              <a:gd name="connsiteY4" fmla="*/ 25400 h 69111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6353" h="6911182">
                <a:moveTo>
                  <a:pt x="1722474" y="25400"/>
                </a:moveTo>
                <a:lnTo>
                  <a:pt x="5406353" y="0"/>
                </a:lnTo>
                <a:lnTo>
                  <a:pt x="5406353" y="6911182"/>
                </a:lnTo>
                <a:lnTo>
                  <a:pt x="0" y="6889916"/>
                </a:lnTo>
                <a:lnTo>
                  <a:pt x="1722474" y="25400"/>
                </a:lnTo>
                <a:close/>
              </a:path>
            </a:pathLst>
          </a:custGeom>
          <a:solidFill>
            <a:schemeClr val="bg2"/>
          </a:solidFill>
          <a:ln>
            <a:noFill/>
          </a:ln>
        </p:spPr>
        <p:txBody>
          <a:bodyPr/>
          <a:lstStyle>
            <a:lvl1pPr rtl="0">
              <a:defRPr sz="600"/>
            </a:lvl1pPr>
          </a:lstStyle>
          <a:p>
            <a:pPr rtl="0"/>
            <a:endParaRPr lang="en-US"/>
          </a:p>
        </p:txBody>
      </p:sp>
    </p:spTree>
    <p:extLst>
      <p:ext uri="{BB962C8B-B14F-4D97-AF65-F5344CB8AC3E}">
        <p14:creationId xmlns:p14="http://schemas.microsoft.com/office/powerpoint/2010/main" val="287384199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6275423"/>
      </p:ext>
    </p:extLst>
  </p:cSld>
  <p:clrMap bg1="lt1" tx1="dk1" bg2="lt2" tx2="dk2" accent1="accent1" accent2="accent2" accent3="accent3" accent4="accent4" accent5="accent5" accent6="accent6" hlink="hlink" folHlink="folHlink"/>
  <p:sldLayoutIdLst>
    <p:sldLayoutId id="2147483649" r:id="rId1"/>
    <p:sldLayoutId id="2147483699" r:id="rId2"/>
    <p:sldLayoutId id="2147483675" r:id="rId3"/>
    <p:sldLayoutId id="2147483740" r:id="rId4"/>
    <p:sldLayoutId id="2147483742" r:id="rId5"/>
    <p:sldLayoutId id="2147483700" r:id="rId6"/>
    <p:sldLayoutId id="2147483746" r:id="rId7"/>
    <p:sldLayoutId id="2147483726" r:id="rId8"/>
    <p:sldLayoutId id="2147483744" r:id="rId9"/>
    <p:sldLayoutId id="2147483748" r:id="rId10"/>
    <p:sldLayoutId id="2147483745" r:id="rId11"/>
    <p:sldLayoutId id="2147483747" r:id="rId12"/>
    <p:sldLayoutId id="2147483743" r:id="rId13"/>
    <p:sldLayoutId id="2147483741" r:id="rId14"/>
    <p:sldLayoutId id="2147483718" r:id="rId15"/>
    <p:sldLayoutId id="2147483708" r:id="rId16"/>
    <p:sldLayoutId id="2147483709" r:id="rId17"/>
    <p:sldLayoutId id="2147483732" r:id="rId18"/>
    <p:sldLayoutId id="2147483710" r:id="rId19"/>
    <p:sldLayoutId id="2147483728" r:id="rId20"/>
    <p:sldLayoutId id="2147483711" r:id="rId21"/>
    <p:sldLayoutId id="2147483712" r:id="rId22"/>
    <p:sldLayoutId id="2147483713" r:id="rId23"/>
    <p:sldLayoutId id="2147483717" r:id="rId24"/>
    <p:sldLayoutId id="2147483721" r:id="rId25"/>
    <p:sldLayoutId id="2147483714" r:id="rId26"/>
    <p:sldLayoutId id="2147483715" r:id="rId27"/>
    <p:sldLayoutId id="2147483716" r:id="rId28"/>
    <p:sldLayoutId id="2147483720" r:id="rId29"/>
    <p:sldLayoutId id="2147483722" r:id="rId30"/>
    <p:sldLayoutId id="2147483723" r:id="rId31"/>
    <p:sldLayoutId id="2147483724" r:id="rId32"/>
    <p:sldLayoutId id="2147483731" r:id="rId33"/>
    <p:sldLayoutId id="2147483725" r:id="rId34"/>
    <p:sldLayoutId id="2147483733" r:id="rId35"/>
    <p:sldLayoutId id="2147483734" r:id="rId36"/>
    <p:sldLayoutId id="2147483735" r:id="rId37"/>
    <p:sldLayoutId id="2147483736" r:id="rId38"/>
    <p:sldLayoutId id="2147483738" r:id="rId39"/>
    <p:sldLayoutId id="2147483739" r:id="rId40"/>
    <p:sldLayoutId id="2147483749" r:id="rId41"/>
  </p:sldLayoutIdLst>
  <p:timing>
    <p:tnLst>
      <p:par>
        <p:cTn id="1" dur="indefinite" restart="never" nodeType="tmRoot"/>
      </p:par>
    </p:tnLst>
  </p:timing>
  <p:hf sldNum="0"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eg"/><Relationship Id="rId1" Type="http://schemas.openxmlformats.org/officeDocument/2006/relationships/slideLayout" Target="../slideLayouts/slideLayout26.xml"/><Relationship Id="rId5" Type="http://schemas.openxmlformats.org/officeDocument/2006/relationships/image" Target="../media/image24.jpeg"/><Relationship Id="rId4" Type="http://schemas.openxmlformats.org/officeDocument/2006/relationships/image" Target="../media/image23.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9.xml"/><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14325" y="-25689"/>
            <a:ext cx="12192000" cy="6879514"/>
          </a:xfrm>
          <a:prstGeom prst="rect">
            <a:avLst/>
          </a:prstGeom>
          <a:gradFill flip="none" rotWithShape="1">
            <a:gsLst>
              <a:gs pos="27540">
                <a:srgbClr val="1692B1">
                  <a:alpha val="87000"/>
                </a:srgbClr>
              </a:gs>
              <a:gs pos="36000">
                <a:srgbClr val="1D97B4"/>
              </a:gs>
              <a:gs pos="0">
                <a:schemeClr val="accent6"/>
              </a:gs>
              <a:gs pos="100000">
                <a:schemeClr val="accent1">
                  <a:alpha val="9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sp>
        <p:nvSpPr>
          <p:cNvPr id="4" name="Rectangle 3"/>
          <p:cNvSpPr/>
          <p:nvPr/>
        </p:nvSpPr>
        <p:spPr>
          <a:xfrm>
            <a:off x="4295775" y="2095759"/>
            <a:ext cx="7162639" cy="2616101"/>
          </a:xfrm>
          <a:prstGeom prst="rect">
            <a:avLst/>
          </a:prstGeom>
        </p:spPr>
        <p:txBody>
          <a:bodyPr wrap="square">
            <a:spAutoFit/>
          </a:bodyPr>
          <a:lstStyle/>
          <a:p>
            <a:r>
              <a:rPr kumimoji="1" lang="zh-CN" altLang="en-US" sz="4400" dirty="0" smtClean="0">
                <a:solidFill>
                  <a:schemeClr val="bg1"/>
                </a:solidFill>
                <a:latin typeface="华文行楷" pitchFamily="2" charset="-122"/>
                <a:ea typeface="华文行楷" pitchFamily="2" charset="-122"/>
              </a:rPr>
              <a:t>巩固拓展</a:t>
            </a:r>
            <a:r>
              <a:rPr kumimoji="1" lang="zh-CN" altLang="en-US" sz="4400" dirty="0" smtClean="0">
                <a:solidFill>
                  <a:schemeClr val="bg1"/>
                </a:solidFill>
                <a:latin typeface="华文行楷" pitchFamily="2" charset="-122"/>
                <a:ea typeface="华文行楷" pitchFamily="2" charset="-122"/>
              </a:rPr>
              <a:t>过渡期</a:t>
            </a:r>
            <a:endParaRPr kumimoji="1" lang="en-US" altLang="zh-CN" sz="4400" dirty="0" smtClean="0">
              <a:solidFill>
                <a:schemeClr val="bg1"/>
              </a:solidFill>
              <a:latin typeface="华文行楷" pitchFamily="2" charset="-122"/>
              <a:ea typeface="华文行楷" pitchFamily="2" charset="-122"/>
            </a:endParaRPr>
          </a:p>
          <a:p>
            <a:r>
              <a:rPr kumimoji="1" lang="zh-CN" altLang="en-US" sz="4400" dirty="0" smtClean="0">
                <a:solidFill>
                  <a:schemeClr val="bg1"/>
                </a:solidFill>
              </a:rPr>
              <a:t>小额信贷消费扶贫产业帮扶</a:t>
            </a:r>
            <a:endParaRPr kumimoji="1" lang="en-US" altLang="zh-CN" sz="4400" dirty="0" smtClean="0">
              <a:solidFill>
                <a:schemeClr val="bg1"/>
              </a:solidFill>
            </a:endParaRPr>
          </a:p>
          <a:p>
            <a:r>
              <a:rPr kumimoji="1" lang="zh-CN" altLang="en-US" sz="4400" dirty="0" smtClean="0">
                <a:solidFill>
                  <a:schemeClr val="bg1"/>
                </a:solidFill>
              </a:rPr>
              <a:t>需要</a:t>
            </a:r>
            <a:r>
              <a:rPr kumimoji="1" lang="zh-CN" altLang="en-US" sz="4400" dirty="0" smtClean="0">
                <a:solidFill>
                  <a:schemeClr val="bg1"/>
                </a:solidFill>
              </a:rPr>
              <a:t>关</a:t>
            </a:r>
            <a:r>
              <a:rPr kumimoji="1" lang="zh-CN" altLang="en-US" sz="4400" dirty="0">
                <a:solidFill>
                  <a:schemeClr val="bg1"/>
                </a:solidFill>
              </a:rPr>
              <a:t>注的问题及分析</a:t>
            </a:r>
          </a:p>
          <a:p>
            <a:pPr>
              <a:lnSpc>
                <a:spcPct val="80000"/>
              </a:lnSpc>
            </a:pPr>
            <a:endParaRPr lang="id-ID" sz="4000" b="1" dirty="0">
              <a:solidFill>
                <a:schemeClr val="bg1"/>
              </a:solidFill>
              <a:latin typeface="+mj-lt"/>
            </a:endParaRPr>
          </a:p>
        </p:txBody>
      </p:sp>
      <p:sp>
        <p:nvSpPr>
          <p:cNvPr id="7" name="TextBox 4"/>
          <p:cNvSpPr txBox="1"/>
          <p:nvPr/>
        </p:nvSpPr>
        <p:spPr>
          <a:xfrm>
            <a:off x="5520356" y="5198153"/>
            <a:ext cx="5132738" cy="646331"/>
          </a:xfrm>
          <a:prstGeom prst="rect">
            <a:avLst/>
          </a:prstGeom>
          <a:noFill/>
        </p:spPr>
        <p:txBody>
          <a:bodyPr wrap="square" rtlCol="0">
            <a:spAutoFit/>
          </a:bodyPr>
          <a:lstStyle/>
          <a:p>
            <a:r>
              <a:rPr lang="en-US" spc="300" dirty="0" smtClean="0">
                <a:solidFill>
                  <a:srgbClr val="FFFFFF"/>
                </a:solidFill>
                <a:latin typeface="+mj-ea"/>
                <a:ea typeface="+mj-ea"/>
              </a:rPr>
              <a:t> </a:t>
            </a:r>
            <a:r>
              <a:rPr lang="zh-CN" altLang="en-US" spc="300" dirty="0" smtClean="0">
                <a:solidFill>
                  <a:srgbClr val="FFFFFF"/>
                </a:solidFill>
                <a:latin typeface="+mj-ea"/>
                <a:ea typeface="+mj-ea"/>
              </a:rPr>
              <a:t>重庆市扶贫办产业处</a:t>
            </a:r>
            <a:endParaRPr lang="en-US" altLang="zh-CN" spc="300" dirty="0" smtClean="0">
              <a:solidFill>
                <a:srgbClr val="FFFFFF"/>
              </a:solidFill>
              <a:latin typeface="+mj-ea"/>
              <a:ea typeface="+mj-ea"/>
            </a:endParaRPr>
          </a:p>
          <a:p>
            <a:r>
              <a:rPr lang="en-US" altLang="zh-CN" spc="300" dirty="0" smtClean="0">
                <a:solidFill>
                  <a:srgbClr val="FFFFFF"/>
                </a:solidFill>
                <a:latin typeface="+mj-ea"/>
                <a:ea typeface="+mj-ea"/>
                <a:cs typeface="Lato Black" charset="0"/>
              </a:rPr>
              <a:t> </a:t>
            </a:r>
            <a:r>
              <a:rPr lang="zh-CN" altLang="zh-CN" spc="300" dirty="0" smtClean="0">
                <a:solidFill>
                  <a:srgbClr val="FFFFFF"/>
                </a:solidFill>
                <a:latin typeface="+mj-ea"/>
                <a:ea typeface="+mj-ea"/>
                <a:cs typeface="Lato Black" charset="0"/>
              </a:rPr>
              <a:t>2</a:t>
            </a:r>
            <a:r>
              <a:rPr lang="en-US" altLang="zh-CN" spc="300" dirty="0" smtClean="0">
                <a:solidFill>
                  <a:srgbClr val="FFFFFF"/>
                </a:solidFill>
                <a:latin typeface="+mj-ea"/>
                <a:ea typeface="+mj-ea"/>
                <a:cs typeface="Lato Black" charset="0"/>
              </a:rPr>
              <a:t>021.05</a:t>
            </a:r>
            <a:endParaRPr lang="en-US" spc="300" dirty="0">
              <a:solidFill>
                <a:srgbClr val="FFFFFF"/>
              </a:solidFill>
              <a:latin typeface="+mj-ea"/>
              <a:ea typeface="+mj-ea"/>
              <a:cs typeface="Lato Black" charset="0"/>
            </a:endParaRPr>
          </a:p>
        </p:txBody>
      </p:sp>
      <p:sp>
        <p:nvSpPr>
          <p:cNvPr id="2" name="TextBox 1"/>
          <p:cNvSpPr txBox="1"/>
          <p:nvPr/>
        </p:nvSpPr>
        <p:spPr>
          <a:xfrm>
            <a:off x="6991350" y="647700"/>
            <a:ext cx="1819275" cy="369332"/>
          </a:xfrm>
          <a:prstGeom prst="rect">
            <a:avLst/>
          </a:prstGeom>
          <a:noFill/>
        </p:spPr>
        <p:txBody>
          <a:bodyPr wrap="square" rtlCol="0">
            <a:spAutoFit/>
          </a:bodyPr>
          <a:lstStyle/>
          <a:p>
            <a:endParaRPr lang="zh-CN" altLang="en-US" dirty="0"/>
          </a:p>
        </p:txBody>
      </p:sp>
      <p:sp>
        <p:nvSpPr>
          <p:cNvPr id="3" name="TextBox 2"/>
          <p:cNvSpPr txBox="1"/>
          <p:nvPr/>
        </p:nvSpPr>
        <p:spPr>
          <a:xfrm>
            <a:off x="4924425" y="942975"/>
            <a:ext cx="3162300" cy="369332"/>
          </a:xfrm>
          <a:prstGeom prst="rect">
            <a:avLst/>
          </a:prstGeom>
          <a:noFill/>
        </p:spPr>
        <p:txBody>
          <a:bodyPr wrap="square" rtlCol="0">
            <a:spAutoFit/>
          </a:bodyPr>
          <a:lstStyle/>
          <a:p>
            <a:endParaRPr lang="zh-CN" altLang="en-US" dirty="0"/>
          </a:p>
        </p:txBody>
      </p:sp>
      <p:sp>
        <p:nvSpPr>
          <p:cNvPr id="8" name="TextBox 7"/>
          <p:cNvSpPr txBox="1"/>
          <p:nvPr/>
        </p:nvSpPr>
        <p:spPr>
          <a:xfrm>
            <a:off x="5370572" y="465896"/>
            <a:ext cx="4572536" cy="1446550"/>
          </a:xfrm>
          <a:prstGeom prst="rect">
            <a:avLst/>
          </a:prstGeom>
          <a:noFill/>
        </p:spPr>
        <p:txBody>
          <a:bodyPr wrap="none" rtlCol="0">
            <a:spAutoFit/>
          </a:bodyPr>
          <a:lstStyle/>
          <a:p>
            <a:r>
              <a:rPr lang="en-US" sz="8800" b="1" dirty="0" smtClean="0">
                <a:gradFill>
                  <a:gsLst>
                    <a:gs pos="100000">
                      <a:schemeClr val="accent2"/>
                    </a:gs>
                    <a:gs pos="0">
                      <a:schemeClr val="accent4"/>
                    </a:gs>
                  </a:gsLst>
                  <a:lin ang="6600000" scaled="0"/>
                </a:gradFill>
                <a:effectLst>
                  <a:outerShdw blurRad="533400" sx="102000" sy="102000" algn="ctr" rotWithShape="0">
                    <a:prstClr val="black">
                      <a:alpha val="52000"/>
                    </a:prstClr>
                  </a:outerShdw>
                </a:effectLst>
                <a:latin typeface="Arial" panose="020B0604020202020204" pitchFamily="34" charset="0"/>
                <a:cs typeface="Arial" panose="020B0604020202020204" pitchFamily="34" charset="0"/>
              </a:rPr>
              <a:t>solution</a:t>
            </a:r>
            <a:endParaRPr lang="en-US" sz="8800" b="1" dirty="0">
              <a:gradFill>
                <a:gsLst>
                  <a:gs pos="100000">
                    <a:schemeClr val="accent2"/>
                  </a:gs>
                  <a:gs pos="0">
                    <a:schemeClr val="accent4"/>
                  </a:gs>
                </a:gsLst>
                <a:lin ang="6600000" scaled="0"/>
              </a:gradFill>
              <a:effectLst>
                <a:outerShdw blurRad="533400" sx="102000" sy="102000" algn="ctr" rotWithShape="0">
                  <a:prstClr val="black">
                    <a:alpha val="52000"/>
                  </a:prstClr>
                </a:outerShdw>
              </a:effectLst>
              <a:latin typeface="Arial" panose="020B0604020202020204" pitchFamily="34" charset="0"/>
              <a:cs typeface="Arial" panose="020B0604020202020204" pitchFamily="34" charset="0"/>
            </a:endParaRPr>
          </a:p>
        </p:txBody>
      </p:sp>
      <p:pic>
        <p:nvPicPr>
          <p:cNvPr id="9" name="图片占位符 7" descr="c1fa5dce4ce6d463bcdb0749ff7986bc.png.jpeg"/>
          <p:cNvPicPr>
            <a:picLocks noGrp="1" noChangeAspect="1"/>
          </p:cNvPicPr>
          <p:nvPr>
            <p:ph type="pic" sz="quarter" idx="4294967295"/>
          </p:nvPr>
        </p:nvPicPr>
        <p:blipFill rotWithShape="1">
          <a:blip r:embed="rId2">
            <a:extLst>
              <a:ext uri="{28A0092B-C50C-407E-A947-70E740481C1C}">
                <a14:useLocalDpi xmlns:a14="http://schemas.microsoft.com/office/drawing/2010/main" val="0"/>
              </a:ext>
            </a:extLst>
          </a:blip>
          <a:srcRect l="13583" t="2744" r="35001" b="-2744"/>
          <a:stretch/>
        </p:blipFill>
        <p:spPr>
          <a:xfrm>
            <a:off x="1316952" y="764865"/>
            <a:ext cx="2970663" cy="2966070"/>
          </a:xfrm>
          <a:custGeom>
            <a:avLst/>
            <a:gdLst>
              <a:gd name="connsiteX0" fmla="*/ 1981200 w 3962400"/>
              <a:gd name="connsiteY0" fmla="*/ 0 h 3962400"/>
              <a:gd name="connsiteX1" fmla="*/ 3962400 w 3962400"/>
              <a:gd name="connsiteY1" fmla="*/ 1981200 h 3962400"/>
              <a:gd name="connsiteX2" fmla="*/ 1981200 w 3962400"/>
              <a:gd name="connsiteY2" fmla="*/ 3962400 h 3962400"/>
              <a:gd name="connsiteX3" fmla="*/ 0 w 3962400"/>
              <a:gd name="connsiteY3" fmla="*/ 1981200 h 3962400"/>
              <a:gd name="connsiteX4" fmla="*/ 1981200 w 3962400"/>
              <a:gd name="connsiteY4" fmla="*/ 0 h 396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2400" h="3962400">
                <a:moveTo>
                  <a:pt x="1981200" y="0"/>
                </a:moveTo>
                <a:cubicBezTo>
                  <a:pt x="3075387" y="0"/>
                  <a:pt x="3962400" y="887013"/>
                  <a:pt x="3962400" y="1981200"/>
                </a:cubicBezTo>
                <a:cubicBezTo>
                  <a:pt x="3962400" y="3075387"/>
                  <a:pt x="3075387" y="3962400"/>
                  <a:pt x="1981200" y="3962400"/>
                </a:cubicBezTo>
                <a:cubicBezTo>
                  <a:pt x="887013" y="3962400"/>
                  <a:pt x="0" y="3075387"/>
                  <a:pt x="0" y="1981200"/>
                </a:cubicBezTo>
                <a:cubicBezTo>
                  <a:pt x="0" y="887013"/>
                  <a:pt x="887013" y="0"/>
                  <a:pt x="1981200" y="0"/>
                </a:cubicBezTo>
                <a:close/>
              </a:path>
            </a:pathLst>
          </a:custGeom>
        </p:spPr>
      </p:pic>
    </p:spTree>
    <p:extLst>
      <p:ext uri="{BB962C8B-B14F-4D97-AF65-F5344CB8AC3E}">
        <p14:creationId xmlns:p14="http://schemas.microsoft.com/office/powerpoint/2010/main" val="270484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95250" y="571500"/>
            <a:ext cx="12192000" cy="6879514"/>
          </a:xfrm>
          <a:prstGeom prst="rect">
            <a:avLst/>
          </a:prstGeom>
          <a:gradFill flip="none" rotWithShape="1">
            <a:gsLst>
              <a:gs pos="27540">
                <a:srgbClr val="1692B1">
                  <a:alpha val="87000"/>
                </a:srgbClr>
              </a:gs>
              <a:gs pos="36000">
                <a:srgbClr val="1D97B4"/>
              </a:gs>
              <a:gs pos="0">
                <a:schemeClr val="accent6"/>
              </a:gs>
              <a:gs pos="100000">
                <a:schemeClr val="accent1">
                  <a:alpha val="9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sp>
        <p:nvSpPr>
          <p:cNvPr id="4" name="Rectangle 3"/>
          <p:cNvSpPr/>
          <p:nvPr/>
        </p:nvSpPr>
        <p:spPr>
          <a:xfrm>
            <a:off x="5867154" y="2095759"/>
            <a:ext cx="5591260" cy="2575064"/>
          </a:xfrm>
          <a:prstGeom prst="rect">
            <a:avLst/>
          </a:prstGeom>
        </p:spPr>
        <p:txBody>
          <a:bodyPr wrap="square">
            <a:spAutoFit/>
          </a:bodyPr>
          <a:lstStyle/>
          <a:p>
            <a:r>
              <a:rPr kumimoji="1" lang="zh-CN" altLang="en-US" sz="4400" dirty="0">
                <a:solidFill>
                  <a:schemeClr val="bg1"/>
                </a:solidFill>
              </a:rPr>
              <a:t>3</a:t>
            </a:r>
            <a:r>
              <a:rPr kumimoji="1" lang="en-US" altLang="zh-CN" sz="4400" dirty="0" smtClean="0">
                <a:solidFill>
                  <a:schemeClr val="bg1"/>
                </a:solidFill>
              </a:rPr>
              <a:t> </a:t>
            </a:r>
            <a:r>
              <a:rPr kumimoji="1" lang="zh-CN" altLang="en-US" sz="4400" dirty="0" smtClean="0">
                <a:solidFill>
                  <a:schemeClr val="bg1"/>
                </a:solidFill>
              </a:rPr>
              <a:t>产业帮扶</a:t>
            </a:r>
            <a:endParaRPr kumimoji="1" lang="en-US" altLang="zh-CN" sz="2800" dirty="0" smtClean="0">
              <a:solidFill>
                <a:schemeClr val="bg1"/>
              </a:solidFill>
              <a:latin typeface="+mn-ea"/>
            </a:endParaRPr>
          </a:p>
          <a:p>
            <a:endParaRPr kumimoji="1" lang="en-US" altLang="zh-CN" sz="2800" dirty="0" smtClean="0">
              <a:solidFill>
                <a:schemeClr val="bg1"/>
              </a:solidFill>
              <a:latin typeface="+mn-ea"/>
            </a:endParaRPr>
          </a:p>
          <a:p>
            <a:r>
              <a:rPr kumimoji="1" lang="zh-CN" altLang="zh-CN" sz="2800" dirty="0" smtClean="0">
                <a:solidFill>
                  <a:schemeClr val="bg1"/>
                </a:solidFill>
                <a:latin typeface="+mn-ea"/>
              </a:rPr>
              <a:t>3</a:t>
            </a:r>
            <a:r>
              <a:rPr kumimoji="1" lang="en-US" altLang="zh-CN" sz="2800" dirty="0" smtClean="0">
                <a:solidFill>
                  <a:schemeClr val="bg1"/>
                </a:solidFill>
                <a:latin typeface="+mn-ea"/>
              </a:rPr>
              <a:t>.1 </a:t>
            </a:r>
            <a:r>
              <a:rPr kumimoji="1" lang="zh-CN" altLang="en-US" sz="2800" dirty="0" smtClean="0">
                <a:solidFill>
                  <a:schemeClr val="bg1"/>
                </a:solidFill>
                <a:latin typeface="+mn-ea"/>
              </a:rPr>
              <a:t>工作开展情况</a:t>
            </a:r>
            <a:endParaRPr kumimoji="1" lang="en-US" altLang="zh-CN" sz="2800" dirty="0" smtClean="0">
              <a:solidFill>
                <a:schemeClr val="bg1"/>
              </a:solidFill>
              <a:latin typeface="+mn-ea"/>
            </a:endParaRPr>
          </a:p>
          <a:p>
            <a:r>
              <a:rPr kumimoji="1" lang="zh-CN" altLang="zh-CN" sz="2800" dirty="0" smtClean="0">
                <a:solidFill>
                  <a:schemeClr val="bg1"/>
                </a:solidFill>
                <a:latin typeface="+mn-ea"/>
              </a:rPr>
              <a:t>3</a:t>
            </a:r>
            <a:r>
              <a:rPr kumimoji="1" lang="en-US" altLang="zh-CN" sz="2800" dirty="0" smtClean="0">
                <a:solidFill>
                  <a:schemeClr val="bg1"/>
                </a:solidFill>
                <a:latin typeface="+mn-ea"/>
              </a:rPr>
              <a:t>.2 </a:t>
            </a:r>
            <a:r>
              <a:rPr kumimoji="1" lang="zh-CN" altLang="en-US" sz="2800" dirty="0" smtClean="0">
                <a:solidFill>
                  <a:schemeClr val="bg1"/>
                </a:solidFill>
                <a:latin typeface="+mn-ea"/>
              </a:rPr>
              <a:t>存在的主要问题</a:t>
            </a:r>
          </a:p>
          <a:p>
            <a:pPr>
              <a:lnSpc>
                <a:spcPct val="80000"/>
              </a:lnSpc>
            </a:pPr>
            <a:endParaRPr lang="id-ID" sz="4000" b="1" dirty="0">
              <a:solidFill>
                <a:schemeClr val="bg1"/>
              </a:solidFill>
              <a:latin typeface="+mj-lt"/>
            </a:endParaRPr>
          </a:p>
        </p:txBody>
      </p:sp>
      <p:pic>
        <p:nvPicPr>
          <p:cNvPr id="7"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52513" y="1886209"/>
            <a:ext cx="4426051" cy="20775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41501" y="1612979"/>
            <a:ext cx="2132269" cy="1496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085122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952222" y="2111828"/>
            <a:ext cx="2920703" cy="1400632"/>
          </a:xfrm>
          <a:prstGeom prst="roundRect">
            <a:avLst>
              <a:gd name="adj" fmla="val 302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sp>
        <p:nvSpPr>
          <p:cNvPr id="12" name="Rounded Rectangle 11"/>
          <p:cNvSpPr/>
          <p:nvPr/>
        </p:nvSpPr>
        <p:spPr>
          <a:xfrm>
            <a:off x="952222" y="3512460"/>
            <a:ext cx="2920703" cy="2725056"/>
          </a:xfrm>
          <a:prstGeom prst="roundRect">
            <a:avLst>
              <a:gd name="adj" fmla="val 3024"/>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dirty="0"/>
          </a:p>
        </p:txBody>
      </p:sp>
      <p:sp>
        <p:nvSpPr>
          <p:cNvPr id="14" name="Rectangle 13"/>
          <p:cNvSpPr/>
          <p:nvPr/>
        </p:nvSpPr>
        <p:spPr>
          <a:xfrm>
            <a:off x="1191506" y="3628958"/>
            <a:ext cx="2618343" cy="646331"/>
          </a:xfrm>
          <a:prstGeom prst="rect">
            <a:avLst/>
          </a:prstGeom>
        </p:spPr>
        <p:txBody>
          <a:bodyPr wrap="square">
            <a:spAutoFit/>
          </a:bodyPr>
          <a:lstStyle/>
          <a:p>
            <a:r>
              <a:rPr lang="zh-CN" altLang="zh-CN" b="1" dirty="0" smtClean="0">
                <a:solidFill>
                  <a:srgbClr val="7F7F7F"/>
                </a:solidFill>
              </a:rPr>
              <a:t>培育龙头企业</a:t>
            </a:r>
            <a:r>
              <a:rPr lang="en-US" altLang="zh-CN" b="1" dirty="0" smtClean="0">
                <a:solidFill>
                  <a:srgbClr val="7F7F7F"/>
                </a:solidFill>
              </a:rPr>
              <a:t> </a:t>
            </a:r>
            <a:r>
              <a:rPr lang="zh-CN" altLang="zh-CN" b="1" dirty="0" smtClean="0">
                <a:solidFill>
                  <a:srgbClr val="7F7F7F"/>
                </a:solidFill>
              </a:rPr>
              <a:t>不断完善利益联结</a:t>
            </a:r>
            <a:r>
              <a:rPr lang="zh-CN" altLang="zh-CN" dirty="0" smtClean="0">
                <a:solidFill>
                  <a:srgbClr val="7F7F7F"/>
                </a:solidFill>
              </a:rPr>
              <a:t> </a:t>
            </a:r>
            <a:endParaRPr lang="ar-IQ" dirty="0">
              <a:solidFill>
                <a:srgbClr val="7F7F7F"/>
              </a:solidFill>
              <a:latin typeface="+mj-lt"/>
            </a:endParaRPr>
          </a:p>
        </p:txBody>
      </p:sp>
      <p:sp>
        <p:nvSpPr>
          <p:cNvPr id="15" name="Rectangle 14"/>
          <p:cNvSpPr/>
          <p:nvPr/>
        </p:nvSpPr>
        <p:spPr>
          <a:xfrm>
            <a:off x="1221303" y="4282055"/>
            <a:ext cx="2461697" cy="1692771"/>
          </a:xfrm>
          <a:prstGeom prst="rect">
            <a:avLst/>
          </a:prstGeom>
        </p:spPr>
        <p:txBody>
          <a:bodyPr wrap="square">
            <a:spAutoFit/>
          </a:bodyPr>
          <a:lstStyle/>
          <a:p>
            <a:r>
              <a:rPr lang="zh-CN" altLang="zh-CN" sz="1200" dirty="0" smtClean="0">
                <a:solidFill>
                  <a:srgbClr val="7F7F7F"/>
                </a:solidFill>
              </a:rPr>
              <a:t>截</a:t>
            </a:r>
            <a:r>
              <a:rPr lang="zh-CN" altLang="zh-CN" sz="1200" dirty="0">
                <a:solidFill>
                  <a:srgbClr val="7F7F7F"/>
                </a:solidFill>
              </a:rPr>
              <a:t>至</a:t>
            </a:r>
            <a:r>
              <a:rPr lang="en-US" altLang="zh-CN" sz="1200" dirty="0">
                <a:solidFill>
                  <a:srgbClr val="7F7F7F"/>
                </a:solidFill>
              </a:rPr>
              <a:t>2020</a:t>
            </a:r>
            <a:r>
              <a:rPr lang="zh-CN" altLang="zh-CN" sz="1200" dirty="0">
                <a:solidFill>
                  <a:srgbClr val="7F7F7F"/>
                </a:solidFill>
              </a:rPr>
              <a:t>年，全市累计发展农业产业化龙头企业</a:t>
            </a:r>
            <a:r>
              <a:rPr lang="en-US" altLang="zh-CN" sz="1600" b="1" dirty="0">
                <a:solidFill>
                  <a:srgbClr val="7F7F7F"/>
                </a:solidFill>
              </a:rPr>
              <a:t>3716</a:t>
            </a:r>
            <a:r>
              <a:rPr lang="zh-CN" altLang="zh-CN" sz="1200" dirty="0">
                <a:solidFill>
                  <a:srgbClr val="7F7F7F"/>
                </a:solidFill>
              </a:rPr>
              <a:t>家，其中市级</a:t>
            </a:r>
            <a:r>
              <a:rPr lang="en-US" altLang="zh-CN" sz="1600" b="1" dirty="0">
                <a:solidFill>
                  <a:srgbClr val="7F7F7F"/>
                </a:solidFill>
              </a:rPr>
              <a:t>792</a:t>
            </a:r>
            <a:r>
              <a:rPr lang="zh-CN" altLang="zh-CN" sz="1200" dirty="0">
                <a:solidFill>
                  <a:srgbClr val="7F7F7F"/>
                </a:solidFill>
              </a:rPr>
              <a:t>家，区县级</a:t>
            </a:r>
            <a:r>
              <a:rPr lang="en-US" altLang="zh-CN" sz="1600" b="1" dirty="0">
                <a:solidFill>
                  <a:srgbClr val="7F7F7F"/>
                </a:solidFill>
              </a:rPr>
              <a:t>2924</a:t>
            </a:r>
            <a:r>
              <a:rPr lang="zh-CN" altLang="zh-CN" sz="1200" dirty="0">
                <a:solidFill>
                  <a:srgbClr val="7F7F7F"/>
                </a:solidFill>
              </a:rPr>
              <a:t>家，其中</a:t>
            </a:r>
            <a:r>
              <a:rPr lang="en-US" altLang="zh-CN" sz="1200" dirty="0">
                <a:solidFill>
                  <a:srgbClr val="7F7F7F"/>
                </a:solidFill>
              </a:rPr>
              <a:t>18</a:t>
            </a:r>
            <a:r>
              <a:rPr lang="zh-CN" altLang="zh-CN" sz="1200" dirty="0">
                <a:solidFill>
                  <a:srgbClr val="7F7F7F"/>
                </a:solidFill>
              </a:rPr>
              <a:t>个贫困区县区县级以上龙头企业</a:t>
            </a:r>
            <a:r>
              <a:rPr lang="en-US" altLang="zh-CN" sz="1600" b="1" dirty="0">
                <a:solidFill>
                  <a:srgbClr val="7F7F7F"/>
                </a:solidFill>
              </a:rPr>
              <a:t>1856</a:t>
            </a:r>
            <a:r>
              <a:rPr lang="zh-CN" altLang="zh-CN" sz="1200" dirty="0">
                <a:solidFill>
                  <a:srgbClr val="7F7F7F"/>
                </a:solidFill>
              </a:rPr>
              <a:t>家，新增</a:t>
            </a:r>
            <a:r>
              <a:rPr lang="en-US" altLang="zh-CN" sz="1600" b="1" dirty="0">
                <a:solidFill>
                  <a:srgbClr val="7F7F7F"/>
                </a:solidFill>
              </a:rPr>
              <a:t>309</a:t>
            </a:r>
            <a:r>
              <a:rPr lang="zh-CN" altLang="zh-CN" sz="1200" dirty="0">
                <a:solidFill>
                  <a:srgbClr val="7F7F7F"/>
                </a:solidFill>
              </a:rPr>
              <a:t>家，全市产业到户覆盖贫困农户</a:t>
            </a:r>
            <a:r>
              <a:rPr lang="en-US" altLang="zh-CN" sz="1600" b="1" dirty="0">
                <a:solidFill>
                  <a:srgbClr val="7F7F7F"/>
                </a:solidFill>
              </a:rPr>
              <a:t>37</a:t>
            </a:r>
            <a:r>
              <a:rPr lang="zh-CN" altLang="zh-CN" sz="1600" b="1" dirty="0">
                <a:solidFill>
                  <a:srgbClr val="7F7F7F"/>
                </a:solidFill>
              </a:rPr>
              <a:t>万</a:t>
            </a:r>
            <a:r>
              <a:rPr lang="zh-CN" altLang="zh-CN" sz="1200" dirty="0">
                <a:solidFill>
                  <a:srgbClr val="7F7F7F"/>
                </a:solidFill>
              </a:rPr>
              <a:t>户、覆盖带动的贫困人口</a:t>
            </a:r>
            <a:r>
              <a:rPr lang="en-US" altLang="zh-CN" sz="1600" b="1" dirty="0">
                <a:solidFill>
                  <a:srgbClr val="7F7F7F"/>
                </a:solidFill>
              </a:rPr>
              <a:t>100</a:t>
            </a:r>
            <a:r>
              <a:rPr lang="zh-CN" altLang="zh-CN" sz="1600" b="1" dirty="0">
                <a:solidFill>
                  <a:srgbClr val="7F7F7F"/>
                </a:solidFill>
              </a:rPr>
              <a:t>万人</a:t>
            </a:r>
            <a:r>
              <a:rPr lang="zh-CN" altLang="zh-CN" sz="1200" dirty="0">
                <a:solidFill>
                  <a:srgbClr val="7F7F7F"/>
                </a:solidFill>
              </a:rPr>
              <a:t>以上。 </a:t>
            </a:r>
            <a:endParaRPr lang="ar-IQ" sz="1200" dirty="0">
              <a:solidFill>
                <a:srgbClr val="7F7F7F"/>
              </a:solidFill>
              <a:latin typeface="+mj-lt"/>
            </a:endParaRPr>
          </a:p>
        </p:txBody>
      </p:sp>
      <p:sp>
        <p:nvSpPr>
          <p:cNvPr id="21" name="Rounded Rectangle 20"/>
          <p:cNvSpPr/>
          <p:nvPr/>
        </p:nvSpPr>
        <p:spPr>
          <a:xfrm>
            <a:off x="4486659" y="1968932"/>
            <a:ext cx="3218682" cy="1543528"/>
          </a:xfrm>
          <a:prstGeom prst="roundRect">
            <a:avLst>
              <a:gd name="adj" fmla="val 302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sp>
        <p:nvSpPr>
          <p:cNvPr id="22" name="Rounded Rectangle 21"/>
          <p:cNvSpPr/>
          <p:nvPr/>
        </p:nvSpPr>
        <p:spPr>
          <a:xfrm>
            <a:off x="4486659" y="3444899"/>
            <a:ext cx="3218682" cy="3003074"/>
          </a:xfrm>
          <a:prstGeom prst="roundRect">
            <a:avLst>
              <a:gd name="adj" fmla="val 3024"/>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dirty="0"/>
          </a:p>
        </p:txBody>
      </p:sp>
      <p:sp>
        <p:nvSpPr>
          <p:cNvPr id="27" name="Rounded Rectangle 26"/>
          <p:cNvSpPr/>
          <p:nvPr/>
        </p:nvSpPr>
        <p:spPr>
          <a:xfrm>
            <a:off x="8319076" y="2111828"/>
            <a:ext cx="2920703" cy="1400632"/>
          </a:xfrm>
          <a:prstGeom prst="roundRect">
            <a:avLst>
              <a:gd name="adj" fmla="val 302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sp>
        <p:nvSpPr>
          <p:cNvPr id="28" name="Rounded Rectangle 27"/>
          <p:cNvSpPr/>
          <p:nvPr/>
        </p:nvSpPr>
        <p:spPr>
          <a:xfrm>
            <a:off x="8319076" y="3512460"/>
            <a:ext cx="2920703" cy="2725056"/>
          </a:xfrm>
          <a:prstGeom prst="roundRect">
            <a:avLst>
              <a:gd name="adj" fmla="val 3024"/>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dirty="0"/>
          </a:p>
        </p:txBody>
      </p:sp>
      <p:sp>
        <p:nvSpPr>
          <p:cNvPr id="35" name="Rectangle 34"/>
          <p:cNvSpPr/>
          <p:nvPr/>
        </p:nvSpPr>
        <p:spPr>
          <a:xfrm>
            <a:off x="4811417" y="3552758"/>
            <a:ext cx="2664650" cy="646331"/>
          </a:xfrm>
          <a:prstGeom prst="rect">
            <a:avLst/>
          </a:prstGeom>
        </p:spPr>
        <p:txBody>
          <a:bodyPr wrap="square">
            <a:spAutoFit/>
          </a:bodyPr>
          <a:lstStyle/>
          <a:p>
            <a:r>
              <a:rPr lang="zh-CN" altLang="zh-CN" b="1" dirty="0" smtClean="0">
                <a:solidFill>
                  <a:srgbClr val="7F7F7F"/>
                </a:solidFill>
              </a:rPr>
              <a:t>强化大局意识</a:t>
            </a:r>
            <a:r>
              <a:rPr lang="en-US" altLang="zh-CN" b="1" dirty="0" smtClean="0">
                <a:solidFill>
                  <a:srgbClr val="7F7F7F"/>
                </a:solidFill>
              </a:rPr>
              <a:t> </a:t>
            </a:r>
            <a:r>
              <a:rPr lang="zh-CN" altLang="zh-CN" b="1" dirty="0" smtClean="0">
                <a:solidFill>
                  <a:srgbClr val="7F7F7F"/>
                </a:solidFill>
              </a:rPr>
              <a:t>服务中心打总体战</a:t>
            </a:r>
            <a:r>
              <a:rPr lang="zh-CN" altLang="zh-CN" dirty="0" smtClean="0">
                <a:solidFill>
                  <a:srgbClr val="7F7F7F"/>
                </a:solidFill>
              </a:rPr>
              <a:t> </a:t>
            </a:r>
            <a:r>
              <a:rPr lang="en-US" b="1" dirty="0" smtClean="0">
                <a:solidFill>
                  <a:srgbClr val="7F7F7F"/>
                </a:solidFill>
                <a:latin typeface="+mj-lt"/>
              </a:rPr>
              <a:t> </a:t>
            </a:r>
            <a:endParaRPr lang="ar-IQ" dirty="0">
              <a:solidFill>
                <a:srgbClr val="7F7F7F"/>
              </a:solidFill>
              <a:latin typeface="+mj-lt"/>
            </a:endParaRPr>
          </a:p>
        </p:txBody>
      </p:sp>
      <p:sp>
        <p:nvSpPr>
          <p:cNvPr id="36" name="Rectangle 35"/>
          <p:cNvSpPr/>
          <p:nvPr/>
        </p:nvSpPr>
        <p:spPr>
          <a:xfrm>
            <a:off x="4912422" y="4366720"/>
            <a:ext cx="2392557" cy="1384995"/>
          </a:xfrm>
          <a:prstGeom prst="rect">
            <a:avLst/>
          </a:prstGeom>
        </p:spPr>
        <p:txBody>
          <a:bodyPr wrap="square">
            <a:spAutoFit/>
          </a:bodyPr>
          <a:lstStyle/>
          <a:p>
            <a:r>
              <a:rPr lang="en-US" altLang="zh-CN" sz="1200" dirty="0">
                <a:solidFill>
                  <a:srgbClr val="7F7F7F"/>
                </a:solidFill>
              </a:rPr>
              <a:t>2020</a:t>
            </a:r>
            <a:r>
              <a:rPr lang="zh-CN" altLang="zh-CN" sz="1200" dirty="0">
                <a:solidFill>
                  <a:srgbClr val="7F7F7F"/>
                </a:solidFill>
              </a:rPr>
              <a:t>全年下区县指导督查考核脱贫攻坚工作时间，全处人员累计出差</a:t>
            </a:r>
            <a:r>
              <a:rPr lang="en-US" altLang="zh-CN" sz="1600" b="1" dirty="0">
                <a:solidFill>
                  <a:srgbClr val="7F7F7F"/>
                </a:solidFill>
              </a:rPr>
              <a:t>820</a:t>
            </a:r>
            <a:r>
              <a:rPr lang="zh-CN" altLang="zh-CN" sz="1200" dirty="0">
                <a:solidFill>
                  <a:srgbClr val="7F7F7F"/>
                </a:solidFill>
              </a:rPr>
              <a:t>天，处理各类文件</a:t>
            </a:r>
            <a:r>
              <a:rPr lang="en-US" altLang="zh-CN" sz="1600" b="1" dirty="0">
                <a:solidFill>
                  <a:srgbClr val="7F7F7F"/>
                </a:solidFill>
              </a:rPr>
              <a:t>2000</a:t>
            </a:r>
            <a:r>
              <a:rPr lang="zh-CN" altLang="zh-CN" sz="1200" dirty="0">
                <a:solidFill>
                  <a:srgbClr val="7F7F7F"/>
                </a:solidFill>
              </a:rPr>
              <a:t>余份，起草各类通知、通报、工作方案、案例措施等</a:t>
            </a:r>
            <a:r>
              <a:rPr lang="en-US" altLang="zh-CN" sz="1600" b="1" dirty="0">
                <a:solidFill>
                  <a:srgbClr val="7F7F7F"/>
                </a:solidFill>
              </a:rPr>
              <a:t>2400</a:t>
            </a:r>
            <a:r>
              <a:rPr lang="zh-CN" altLang="zh-CN" sz="1200" dirty="0">
                <a:solidFill>
                  <a:srgbClr val="7F7F7F"/>
                </a:solidFill>
              </a:rPr>
              <a:t>余份，参加会议</a:t>
            </a:r>
            <a:r>
              <a:rPr lang="en-US" altLang="zh-CN" sz="1600" b="1" dirty="0">
                <a:solidFill>
                  <a:srgbClr val="7F7F7F"/>
                </a:solidFill>
              </a:rPr>
              <a:t>130</a:t>
            </a:r>
            <a:r>
              <a:rPr lang="zh-CN" altLang="zh-CN" sz="1200" dirty="0">
                <a:solidFill>
                  <a:srgbClr val="7F7F7F"/>
                </a:solidFill>
              </a:rPr>
              <a:t>余次。 </a:t>
            </a:r>
            <a:endParaRPr lang="ar-IQ" sz="1200" dirty="0">
              <a:solidFill>
                <a:srgbClr val="7F7F7F"/>
              </a:solidFill>
              <a:latin typeface="+mj-lt"/>
            </a:endParaRPr>
          </a:p>
        </p:txBody>
      </p:sp>
      <p:sp>
        <p:nvSpPr>
          <p:cNvPr id="38" name="Rectangle 37"/>
          <p:cNvSpPr/>
          <p:nvPr/>
        </p:nvSpPr>
        <p:spPr>
          <a:xfrm>
            <a:off x="8537177" y="3628958"/>
            <a:ext cx="2473723" cy="646331"/>
          </a:xfrm>
          <a:prstGeom prst="rect">
            <a:avLst/>
          </a:prstGeom>
        </p:spPr>
        <p:txBody>
          <a:bodyPr wrap="square">
            <a:spAutoFit/>
          </a:bodyPr>
          <a:lstStyle/>
          <a:p>
            <a:r>
              <a:rPr lang="zh-CN" altLang="zh-CN" b="1" dirty="0" smtClean="0">
                <a:solidFill>
                  <a:srgbClr val="7F7F7F"/>
                </a:solidFill>
              </a:rPr>
              <a:t>深入基层</a:t>
            </a:r>
            <a:r>
              <a:rPr lang="en-US" altLang="zh-CN" b="1" dirty="0" smtClean="0">
                <a:solidFill>
                  <a:srgbClr val="7F7F7F"/>
                </a:solidFill>
              </a:rPr>
              <a:t> </a:t>
            </a:r>
            <a:r>
              <a:rPr lang="zh-CN" altLang="zh-CN" b="1" dirty="0" smtClean="0">
                <a:solidFill>
                  <a:srgbClr val="7F7F7F"/>
                </a:solidFill>
              </a:rPr>
              <a:t>指导区县推动产业精准扶贫</a:t>
            </a:r>
            <a:r>
              <a:rPr lang="zh-CN" altLang="zh-CN" dirty="0" smtClean="0">
                <a:solidFill>
                  <a:srgbClr val="7F7F7F"/>
                </a:solidFill>
              </a:rPr>
              <a:t> </a:t>
            </a:r>
            <a:endParaRPr lang="ar-IQ" dirty="0">
              <a:solidFill>
                <a:srgbClr val="7F7F7F"/>
              </a:solidFill>
              <a:latin typeface="+mj-lt"/>
            </a:endParaRPr>
          </a:p>
        </p:txBody>
      </p:sp>
      <p:sp>
        <p:nvSpPr>
          <p:cNvPr id="39" name="Rectangle 38"/>
          <p:cNvSpPr/>
          <p:nvPr/>
        </p:nvSpPr>
        <p:spPr>
          <a:xfrm>
            <a:off x="8595849" y="4282055"/>
            <a:ext cx="2392557" cy="1938992"/>
          </a:xfrm>
          <a:prstGeom prst="rect">
            <a:avLst/>
          </a:prstGeom>
        </p:spPr>
        <p:txBody>
          <a:bodyPr wrap="square">
            <a:spAutoFit/>
          </a:bodyPr>
          <a:lstStyle/>
          <a:p>
            <a:r>
              <a:rPr lang="zh-CN" altLang="zh-CN" sz="1200" dirty="0">
                <a:solidFill>
                  <a:srgbClr val="7F7F7F"/>
                </a:solidFill>
              </a:rPr>
              <a:t>充分发挥新型经营主体带动作用，大力推广“龙头企业</a:t>
            </a:r>
            <a:r>
              <a:rPr lang="en-US" altLang="zh-CN" sz="1200" dirty="0">
                <a:solidFill>
                  <a:srgbClr val="7F7F7F"/>
                </a:solidFill>
              </a:rPr>
              <a:t>+</a:t>
            </a:r>
            <a:r>
              <a:rPr lang="zh-CN" altLang="zh-CN" sz="1200" dirty="0">
                <a:solidFill>
                  <a:srgbClr val="7F7F7F"/>
                </a:solidFill>
              </a:rPr>
              <a:t>贫困户”“农民专业合作社</a:t>
            </a:r>
            <a:r>
              <a:rPr lang="en-US" altLang="zh-CN" sz="1200" dirty="0">
                <a:solidFill>
                  <a:srgbClr val="7F7F7F"/>
                </a:solidFill>
              </a:rPr>
              <a:t>+</a:t>
            </a:r>
            <a:r>
              <a:rPr lang="zh-CN" altLang="zh-CN" sz="1200" dirty="0">
                <a:solidFill>
                  <a:srgbClr val="7F7F7F"/>
                </a:solidFill>
              </a:rPr>
              <a:t>贫困户”等扶贫模式。推动产业到村到户，指导各贫困村确定</a:t>
            </a:r>
            <a:r>
              <a:rPr lang="en-US" altLang="zh-CN" sz="1200" dirty="0">
                <a:solidFill>
                  <a:srgbClr val="7F7F7F"/>
                </a:solidFill>
              </a:rPr>
              <a:t>1</a:t>
            </a:r>
            <a:r>
              <a:rPr lang="zh-CN" altLang="zh-CN" sz="1200" dirty="0">
                <a:solidFill>
                  <a:srgbClr val="7F7F7F"/>
                </a:solidFill>
              </a:rPr>
              <a:t>个增收产业，推广产业到户机制，指导有劳动能力和发展意愿的贫困户自主选择增收产业。指导区县完善到户产业扶持政策，规范补助标准和办法，不得直接发放钱物。</a:t>
            </a:r>
          </a:p>
        </p:txBody>
      </p:sp>
      <p:sp>
        <p:nvSpPr>
          <p:cNvPr id="42" name="Freeform 94"/>
          <p:cNvSpPr>
            <a:spLocks noEditPoints="1"/>
          </p:cNvSpPr>
          <p:nvPr/>
        </p:nvSpPr>
        <p:spPr bwMode="auto">
          <a:xfrm>
            <a:off x="5654987" y="2209857"/>
            <a:ext cx="882026" cy="926556"/>
          </a:xfrm>
          <a:custGeom>
            <a:avLst/>
            <a:gdLst>
              <a:gd name="T0" fmla="*/ 1211 w 3091"/>
              <a:gd name="T1" fmla="*/ 169 h 3248"/>
              <a:gd name="T2" fmla="*/ 1174 w 3091"/>
              <a:gd name="T3" fmla="*/ 876 h 3248"/>
              <a:gd name="T4" fmla="*/ 1014 w 3091"/>
              <a:gd name="T5" fmla="*/ 958 h 3248"/>
              <a:gd name="T6" fmla="*/ 472 w 3091"/>
              <a:gd name="T7" fmla="*/ 659 h 3248"/>
              <a:gd name="T8" fmla="*/ 123 w 3091"/>
              <a:gd name="T9" fmla="*/ 1133 h 3248"/>
              <a:gd name="T10" fmla="*/ 134 w 3091"/>
              <a:gd name="T11" fmla="*/ 1228 h 3248"/>
              <a:gd name="T12" fmla="*/ 724 w 3091"/>
              <a:gd name="T13" fmla="*/ 1648 h 3248"/>
              <a:gd name="T14" fmla="*/ 694 w 3091"/>
              <a:gd name="T15" fmla="*/ 1828 h 3248"/>
              <a:gd name="T16" fmla="*/ 113 w 3091"/>
              <a:gd name="T17" fmla="*/ 2230 h 3248"/>
              <a:gd name="T18" fmla="*/ 423 w 3091"/>
              <a:gd name="T19" fmla="*/ 2752 h 3248"/>
              <a:gd name="T20" fmla="*/ 919 w 3091"/>
              <a:gd name="T21" fmla="*/ 2492 h 3248"/>
              <a:gd name="T22" fmla="*/ 1082 w 3091"/>
              <a:gd name="T23" fmla="*/ 2474 h 3248"/>
              <a:gd name="T24" fmla="*/ 1200 w 3091"/>
              <a:gd name="T25" fmla="*/ 2595 h 3248"/>
              <a:gd name="T26" fmla="*/ 1231 w 3091"/>
              <a:gd name="T27" fmla="*/ 3113 h 3248"/>
              <a:gd name="T28" fmla="*/ 1844 w 3091"/>
              <a:gd name="T29" fmla="*/ 3126 h 3248"/>
              <a:gd name="T30" fmla="*/ 1885 w 3091"/>
              <a:gd name="T31" fmla="*/ 2623 h 3248"/>
              <a:gd name="T32" fmla="*/ 1981 w 3091"/>
              <a:gd name="T33" fmla="*/ 2486 h 3248"/>
              <a:gd name="T34" fmla="*/ 2173 w 3091"/>
              <a:gd name="T35" fmla="*/ 2494 h 3248"/>
              <a:gd name="T36" fmla="*/ 2679 w 3091"/>
              <a:gd name="T37" fmla="*/ 2753 h 3248"/>
              <a:gd name="T38" fmla="*/ 2974 w 3091"/>
              <a:gd name="T39" fmla="*/ 2234 h 3248"/>
              <a:gd name="T40" fmla="*/ 2378 w 3091"/>
              <a:gd name="T41" fmla="*/ 1828 h 3248"/>
              <a:gd name="T42" fmla="*/ 2348 w 3091"/>
              <a:gd name="T43" fmla="*/ 1647 h 3248"/>
              <a:gd name="T44" fmla="*/ 2957 w 3091"/>
              <a:gd name="T45" fmla="*/ 1216 h 3248"/>
              <a:gd name="T46" fmla="*/ 2967 w 3091"/>
              <a:gd name="T47" fmla="*/ 1122 h 3248"/>
              <a:gd name="T48" fmla="*/ 2604 w 3091"/>
              <a:gd name="T49" fmla="*/ 651 h 3248"/>
              <a:gd name="T50" fmla="*/ 2045 w 3091"/>
              <a:gd name="T51" fmla="*/ 953 h 3248"/>
              <a:gd name="T52" fmla="*/ 1901 w 3091"/>
              <a:gd name="T53" fmla="*/ 849 h 3248"/>
              <a:gd name="T54" fmla="*/ 1871 w 3091"/>
              <a:gd name="T55" fmla="*/ 150 h 3248"/>
              <a:gd name="T56" fmla="*/ 1285 w 3091"/>
              <a:gd name="T57" fmla="*/ 0 h 3248"/>
              <a:gd name="T58" fmla="*/ 1950 w 3091"/>
              <a:gd name="T59" fmla="*/ 67 h 3248"/>
              <a:gd name="T60" fmla="*/ 1997 w 3091"/>
              <a:gd name="T61" fmla="*/ 786 h 3248"/>
              <a:gd name="T62" fmla="*/ 2094 w 3091"/>
              <a:gd name="T63" fmla="*/ 839 h 3248"/>
              <a:gd name="T64" fmla="*/ 2639 w 3091"/>
              <a:gd name="T65" fmla="*/ 535 h 3248"/>
              <a:gd name="T66" fmla="*/ 2787 w 3091"/>
              <a:gd name="T67" fmla="*/ 624 h 3248"/>
              <a:gd name="T68" fmla="*/ 3087 w 3091"/>
              <a:gd name="T69" fmla="*/ 1204 h 3248"/>
              <a:gd name="T70" fmla="*/ 2486 w 3091"/>
              <a:gd name="T71" fmla="*/ 1645 h 3248"/>
              <a:gd name="T72" fmla="*/ 2459 w 3091"/>
              <a:gd name="T73" fmla="*/ 1748 h 3248"/>
              <a:gd name="T74" fmla="*/ 3065 w 3091"/>
              <a:gd name="T75" fmla="*/ 2162 h 3248"/>
              <a:gd name="T76" fmla="*/ 3076 w 3091"/>
              <a:gd name="T77" fmla="*/ 2331 h 3248"/>
              <a:gd name="T78" fmla="*/ 2697 w 3091"/>
              <a:gd name="T79" fmla="*/ 2872 h 3248"/>
              <a:gd name="T80" fmla="*/ 2524 w 3091"/>
              <a:gd name="T81" fmla="*/ 2855 h 3248"/>
              <a:gd name="T82" fmla="*/ 2017 w 3091"/>
              <a:gd name="T83" fmla="*/ 2597 h 3248"/>
              <a:gd name="T84" fmla="*/ 1983 w 3091"/>
              <a:gd name="T85" fmla="*/ 3126 h 3248"/>
              <a:gd name="T86" fmla="*/ 1839 w 3091"/>
              <a:gd name="T87" fmla="*/ 3245 h 3248"/>
              <a:gd name="T88" fmla="*/ 1163 w 3091"/>
              <a:gd name="T89" fmla="*/ 3204 h 3248"/>
              <a:gd name="T90" fmla="*/ 1096 w 3091"/>
              <a:gd name="T91" fmla="*/ 2653 h 3248"/>
              <a:gd name="T92" fmla="*/ 1017 w 3091"/>
              <a:gd name="T93" fmla="*/ 2576 h 3248"/>
              <a:gd name="T94" fmla="*/ 480 w 3091"/>
              <a:gd name="T95" fmla="*/ 2875 h 3248"/>
              <a:gd name="T96" fmla="*/ 322 w 3091"/>
              <a:gd name="T97" fmla="*/ 2811 h 3248"/>
              <a:gd name="T98" fmla="*/ 0 w 3091"/>
              <a:gd name="T99" fmla="*/ 2234 h 3248"/>
              <a:gd name="T100" fmla="*/ 88 w 3091"/>
              <a:gd name="T101" fmla="*/ 2087 h 3248"/>
              <a:gd name="T102" fmla="*/ 620 w 3091"/>
              <a:gd name="T103" fmla="*/ 1691 h 3248"/>
              <a:gd name="T104" fmla="*/ 42 w 3091"/>
              <a:gd name="T105" fmla="*/ 1294 h 3248"/>
              <a:gd name="T106" fmla="*/ 4 w 3091"/>
              <a:gd name="T107" fmla="*/ 1129 h 3248"/>
              <a:gd name="T108" fmla="*/ 368 w 3091"/>
              <a:gd name="T109" fmla="*/ 572 h 3248"/>
              <a:gd name="T110" fmla="*/ 537 w 3091"/>
              <a:gd name="T111" fmla="*/ 561 h 3248"/>
              <a:gd name="T112" fmla="*/ 1056 w 3091"/>
              <a:gd name="T113" fmla="*/ 836 h 3248"/>
              <a:gd name="T114" fmla="*/ 1099 w 3091"/>
              <a:gd name="T115" fmla="*/ 155 h 3248"/>
              <a:gd name="T116" fmla="*/ 1219 w 3091"/>
              <a:gd name="T117" fmla="*/ 12 h 3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91" h="3248">
                <a:moveTo>
                  <a:pt x="1285" y="112"/>
                </a:moveTo>
                <a:lnTo>
                  <a:pt x="1265" y="115"/>
                </a:lnTo>
                <a:lnTo>
                  <a:pt x="1247" y="123"/>
                </a:lnTo>
                <a:lnTo>
                  <a:pt x="1231" y="134"/>
                </a:lnTo>
                <a:lnTo>
                  <a:pt x="1219" y="150"/>
                </a:lnTo>
                <a:lnTo>
                  <a:pt x="1211" y="169"/>
                </a:lnTo>
                <a:lnTo>
                  <a:pt x="1208" y="189"/>
                </a:lnTo>
                <a:lnTo>
                  <a:pt x="1208" y="768"/>
                </a:lnTo>
                <a:lnTo>
                  <a:pt x="1206" y="798"/>
                </a:lnTo>
                <a:lnTo>
                  <a:pt x="1200" y="825"/>
                </a:lnTo>
                <a:lnTo>
                  <a:pt x="1189" y="852"/>
                </a:lnTo>
                <a:lnTo>
                  <a:pt x="1174" y="876"/>
                </a:lnTo>
                <a:lnTo>
                  <a:pt x="1157" y="898"/>
                </a:lnTo>
                <a:lnTo>
                  <a:pt x="1136" y="917"/>
                </a:lnTo>
                <a:lnTo>
                  <a:pt x="1111" y="933"/>
                </a:lnTo>
                <a:lnTo>
                  <a:pt x="1080" y="948"/>
                </a:lnTo>
                <a:lnTo>
                  <a:pt x="1047" y="956"/>
                </a:lnTo>
                <a:lnTo>
                  <a:pt x="1014" y="958"/>
                </a:lnTo>
                <a:lnTo>
                  <a:pt x="982" y="954"/>
                </a:lnTo>
                <a:lnTo>
                  <a:pt x="950" y="944"/>
                </a:lnTo>
                <a:lnTo>
                  <a:pt x="919" y="928"/>
                </a:lnTo>
                <a:lnTo>
                  <a:pt x="505" y="670"/>
                </a:lnTo>
                <a:lnTo>
                  <a:pt x="489" y="662"/>
                </a:lnTo>
                <a:lnTo>
                  <a:pt x="472" y="659"/>
                </a:lnTo>
                <a:lnTo>
                  <a:pt x="455" y="659"/>
                </a:lnTo>
                <a:lnTo>
                  <a:pt x="439" y="662"/>
                </a:lnTo>
                <a:lnTo>
                  <a:pt x="423" y="670"/>
                </a:lnTo>
                <a:lnTo>
                  <a:pt x="410" y="680"/>
                </a:lnTo>
                <a:lnTo>
                  <a:pt x="399" y="694"/>
                </a:lnTo>
                <a:lnTo>
                  <a:pt x="123" y="1133"/>
                </a:lnTo>
                <a:lnTo>
                  <a:pt x="115" y="1149"/>
                </a:lnTo>
                <a:lnTo>
                  <a:pt x="111" y="1166"/>
                </a:lnTo>
                <a:lnTo>
                  <a:pt x="112" y="1183"/>
                </a:lnTo>
                <a:lnTo>
                  <a:pt x="115" y="1199"/>
                </a:lnTo>
                <a:lnTo>
                  <a:pt x="122" y="1214"/>
                </a:lnTo>
                <a:lnTo>
                  <a:pt x="134" y="1228"/>
                </a:lnTo>
                <a:lnTo>
                  <a:pt x="147" y="1239"/>
                </a:lnTo>
                <a:lnTo>
                  <a:pt x="646" y="1550"/>
                </a:lnTo>
                <a:lnTo>
                  <a:pt x="672" y="1570"/>
                </a:lnTo>
                <a:lnTo>
                  <a:pt x="694" y="1593"/>
                </a:lnTo>
                <a:lnTo>
                  <a:pt x="711" y="1619"/>
                </a:lnTo>
                <a:lnTo>
                  <a:pt x="724" y="1648"/>
                </a:lnTo>
                <a:lnTo>
                  <a:pt x="733" y="1679"/>
                </a:lnTo>
                <a:lnTo>
                  <a:pt x="735" y="1710"/>
                </a:lnTo>
                <a:lnTo>
                  <a:pt x="733" y="1743"/>
                </a:lnTo>
                <a:lnTo>
                  <a:pt x="724" y="1773"/>
                </a:lnTo>
                <a:lnTo>
                  <a:pt x="711" y="1802"/>
                </a:lnTo>
                <a:lnTo>
                  <a:pt x="694" y="1828"/>
                </a:lnTo>
                <a:lnTo>
                  <a:pt x="672" y="1851"/>
                </a:lnTo>
                <a:lnTo>
                  <a:pt x="646" y="1870"/>
                </a:lnTo>
                <a:lnTo>
                  <a:pt x="147" y="2182"/>
                </a:lnTo>
                <a:lnTo>
                  <a:pt x="132" y="2195"/>
                </a:lnTo>
                <a:lnTo>
                  <a:pt x="120" y="2211"/>
                </a:lnTo>
                <a:lnTo>
                  <a:pt x="113" y="2230"/>
                </a:lnTo>
                <a:lnTo>
                  <a:pt x="111" y="2250"/>
                </a:lnTo>
                <a:lnTo>
                  <a:pt x="114" y="2269"/>
                </a:lnTo>
                <a:lnTo>
                  <a:pt x="123" y="2288"/>
                </a:lnTo>
                <a:lnTo>
                  <a:pt x="399" y="2727"/>
                </a:lnTo>
                <a:lnTo>
                  <a:pt x="410" y="2741"/>
                </a:lnTo>
                <a:lnTo>
                  <a:pt x="423" y="2752"/>
                </a:lnTo>
                <a:lnTo>
                  <a:pt x="439" y="2759"/>
                </a:lnTo>
                <a:lnTo>
                  <a:pt x="455" y="2763"/>
                </a:lnTo>
                <a:lnTo>
                  <a:pt x="472" y="2763"/>
                </a:lnTo>
                <a:lnTo>
                  <a:pt x="489" y="2759"/>
                </a:lnTo>
                <a:lnTo>
                  <a:pt x="505" y="2752"/>
                </a:lnTo>
                <a:lnTo>
                  <a:pt x="919" y="2492"/>
                </a:lnTo>
                <a:lnTo>
                  <a:pt x="943" y="2480"/>
                </a:lnTo>
                <a:lnTo>
                  <a:pt x="968" y="2471"/>
                </a:lnTo>
                <a:lnTo>
                  <a:pt x="994" y="2465"/>
                </a:lnTo>
                <a:lnTo>
                  <a:pt x="1019" y="2464"/>
                </a:lnTo>
                <a:lnTo>
                  <a:pt x="1051" y="2466"/>
                </a:lnTo>
                <a:lnTo>
                  <a:pt x="1082" y="2474"/>
                </a:lnTo>
                <a:lnTo>
                  <a:pt x="1111" y="2487"/>
                </a:lnTo>
                <a:lnTo>
                  <a:pt x="1136" y="2503"/>
                </a:lnTo>
                <a:lnTo>
                  <a:pt x="1157" y="2523"/>
                </a:lnTo>
                <a:lnTo>
                  <a:pt x="1174" y="2544"/>
                </a:lnTo>
                <a:lnTo>
                  <a:pt x="1190" y="2569"/>
                </a:lnTo>
                <a:lnTo>
                  <a:pt x="1200" y="2595"/>
                </a:lnTo>
                <a:lnTo>
                  <a:pt x="1206" y="2624"/>
                </a:lnTo>
                <a:lnTo>
                  <a:pt x="1208" y="2653"/>
                </a:lnTo>
                <a:lnTo>
                  <a:pt x="1208" y="3059"/>
                </a:lnTo>
                <a:lnTo>
                  <a:pt x="1211" y="3080"/>
                </a:lnTo>
                <a:lnTo>
                  <a:pt x="1219" y="3098"/>
                </a:lnTo>
                <a:lnTo>
                  <a:pt x="1231" y="3113"/>
                </a:lnTo>
                <a:lnTo>
                  <a:pt x="1247" y="3126"/>
                </a:lnTo>
                <a:lnTo>
                  <a:pt x="1265" y="3134"/>
                </a:lnTo>
                <a:lnTo>
                  <a:pt x="1285" y="3136"/>
                </a:lnTo>
                <a:lnTo>
                  <a:pt x="1805" y="3136"/>
                </a:lnTo>
                <a:lnTo>
                  <a:pt x="1825" y="3134"/>
                </a:lnTo>
                <a:lnTo>
                  <a:pt x="1844" y="3126"/>
                </a:lnTo>
                <a:lnTo>
                  <a:pt x="1859" y="3113"/>
                </a:lnTo>
                <a:lnTo>
                  <a:pt x="1871" y="3098"/>
                </a:lnTo>
                <a:lnTo>
                  <a:pt x="1880" y="3080"/>
                </a:lnTo>
                <a:lnTo>
                  <a:pt x="1882" y="3059"/>
                </a:lnTo>
                <a:lnTo>
                  <a:pt x="1882" y="2652"/>
                </a:lnTo>
                <a:lnTo>
                  <a:pt x="1885" y="2623"/>
                </a:lnTo>
                <a:lnTo>
                  <a:pt x="1891" y="2594"/>
                </a:lnTo>
                <a:lnTo>
                  <a:pt x="1901" y="2568"/>
                </a:lnTo>
                <a:lnTo>
                  <a:pt x="1916" y="2543"/>
                </a:lnTo>
                <a:lnTo>
                  <a:pt x="1935" y="2522"/>
                </a:lnTo>
                <a:lnTo>
                  <a:pt x="1956" y="2502"/>
                </a:lnTo>
                <a:lnTo>
                  <a:pt x="1981" y="2486"/>
                </a:lnTo>
                <a:lnTo>
                  <a:pt x="2012" y="2473"/>
                </a:lnTo>
                <a:lnTo>
                  <a:pt x="2045" y="2465"/>
                </a:lnTo>
                <a:lnTo>
                  <a:pt x="2078" y="2464"/>
                </a:lnTo>
                <a:lnTo>
                  <a:pt x="2111" y="2468"/>
                </a:lnTo>
                <a:lnTo>
                  <a:pt x="2144" y="2478"/>
                </a:lnTo>
                <a:lnTo>
                  <a:pt x="2173" y="2494"/>
                </a:lnTo>
                <a:lnTo>
                  <a:pt x="2586" y="2761"/>
                </a:lnTo>
                <a:lnTo>
                  <a:pt x="2604" y="2769"/>
                </a:lnTo>
                <a:lnTo>
                  <a:pt x="2623" y="2773"/>
                </a:lnTo>
                <a:lnTo>
                  <a:pt x="2644" y="2771"/>
                </a:lnTo>
                <a:lnTo>
                  <a:pt x="2663" y="2764"/>
                </a:lnTo>
                <a:lnTo>
                  <a:pt x="2679" y="2753"/>
                </a:lnTo>
                <a:lnTo>
                  <a:pt x="2693" y="2737"/>
                </a:lnTo>
                <a:lnTo>
                  <a:pt x="2967" y="2299"/>
                </a:lnTo>
                <a:lnTo>
                  <a:pt x="2975" y="2284"/>
                </a:lnTo>
                <a:lnTo>
                  <a:pt x="2978" y="2266"/>
                </a:lnTo>
                <a:lnTo>
                  <a:pt x="2978" y="2250"/>
                </a:lnTo>
                <a:lnTo>
                  <a:pt x="2974" y="2234"/>
                </a:lnTo>
                <a:lnTo>
                  <a:pt x="2967" y="2218"/>
                </a:lnTo>
                <a:lnTo>
                  <a:pt x="2957" y="2204"/>
                </a:lnTo>
                <a:lnTo>
                  <a:pt x="2943" y="2194"/>
                </a:lnTo>
                <a:lnTo>
                  <a:pt x="2425" y="1870"/>
                </a:lnTo>
                <a:lnTo>
                  <a:pt x="2400" y="1851"/>
                </a:lnTo>
                <a:lnTo>
                  <a:pt x="2378" y="1828"/>
                </a:lnTo>
                <a:lnTo>
                  <a:pt x="2361" y="1802"/>
                </a:lnTo>
                <a:lnTo>
                  <a:pt x="2348" y="1773"/>
                </a:lnTo>
                <a:lnTo>
                  <a:pt x="2340" y="1743"/>
                </a:lnTo>
                <a:lnTo>
                  <a:pt x="2338" y="1710"/>
                </a:lnTo>
                <a:lnTo>
                  <a:pt x="2340" y="1679"/>
                </a:lnTo>
                <a:lnTo>
                  <a:pt x="2348" y="1647"/>
                </a:lnTo>
                <a:lnTo>
                  <a:pt x="2361" y="1619"/>
                </a:lnTo>
                <a:lnTo>
                  <a:pt x="2378" y="1593"/>
                </a:lnTo>
                <a:lnTo>
                  <a:pt x="2400" y="1570"/>
                </a:lnTo>
                <a:lnTo>
                  <a:pt x="2425" y="1550"/>
                </a:lnTo>
                <a:lnTo>
                  <a:pt x="2943" y="1228"/>
                </a:lnTo>
                <a:lnTo>
                  <a:pt x="2957" y="1216"/>
                </a:lnTo>
                <a:lnTo>
                  <a:pt x="2967" y="1203"/>
                </a:lnTo>
                <a:lnTo>
                  <a:pt x="2974" y="1188"/>
                </a:lnTo>
                <a:lnTo>
                  <a:pt x="2978" y="1172"/>
                </a:lnTo>
                <a:lnTo>
                  <a:pt x="2978" y="1154"/>
                </a:lnTo>
                <a:lnTo>
                  <a:pt x="2975" y="1138"/>
                </a:lnTo>
                <a:lnTo>
                  <a:pt x="2967" y="1122"/>
                </a:lnTo>
                <a:lnTo>
                  <a:pt x="2692" y="684"/>
                </a:lnTo>
                <a:lnTo>
                  <a:pt x="2679" y="668"/>
                </a:lnTo>
                <a:lnTo>
                  <a:pt x="2663" y="656"/>
                </a:lnTo>
                <a:lnTo>
                  <a:pt x="2644" y="649"/>
                </a:lnTo>
                <a:lnTo>
                  <a:pt x="2623" y="647"/>
                </a:lnTo>
                <a:lnTo>
                  <a:pt x="2604" y="651"/>
                </a:lnTo>
                <a:lnTo>
                  <a:pt x="2586" y="660"/>
                </a:lnTo>
                <a:lnTo>
                  <a:pt x="2173" y="924"/>
                </a:lnTo>
                <a:lnTo>
                  <a:pt x="2143" y="940"/>
                </a:lnTo>
                <a:lnTo>
                  <a:pt x="2110" y="950"/>
                </a:lnTo>
                <a:lnTo>
                  <a:pt x="2077" y="954"/>
                </a:lnTo>
                <a:lnTo>
                  <a:pt x="2045" y="953"/>
                </a:lnTo>
                <a:lnTo>
                  <a:pt x="2012" y="945"/>
                </a:lnTo>
                <a:lnTo>
                  <a:pt x="1981" y="930"/>
                </a:lnTo>
                <a:lnTo>
                  <a:pt x="1955" y="915"/>
                </a:lnTo>
                <a:lnTo>
                  <a:pt x="1934" y="896"/>
                </a:lnTo>
                <a:lnTo>
                  <a:pt x="1915" y="873"/>
                </a:lnTo>
                <a:lnTo>
                  <a:pt x="1901" y="849"/>
                </a:lnTo>
                <a:lnTo>
                  <a:pt x="1891" y="822"/>
                </a:lnTo>
                <a:lnTo>
                  <a:pt x="1885" y="795"/>
                </a:lnTo>
                <a:lnTo>
                  <a:pt x="1882" y="765"/>
                </a:lnTo>
                <a:lnTo>
                  <a:pt x="1882" y="189"/>
                </a:lnTo>
                <a:lnTo>
                  <a:pt x="1880" y="169"/>
                </a:lnTo>
                <a:lnTo>
                  <a:pt x="1871" y="150"/>
                </a:lnTo>
                <a:lnTo>
                  <a:pt x="1859" y="134"/>
                </a:lnTo>
                <a:lnTo>
                  <a:pt x="1844" y="123"/>
                </a:lnTo>
                <a:lnTo>
                  <a:pt x="1825" y="115"/>
                </a:lnTo>
                <a:lnTo>
                  <a:pt x="1805" y="112"/>
                </a:lnTo>
                <a:lnTo>
                  <a:pt x="1285" y="112"/>
                </a:lnTo>
                <a:close/>
                <a:moveTo>
                  <a:pt x="1285" y="0"/>
                </a:moveTo>
                <a:lnTo>
                  <a:pt x="1805" y="0"/>
                </a:lnTo>
                <a:lnTo>
                  <a:pt x="1839" y="3"/>
                </a:lnTo>
                <a:lnTo>
                  <a:pt x="1871" y="12"/>
                </a:lnTo>
                <a:lnTo>
                  <a:pt x="1900" y="26"/>
                </a:lnTo>
                <a:lnTo>
                  <a:pt x="1926" y="45"/>
                </a:lnTo>
                <a:lnTo>
                  <a:pt x="1950" y="67"/>
                </a:lnTo>
                <a:lnTo>
                  <a:pt x="1968" y="93"/>
                </a:lnTo>
                <a:lnTo>
                  <a:pt x="1983" y="123"/>
                </a:lnTo>
                <a:lnTo>
                  <a:pt x="1991" y="155"/>
                </a:lnTo>
                <a:lnTo>
                  <a:pt x="1994" y="189"/>
                </a:lnTo>
                <a:lnTo>
                  <a:pt x="1994" y="765"/>
                </a:lnTo>
                <a:lnTo>
                  <a:pt x="1997" y="786"/>
                </a:lnTo>
                <a:lnTo>
                  <a:pt x="2005" y="804"/>
                </a:lnTo>
                <a:lnTo>
                  <a:pt x="2017" y="820"/>
                </a:lnTo>
                <a:lnTo>
                  <a:pt x="2034" y="833"/>
                </a:lnTo>
                <a:lnTo>
                  <a:pt x="2054" y="840"/>
                </a:lnTo>
                <a:lnTo>
                  <a:pt x="2073" y="842"/>
                </a:lnTo>
                <a:lnTo>
                  <a:pt x="2094" y="839"/>
                </a:lnTo>
                <a:lnTo>
                  <a:pt x="2112" y="830"/>
                </a:lnTo>
                <a:lnTo>
                  <a:pt x="2524" y="566"/>
                </a:lnTo>
                <a:lnTo>
                  <a:pt x="2551" y="552"/>
                </a:lnTo>
                <a:lnTo>
                  <a:pt x="2579" y="541"/>
                </a:lnTo>
                <a:lnTo>
                  <a:pt x="2609" y="536"/>
                </a:lnTo>
                <a:lnTo>
                  <a:pt x="2639" y="535"/>
                </a:lnTo>
                <a:lnTo>
                  <a:pt x="2668" y="540"/>
                </a:lnTo>
                <a:lnTo>
                  <a:pt x="2697" y="549"/>
                </a:lnTo>
                <a:lnTo>
                  <a:pt x="2723" y="562"/>
                </a:lnTo>
                <a:lnTo>
                  <a:pt x="2748" y="579"/>
                </a:lnTo>
                <a:lnTo>
                  <a:pt x="2769" y="599"/>
                </a:lnTo>
                <a:lnTo>
                  <a:pt x="2787" y="624"/>
                </a:lnTo>
                <a:lnTo>
                  <a:pt x="3062" y="1063"/>
                </a:lnTo>
                <a:lnTo>
                  <a:pt x="3076" y="1089"/>
                </a:lnTo>
                <a:lnTo>
                  <a:pt x="3086" y="1118"/>
                </a:lnTo>
                <a:lnTo>
                  <a:pt x="3091" y="1147"/>
                </a:lnTo>
                <a:lnTo>
                  <a:pt x="3091" y="1176"/>
                </a:lnTo>
                <a:lnTo>
                  <a:pt x="3087" y="1204"/>
                </a:lnTo>
                <a:lnTo>
                  <a:pt x="3077" y="1233"/>
                </a:lnTo>
                <a:lnTo>
                  <a:pt x="3065" y="1258"/>
                </a:lnTo>
                <a:lnTo>
                  <a:pt x="3048" y="1283"/>
                </a:lnTo>
                <a:lnTo>
                  <a:pt x="3027" y="1304"/>
                </a:lnTo>
                <a:lnTo>
                  <a:pt x="3002" y="1322"/>
                </a:lnTo>
                <a:lnTo>
                  <a:pt x="2486" y="1645"/>
                </a:lnTo>
                <a:lnTo>
                  <a:pt x="2470" y="1658"/>
                </a:lnTo>
                <a:lnTo>
                  <a:pt x="2459" y="1674"/>
                </a:lnTo>
                <a:lnTo>
                  <a:pt x="2452" y="1691"/>
                </a:lnTo>
                <a:lnTo>
                  <a:pt x="2450" y="1710"/>
                </a:lnTo>
                <a:lnTo>
                  <a:pt x="2452" y="1730"/>
                </a:lnTo>
                <a:lnTo>
                  <a:pt x="2459" y="1748"/>
                </a:lnTo>
                <a:lnTo>
                  <a:pt x="2470" y="1763"/>
                </a:lnTo>
                <a:lnTo>
                  <a:pt x="2486" y="1775"/>
                </a:lnTo>
                <a:lnTo>
                  <a:pt x="3002" y="2098"/>
                </a:lnTo>
                <a:lnTo>
                  <a:pt x="3027" y="2117"/>
                </a:lnTo>
                <a:lnTo>
                  <a:pt x="3048" y="2138"/>
                </a:lnTo>
                <a:lnTo>
                  <a:pt x="3065" y="2162"/>
                </a:lnTo>
                <a:lnTo>
                  <a:pt x="3077" y="2189"/>
                </a:lnTo>
                <a:lnTo>
                  <a:pt x="3087" y="2216"/>
                </a:lnTo>
                <a:lnTo>
                  <a:pt x="3091" y="2245"/>
                </a:lnTo>
                <a:lnTo>
                  <a:pt x="3091" y="2274"/>
                </a:lnTo>
                <a:lnTo>
                  <a:pt x="3086" y="2303"/>
                </a:lnTo>
                <a:lnTo>
                  <a:pt x="3076" y="2331"/>
                </a:lnTo>
                <a:lnTo>
                  <a:pt x="3062" y="2359"/>
                </a:lnTo>
                <a:lnTo>
                  <a:pt x="2788" y="2796"/>
                </a:lnTo>
                <a:lnTo>
                  <a:pt x="2769" y="2820"/>
                </a:lnTo>
                <a:lnTo>
                  <a:pt x="2748" y="2841"/>
                </a:lnTo>
                <a:lnTo>
                  <a:pt x="2724" y="2859"/>
                </a:lnTo>
                <a:lnTo>
                  <a:pt x="2697" y="2872"/>
                </a:lnTo>
                <a:lnTo>
                  <a:pt x="2668" y="2880"/>
                </a:lnTo>
                <a:lnTo>
                  <a:pt x="2638" y="2884"/>
                </a:lnTo>
                <a:lnTo>
                  <a:pt x="2608" y="2884"/>
                </a:lnTo>
                <a:lnTo>
                  <a:pt x="2579" y="2878"/>
                </a:lnTo>
                <a:lnTo>
                  <a:pt x="2551" y="2869"/>
                </a:lnTo>
                <a:lnTo>
                  <a:pt x="2524" y="2855"/>
                </a:lnTo>
                <a:lnTo>
                  <a:pt x="2112" y="2588"/>
                </a:lnTo>
                <a:lnTo>
                  <a:pt x="2094" y="2579"/>
                </a:lnTo>
                <a:lnTo>
                  <a:pt x="2073" y="2576"/>
                </a:lnTo>
                <a:lnTo>
                  <a:pt x="2054" y="2578"/>
                </a:lnTo>
                <a:lnTo>
                  <a:pt x="2035" y="2585"/>
                </a:lnTo>
                <a:lnTo>
                  <a:pt x="2017" y="2597"/>
                </a:lnTo>
                <a:lnTo>
                  <a:pt x="2005" y="2612"/>
                </a:lnTo>
                <a:lnTo>
                  <a:pt x="1997" y="2632"/>
                </a:lnTo>
                <a:lnTo>
                  <a:pt x="1994" y="2652"/>
                </a:lnTo>
                <a:lnTo>
                  <a:pt x="1994" y="3059"/>
                </a:lnTo>
                <a:lnTo>
                  <a:pt x="1991" y="3093"/>
                </a:lnTo>
                <a:lnTo>
                  <a:pt x="1983" y="3126"/>
                </a:lnTo>
                <a:lnTo>
                  <a:pt x="1968" y="3154"/>
                </a:lnTo>
                <a:lnTo>
                  <a:pt x="1950" y="3181"/>
                </a:lnTo>
                <a:lnTo>
                  <a:pt x="1926" y="3204"/>
                </a:lnTo>
                <a:lnTo>
                  <a:pt x="1900" y="3222"/>
                </a:lnTo>
                <a:lnTo>
                  <a:pt x="1871" y="3237"/>
                </a:lnTo>
                <a:lnTo>
                  <a:pt x="1839" y="3245"/>
                </a:lnTo>
                <a:lnTo>
                  <a:pt x="1805" y="3248"/>
                </a:lnTo>
                <a:lnTo>
                  <a:pt x="1285" y="3248"/>
                </a:lnTo>
                <a:lnTo>
                  <a:pt x="1251" y="3245"/>
                </a:lnTo>
                <a:lnTo>
                  <a:pt x="1219" y="3237"/>
                </a:lnTo>
                <a:lnTo>
                  <a:pt x="1190" y="3222"/>
                </a:lnTo>
                <a:lnTo>
                  <a:pt x="1163" y="3204"/>
                </a:lnTo>
                <a:lnTo>
                  <a:pt x="1141" y="3181"/>
                </a:lnTo>
                <a:lnTo>
                  <a:pt x="1122" y="3154"/>
                </a:lnTo>
                <a:lnTo>
                  <a:pt x="1108" y="3126"/>
                </a:lnTo>
                <a:lnTo>
                  <a:pt x="1099" y="3093"/>
                </a:lnTo>
                <a:lnTo>
                  <a:pt x="1096" y="3059"/>
                </a:lnTo>
                <a:lnTo>
                  <a:pt x="1096" y="2653"/>
                </a:lnTo>
                <a:lnTo>
                  <a:pt x="1094" y="2632"/>
                </a:lnTo>
                <a:lnTo>
                  <a:pt x="1086" y="2613"/>
                </a:lnTo>
                <a:lnTo>
                  <a:pt x="1073" y="2598"/>
                </a:lnTo>
                <a:lnTo>
                  <a:pt x="1056" y="2585"/>
                </a:lnTo>
                <a:lnTo>
                  <a:pt x="1038" y="2578"/>
                </a:lnTo>
                <a:lnTo>
                  <a:pt x="1017" y="2576"/>
                </a:lnTo>
                <a:lnTo>
                  <a:pt x="997" y="2579"/>
                </a:lnTo>
                <a:lnTo>
                  <a:pt x="979" y="2588"/>
                </a:lnTo>
                <a:lnTo>
                  <a:pt x="564" y="2847"/>
                </a:lnTo>
                <a:lnTo>
                  <a:pt x="537" y="2861"/>
                </a:lnTo>
                <a:lnTo>
                  <a:pt x="509" y="2870"/>
                </a:lnTo>
                <a:lnTo>
                  <a:pt x="480" y="2875"/>
                </a:lnTo>
                <a:lnTo>
                  <a:pt x="451" y="2875"/>
                </a:lnTo>
                <a:lnTo>
                  <a:pt x="421" y="2870"/>
                </a:lnTo>
                <a:lnTo>
                  <a:pt x="394" y="2862"/>
                </a:lnTo>
                <a:lnTo>
                  <a:pt x="368" y="2849"/>
                </a:lnTo>
                <a:lnTo>
                  <a:pt x="344" y="2832"/>
                </a:lnTo>
                <a:lnTo>
                  <a:pt x="322" y="2811"/>
                </a:lnTo>
                <a:lnTo>
                  <a:pt x="304" y="2787"/>
                </a:lnTo>
                <a:lnTo>
                  <a:pt x="28" y="2348"/>
                </a:lnTo>
                <a:lnTo>
                  <a:pt x="13" y="2320"/>
                </a:lnTo>
                <a:lnTo>
                  <a:pt x="4" y="2292"/>
                </a:lnTo>
                <a:lnTo>
                  <a:pt x="0" y="2262"/>
                </a:lnTo>
                <a:lnTo>
                  <a:pt x="0" y="2234"/>
                </a:lnTo>
                <a:lnTo>
                  <a:pt x="4" y="2205"/>
                </a:lnTo>
                <a:lnTo>
                  <a:pt x="12" y="2177"/>
                </a:lnTo>
                <a:lnTo>
                  <a:pt x="26" y="2151"/>
                </a:lnTo>
                <a:lnTo>
                  <a:pt x="42" y="2127"/>
                </a:lnTo>
                <a:lnTo>
                  <a:pt x="63" y="2105"/>
                </a:lnTo>
                <a:lnTo>
                  <a:pt x="88" y="2087"/>
                </a:lnTo>
                <a:lnTo>
                  <a:pt x="587" y="1775"/>
                </a:lnTo>
                <a:lnTo>
                  <a:pt x="602" y="1763"/>
                </a:lnTo>
                <a:lnTo>
                  <a:pt x="613" y="1748"/>
                </a:lnTo>
                <a:lnTo>
                  <a:pt x="620" y="1730"/>
                </a:lnTo>
                <a:lnTo>
                  <a:pt x="622" y="1710"/>
                </a:lnTo>
                <a:lnTo>
                  <a:pt x="620" y="1691"/>
                </a:lnTo>
                <a:lnTo>
                  <a:pt x="613" y="1674"/>
                </a:lnTo>
                <a:lnTo>
                  <a:pt x="602" y="1658"/>
                </a:lnTo>
                <a:lnTo>
                  <a:pt x="587" y="1645"/>
                </a:lnTo>
                <a:lnTo>
                  <a:pt x="88" y="1334"/>
                </a:lnTo>
                <a:lnTo>
                  <a:pt x="63" y="1315"/>
                </a:lnTo>
                <a:lnTo>
                  <a:pt x="42" y="1294"/>
                </a:lnTo>
                <a:lnTo>
                  <a:pt x="26" y="1270"/>
                </a:lnTo>
                <a:lnTo>
                  <a:pt x="12" y="1244"/>
                </a:lnTo>
                <a:lnTo>
                  <a:pt x="4" y="1216"/>
                </a:lnTo>
                <a:lnTo>
                  <a:pt x="0" y="1188"/>
                </a:lnTo>
                <a:lnTo>
                  <a:pt x="0" y="1158"/>
                </a:lnTo>
                <a:lnTo>
                  <a:pt x="4" y="1129"/>
                </a:lnTo>
                <a:lnTo>
                  <a:pt x="13" y="1101"/>
                </a:lnTo>
                <a:lnTo>
                  <a:pt x="28" y="1074"/>
                </a:lnTo>
                <a:lnTo>
                  <a:pt x="304" y="634"/>
                </a:lnTo>
                <a:lnTo>
                  <a:pt x="322" y="610"/>
                </a:lnTo>
                <a:lnTo>
                  <a:pt x="344" y="589"/>
                </a:lnTo>
                <a:lnTo>
                  <a:pt x="368" y="572"/>
                </a:lnTo>
                <a:lnTo>
                  <a:pt x="394" y="559"/>
                </a:lnTo>
                <a:lnTo>
                  <a:pt x="421" y="551"/>
                </a:lnTo>
                <a:lnTo>
                  <a:pt x="451" y="547"/>
                </a:lnTo>
                <a:lnTo>
                  <a:pt x="480" y="547"/>
                </a:lnTo>
                <a:lnTo>
                  <a:pt x="509" y="551"/>
                </a:lnTo>
                <a:lnTo>
                  <a:pt x="537" y="561"/>
                </a:lnTo>
                <a:lnTo>
                  <a:pt x="564" y="574"/>
                </a:lnTo>
                <a:lnTo>
                  <a:pt x="979" y="834"/>
                </a:lnTo>
                <a:lnTo>
                  <a:pt x="998" y="842"/>
                </a:lnTo>
                <a:lnTo>
                  <a:pt x="1017" y="845"/>
                </a:lnTo>
                <a:lnTo>
                  <a:pt x="1038" y="843"/>
                </a:lnTo>
                <a:lnTo>
                  <a:pt x="1056" y="836"/>
                </a:lnTo>
                <a:lnTo>
                  <a:pt x="1073" y="823"/>
                </a:lnTo>
                <a:lnTo>
                  <a:pt x="1086" y="807"/>
                </a:lnTo>
                <a:lnTo>
                  <a:pt x="1094" y="789"/>
                </a:lnTo>
                <a:lnTo>
                  <a:pt x="1096" y="768"/>
                </a:lnTo>
                <a:lnTo>
                  <a:pt x="1096" y="189"/>
                </a:lnTo>
                <a:lnTo>
                  <a:pt x="1099" y="155"/>
                </a:lnTo>
                <a:lnTo>
                  <a:pt x="1108" y="123"/>
                </a:lnTo>
                <a:lnTo>
                  <a:pt x="1122" y="93"/>
                </a:lnTo>
                <a:lnTo>
                  <a:pt x="1141" y="67"/>
                </a:lnTo>
                <a:lnTo>
                  <a:pt x="1163" y="45"/>
                </a:lnTo>
                <a:lnTo>
                  <a:pt x="1190" y="26"/>
                </a:lnTo>
                <a:lnTo>
                  <a:pt x="1219" y="12"/>
                </a:lnTo>
                <a:lnTo>
                  <a:pt x="1251" y="3"/>
                </a:lnTo>
                <a:lnTo>
                  <a:pt x="1285"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algn="l"/>
            <a:endParaRPr lang="ar-IQ"/>
          </a:p>
        </p:txBody>
      </p:sp>
      <p:sp>
        <p:nvSpPr>
          <p:cNvPr id="23" name="Freeform 101"/>
          <p:cNvSpPr>
            <a:spLocks noEditPoints="1"/>
          </p:cNvSpPr>
          <p:nvPr/>
        </p:nvSpPr>
        <p:spPr bwMode="auto">
          <a:xfrm>
            <a:off x="1919183" y="2452235"/>
            <a:ext cx="755408" cy="698879"/>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24" name="Group 156"/>
          <p:cNvGrpSpPr/>
          <p:nvPr/>
        </p:nvGrpSpPr>
        <p:grpSpPr>
          <a:xfrm>
            <a:off x="9465734" y="2511318"/>
            <a:ext cx="609600" cy="627796"/>
            <a:chOff x="3681413" y="3632200"/>
            <a:chExt cx="638175" cy="657225"/>
          </a:xfrm>
          <a:solidFill>
            <a:schemeClr val="bg1"/>
          </a:solidFill>
        </p:grpSpPr>
        <p:sp>
          <p:nvSpPr>
            <p:cNvPr id="25" name="Freeform 14"/>
            <p:cNvSpPr>
              <a:spLocks noEditPoints="1"/>
            </p:cNvSpPr>
            <p:nvPr/>
          </p:nvSpPr>
          <p:spPr bwMode="auto">
            <a:xfrm>
              <a:off x="3976688" y="3681413"/>
              <a:ext cx="342900" cy="533400"/>
            </a:xfrm>
            <a:custGeom>
              <a:avLst/>
              <a:gdLst/>
              <a:ahLst/>
              <a:cxnLst>
                <a:cxn ang="0">
                  <a:pos x="135" y="53"/>
                </a:cxn>
                <a:cxn ang="0">
                  <a:pos x="134" y="52"/>
                </a:cxn>
                <a:cxn ang="0">
                  <a:pos x="121" y="47"/>
                </a:cxn>
                <a:cxn ang="0">
                  <a:pos x="112" y="56"/>
                </a:cxn>
                <a:cxn ang="0">
                  <a:pos x="103" y="46"/>
                </a:cxn>
                <a:cxn ang="0">
                  <a:pos x="103" y="46"/>
                </a:cxn>
                <a:cxn ang="0">
                  <a:pos x="91" y="52"/>
                </a:cxn>
                <a:cxn ang="0">
                  <a:pos x="88" y="53"/>
                </a:cxn>
                <a:cxn ang="0">
                  <a:pos x="71" y="55"/>
                </a:cxn>
                <a:cxn ang="0">
                  <a:pos x="29" y="9"/>
                </a:cxn>
                <a:cxn ang="0">
                  <a:pos x="22" y="2"/>
                </a:cxn>
                <a:cxn ang="0">
                  <a:pos x="18" y="1"/>
                </a:cxn>
                <a:cxn ang="0">
                  <a:pos x="10" y="2"/>
                </a:cxn>
                <a:cxn ang="0">
                  <a:pos x="3" y="21"/>
                </a:cxn>
                <a:cxn ang="0">
                  <a:pos x="12" y="36"/>
                </a:cxn>
                <a:cxn ang="0">
                  <a:pos x="16" y="41"/>
                </a:cxn>
                <a:cxn ang="0">
                  <a:pos x="63" y="82"/>
                </a:cxn>
                <a:cxn ang="0">
                  <a:pos x="75" y="84"/>
                </a:cxn>
                <a:cxn ang="0">
                  <a:pos x="75" y="158"/>
                </a:cxn>
                <a:cxn ang="0">
                  <a:pos x="77" y="168"/>
                </a:cxn>
                <a:cxn ang="0">
                  <a:pos x="77" y="170"/>
                </a:cxn>
                <a:cxn ang="0">
                  <a:pos x="77" y="305"/>
                </a:cxn>
                <a:cxn ang="0">
                  <a:pos x="93" y="321"/>
                </a:cxn>
                <a:cxn ang="0">
                  <a:pos x="110" y="305"/>
                </a:cxn>
                <a:cxn ang="0">
                  <a:pos x="110" y="190"/>
                </a:cxn>
                <a:cxn ang="0">
                  <a:pos x="112" y="190"/>
                </a:cxn>
                <a:cxn ang="0">
                  <a:pos x="112" y="190"/>
                </a:cxn>
                <a:cxn ang="0">
                  <a:pos x="112" y="305"/>
                </a:cxn>
                <a:cxn ang="0">
                  <a:pos x="129" y="321"/>
                </a:cxn>
                <a:cxn ang="0">
                  <a:pos x="129" y="321"/>
                </a:cxn>
                <a:cxn ang="0">
                  <a:pos x="146" y="305"/>
                </a:cxn>
                <a:cxn ang="0">
                  <a:pos x="146" y="173"/>
                </a:cxn>
                <a:cxn ang="0">
                  <a:pos x="149" y="175"/>
                </a:cxn>
                <a:cxn ang="0">
                  <a:pos x="155" y="177"/>
                </a:cxn>
                <a:cxn ang="0">
                  <a:pos x="168" y="170"/>
                </a:cxn>
                <a:cxn ang="0">
                  <a:pos x="135" y="53"/>
                </a:cxn>
                <a:cxn ang="0">
                  <a:pos x="112" y="127"/>
                </a:cxn>
                <a:cxn ang="0">
                  <a:pos x="112" y="127"/>
                </a:cxn>
                <a:cxn ang="0">
                  <a:pos x="103" y="115"/>
                </a:cxn>
                <a:cxn ang="0">
                  <a:pos x="112" y="57"/>
                </a:cxn>
                <a:cxn ang="0">
                  <a:pos x="112" y="57"/>
                </a:cxn>
                <a:cxn ang="0">
                  <a:pos x="121" y="115"/>
                </a:cxn>
                <a:cxn ang="0">
                  <a:pos x="112" y="127"/>
                </a:cxn>
                <a:cxn ang="0">
                  <a:pos x="149" y="143"/>
                </a:cxn>
                <a:cxn ang="0">
                  <a:pos x="149" y="103"/>
                </a:cxn>
                <a:cxn ang="0">
                  <a:pos x="149" y="143"/>
                </a:cxn>
                <a:cxn ang="0">
                  <a:pos x="149" y="143"/>
                </a:cxn>
                <a:cxn ang="0">
                  <a:pos x="149" y="143"/>
                </a:cxn>
              </a:cxnLst>
              <a:rect l="0" t="0" r="r" b="b"/>
              <a:pathLst>
                <a:path w="207" h="321">
                  <a:moveTo>
                    <a:pt x="135" y="53"/>
                  </a:moveTo>
                  <a:cubicBezTo>
                    <a:pt x="135" y="53"/>
                    <a:pt x="134" y="52"/>
                    <a:pt x="134" y="52"/>
                  </a:cubicBezTo>
                  <a:cubicBezTo>
                    <a:pt x="130" y="50"/>
                    <a:pt x="126" y="48"/>
                    <a:pt x="121" y="47"/>
                  </a:cubicBezTo>
                  <a:cubicBezTo>
                    <a:pt x="112" y="56"/>
                    <a:pt x="112" y="56"/>
                    <a:pt x="112" y="56"/>
                  </a:cubicBezTo>
                  <a:cubicBezTo>
                    <a:pt x="103" y="46"/>
                    <a:pt x="103" y="46"/>
                    <a:pt x="103" y="46"/>
                  </a:cubicBezTo>
                  <a:cubicBezTo>
                    <a:pt x="103" y="46"/>
                    <a:pt x="103" y="46"/>
                    <a:pt x="103" y="46"/>
                  </a:cubicBezTo>
                  <a:cubicBezTo>
                    <a:pt x="99" y="48"/>
                    <a:pt x="95" y="49"/>
                    <a:pt x="91" y="52"/>
                  </a:cubicBezTo>
                  <a:cubicBezTo>
                    <a:pt x="90" y="52"/>
                    <a:pt x="89" y="52"/>
                    <a:pt x="88" y="53"/>
                  </a:cubicBezTo>
                  <a:cubicBezTo>
                    <a:pt x="82" y="56"/>
                    <a:pt x="77" y="57"/>
                    <a:pt x="71" y="55"/>
                  </a:cubicBezTo>
                  <a:cubicBezTo>
                    <a:pt x="52" y="49"/>
                    <a:pt x="34" y="19"/>
                    <a:pt x="29" y="9"/>
                  </a:cubicBezTo>
                  <a:cubicBezTo>
                    <a:pt x="27" y="6"/>
                    <a:pt x="25" y="4"/>
                    <a:pt x="22" y="2"/>
                  </a:cubicBezTo>
                  <a:cubicBezTo>
                    <a:pt x="18" y="1"/>
                    <a:pt x="18" y="1"/>
                    <a:pt x="18" y="1"/>
                  </a:cubicBezTo>
                  <a:cubicBezTo>
                    <a:pt x="16" y="0"/>
                    <a:pt x="13" y="1"/>
                    <a:pt x="10" y="2"/>
                  </a:cubicBezTo>
                  <a:cubicBezTo>
                    <a:pt x="3" y="5"/>
                    <a:pt x="0" y="14"/>
                    <a:pt x="3" y="21"/>
                  </a:cubicBezTo>
                  <a:cubicBezTo>
                    <a:pt x="4" y="23"/>
                    <a:pt x="7" y="29"/>
                    <a:pt x="12" y="36"/>
                  </a:cubicBezTo>
                  <a:cubicBezTo>
                    <a:pt x="16" y="41"/>
                    <a:pt x="16" y="41"/>
                    <a:pt x="16" y="41"/>
                  </a:cubicBezTo>
                  <a:cubicBezTo>
                    <a:pt x="26" y="56"/>
                    <a:pt x="42" y="75"/>
                    <a:pt x="63" y="82"/>
                  </a:cubicBezTo>
                  <a:cubicBezTo>
                    <a:pt x="67" y="83"/>
                    <a:pt x="71" y="84"/>
                    <a:pt x="75" y="84"/>
                  </a:cubicBezTo>
                  <a:cubicBezTo>
                    <a:pt x="75" y="158"/>
                    <a:pt x="75" y="158"/>
                    <a:pt x="75" y="158"/>
                  </a:cubicBezTo>
                  <a:cubicBezTo>
                    <a:pt x="75" y="162"/>
                    <a:pt x="76" y="165"/>
                    <a:pt x="77" y="168"/>
                  </a:cubicBezTo>
                  <a:cubicBezTo>
                    <a:pt x="77" y="169"/>
                    <a:pt x="77" y="170"/>
                    <a:pt x="77" y="170"/>
                  </a:cubicBezTo>
                  <a:cubicBezTo>
                    <a:pt x="77" y="305"/>
                    <a:pt x="77" y="305"/>
                    <a:pt x="77" y="305"/>
                  </a:cubicBezTo>
                  <a:cubicBezTo>
                    <a:pt x="77" y="314"/>
                    <a:pt x="84" y="321"/>
                    <a:pt x="93" y="321"/>
                  </a:cubicBezTo>
                  <a:cubicBezTo>
                    <a:pt x="103" y="321"/>
                    <a:pt x="110" y="314"/>
                    <a:pt x="110" y="305"/>
                  </a:cubicBezTo>
                  <a:cubicBezTo>
                    <a:pt x="110" y="190"/>
                    <a:pt x="110" y="190"/>
                    <a:pt x="110" y="190"/>
                  </a:cubicBezTo>
                  <a:cubicBezTo>
                    <a:pt x="111" y="190"/>
                    <a:pt x="111" y="190"/>
                    <a:pt x="112" y="190"/>
                  </a:cubicBezTo>
                  <a:cubicBezTo>
                    <a:pt x="112" y="190"/>
                    <a:pt x="112" y="190"/>
                    <a:pt x="112" y="190"/>
                  </a:cubicBezTo>
                  <a:cubicBezTo>
                    <a:pt x="112" y="305"/>
                    <a:pt x="112" y="305"/>
                    <a:pt x="112" y="305"/>
                  </a:cubicBezTo>
                  <a:cubicBezTo>
                    <a:pt x="112" y="314"/>
                    <a:pt x="120" y="321"/>
                    <a:pt x="129" y="321"/>
                  </a:cubicBezTo>
                  <a:cubicBezTo>
                    <a:pt x="129" y="321"/>
                    <a:pt x="129" y="321"/>
                    <a:pt x="129" y="321"/>
                  </a:cubicBezTo>
                  <a:cubicBezTo>
                    <a:pt x="138" y="321"/>
                    <a:pt x="146" y="314"/>
                    <a:pt x="146" y="305"/>
                  </a:cubicBezTo>
                  <a:cubicBezTo>
                    <a:pt x="146" y="173"/>
                    <a:pt x="146" y="173"/>
                    <a:pt x="146" y="173"/>
                  </a:cubicBezTo>
                  <a:cubicBezTo>
                    <a:pt x="146" y="174"/>
                    <a:pt x="147" y="175"/>
                    <a:pt x="149" y="175"/>
                  </a:cubicBezTo>
                  <a:cubicBezTo>
                    <a:pt x="151" y="176"/>
                    <a:pt x="153" y="177"/>
                    <a:pt x="155" y="177"/>
                  </a:cubicBezTo>
                  <a:cubicBezTo>
                    <a:pt x="160" y="177"/>
                    <a:pt x="165" y="174"/>
                    <a:pt x="168" y="170"/>
                  </a:cubicBezTo>
                  <a:cubicBezTo>
                    <a:pt x="207" y="97"/>
                    <a:pt x="153" y="64"/>
                    <a:pt x="135" y="53"/>
                  </a:cubicBezTo>
                  <a:close/>
                  <a:moveTo>
                    <a:pt x="112" y="127"/>
                  </a:moveTo>
                  <a:cubicBezTo>
                    <a:pt x="112" y="127"/>
                    <a:pt x="112" y="127"/>
                    <a:pt x="112" y="127"/>
                  </a:cubicBezTo>
                  <a:cubicBezTo>
                    <a:pt x="103" y="115"/>
                    <a:pt x="103" y="115"/>
                    <a:pt x="103" y="115"/>
                  </a:cubicBezTo>
                  <a:cubicBezTo>
                    <a:pt x="112" y="57"/>
                    <a:pt x="112" y="57"/>
                    <a:pt x="112" y="57"/>
                  </a:cubicBezTo>
                  <a:cubicBezTo>
                    <a:pt x="112" y="57"/>
                    <a:pt x="112" y="57"/>
                    <a:pt x="112" y="57"/>
                  </a:cubicBezTo>
                  <a:cubicBezTo>
                    <a:pt x="121" y="115"/>
                    <a:pt x="121" y="115"/>
                    <a:pt x="121" y="115"/>
                  </a:cubicBezTo>
                  <a:lnTo>
                    <a:pt x="112" y="127"/>
                  </a:lnTo>
                  <a:close/>
                  <a:moveTo>
                    <a:pt x="149" y="143"/>
                  </a:moveTo>
                  <a:cubicBezTo>
                    <a:pt x="149" y="103"/>
                    <a:pt x="149" y="103"/>
                    <a:pt x="149" y="103"/>
                  </a:cubicBezTo>
                  <a:cubicBezTo>
                    <a:pt x="154" y="113"/>
                    <a:pt x="156" y="126"/>
                    <a:pt x="149" y="143"/>
                  </a:cubicBezTo>
                  <a:close/>
                  <a:moveTo>
                    <a:pt x="149" y="143"/>
                  </a:moveTo>
                  <a:cubicBezTo>
                    <a:pt x="149" y="143"/>
                    <a:pt x="149" y="143"/>
                    <a:pt x="149" y="14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5"/>
            <p:cNvSpPr>
              <a:spLocks noEditPoints="1"/>
            </p:cNvSpPr>
            <p:nvPr/>
          </p:nvSpPr>
          <p:spPr bwMode="auto">
            <a:xfrm>
              <a:off x="4102100" y="3633788"/>
              <a:ext cx="119063" cy="120650"/>
            </a:xfrm>
            <a:custGeom>
              <a:avLst/>
              <a:gdLst/>
              <a:ahLst/>
              <a:cxnLst>
                <a:cxn ang="0">
                  <a:pos x="72" y="36"/>
                </a:cxn>
                <a:cxn ang="0">
                  <a:pos x="36" y="72"/>
                </a:cxn>
                <a:cxn ang="0">
                  <a:pos x="0" y="36"/>
                </a:cxn>
                <a:cxn ang="0">
                  <a:pos x="36" y="0"/>
                </a:cxn>
                <a:cxn ang="0">
                  <a:pos x="72" y="36"/>
                </a:cxn>
                <a:cxn ang="0">
                  <a:pos x="72" y="36"/>
                </a:cxn>
                <a:cxn ang="0">
                  <a:pos x="72" y="36"/>
                </a:cxn>
              </a:cxnLst>
              <a:rect l="0" t="0" r="r" b="b"/>
              <a:pathLst>
                <a:path w="72" h="72">
                  <a:moveTo>
                    <a:pt x="72" y="36"/>
                  </a:moveTo>
                  <a:cubicBezTo>
                    <a:pt x="72" y="56"/>
                    <a:pt x="56" y="72"/>
                    <a:pt x="36" y="72"/>
                  </a:cubicBezTo>
                  <a:cubicBezTo>
                    <a:pt x="16" y="72"/>
                    <a:pt x="0" y="56"/>
                    <a:pt x="0" y="36"/>
                  </a:cubicBezTo>
                  <a:cubicBezTo>
                    <a:pt x="0" y="16"/>
                    <a:pt x="16" y="0"/>
                    <a:pt x="36" y="0"/>
                  </a:cubicBezTo>
                  <a:cubicBezTo>
                    <a:pt x="56" y="0"/>
                    <a:pt x="72" y="16"/>
                    <a:pt x="72" y="36"/>
                  </a:cubicBezTo>
                  <a:close/>
                  <a:moveTo>
                    <a:pt x="72" y="36"/>
                  </a:moveTo>
                  <a:cubicBezTo>
                    <a:pt x="72" y="36"/>
                    <a:pt x="72" y="36"/>
                    <a:pt x="72" y="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16"/>
            <p:cNvSpPr>
              <a:spLocks noEditPoints="1"/>
            </p:cNvSpPr>
            <p:nvPr/>
          </p:nvSpPr>
          <p:spPr bwMode="auto">
            <a:xfrm>
              <a:off x="3703638" y="3632200"/>
              <a:ext cx="361950" cy="338137"/>
            </a:xfrm>
            <a:custGeom>
              <a:avLst/>
              <a:gdLst/>
              <a:ahLst/>
              <a:cxnLst>
                <a:cxn ang="0">
                  <a:pos x="197" y="203"/>
                </a:cxn>
                <a:cxn ang="0">
                  <a:pos x="20" y="203"/>
                </a:cxn>
                <a:cxn ang="0">
                  <a:pos x="0" y="182"/>
                </a:cxn>
                <a:cxn ang="0">
                  <a:pos x="0" y="20"/>
                </a:cxn>
                <a:cxn ang="0">
                  <a:pos x="20" y="0"/>
                </a:cxn>
                <a:cxn ang="0">
                  <a:pos x="197" y="0"/>
                </a:cxn>
                <a:cxn ang="0">
                  <a:pos x="218" y="20"/>
                </a:cxn>
                <a:cxn ang="0">
                  <a:pos x="218" y="182"/>
                </a:cxn>
                <a:cxn ang="0">
                  <a:pos x="197" y="203"/>
                </a:cxn>
                <a:cxn ang="0">
                  <a:pos x="20" y="13"/>
                </a:cxn>
                <a:cxn ang="0">
                  <a:pos x="13" y="20"/>
                </a:cxn>
                <a:cxn ang="0">
                  <a:pos x="13" y="182"/>
                </a:cxn>
                <a:cxn ang="0">
                  <a:pos x="20" y="189"/>
                </a:cxn>
                <a:cxn ang="0">
                  <a:pos x="197" y="189"/>
                </a:cxn>
                <a:cxn ang="0">
                  <a:pos x="204" y="182"/>
                </a:cxn>
                <a:cxn ang="0">
                  <a:pos x="204" y="20"/>
                </a:cxn>
                <a:cxn ang="0">
                  <a:pos x="197" y="13"/>
                </a:cxn>
                <a:cxn ang="0">
                  <a:pos x="20" y="13"/>
                </a:cxn>
                <a:cxn ang="0">
                  <a:pos x="20" y="13"/>
                </a:cxn>
                <a:cxn ang="0">
                  <a:pos x="20" y="13"/>
                </a:cxn>
              </a:cxnLst>
              <a:rect l="0" t="0" r="r" b="b"/>
              <a:pathLst>
                <a:path w="218" h="203">
                  <a:moveTo>
                    <a:pt x="197" y="203"/>
                  </a:moveTo>
                  <a:cubicBezTo>
                    <a:pt x="20" y="203"/>
                    <a:pt x="20" y="203"/>
                    <a:pt x="20" y="203"/>
                  </a:cubicBezTo>
                  <a:cubicBezTo>
                    <a:pt x="9" y="203"/>
                    <a:pt x="0" y="194"/>
                    <a:pt x="0" y="182"/>
                  </a:cubicBezTo>
                  <a:cubicBezTo>
                    <a:pt x="0" y="20"/>
                    <a:pt x="0" y="20"/>
                    <a:pt x="0" y="20"/>
                  </a:cubicBezTo>
                  <a:cubicBezTo>
                    <a:pt x="0" y="9"/>
                    <a:pt x="9" y="0"/>
                    <a:pt x="20" y="0"/>
                  </a:cubicBezTo>
                  <a:cubicBezTo>
                    <a:pt x="197" y="0"/>
                    <a:pt x="197" y="0"/>
                    <a:pt x="197" y="0"/>
                  </a:cubicBezTo>
                  <a:cubicBezTo>
                    <a:pt x="208" y="0"/>
                    <a:pt x="218" y="9"/>
                    <a:pt x="218" y="20"/>
                  </a:cubicBezTo>
                  <a:cubicBezTo>
                    <a:pt x="218" y="182"/>
                    <a:pt x="218" y="182"/>
                    <a:pt x="218" y="182"/>
                  </a:cubicBezTo>
                  <a:cubicBezTo>
                    <a:pt x="218" y="194"/>
                    <a:pt x="208" y="203"/>
                    <a:pt x="197" y="203"/>
                  </a:cubicBezTo>
                  <a:close/>
                  <a:moveTo>
                    <a:pt x="20" y="13"/>
                  </a:moveTo>
                  <a:cubicBezTo>
                    <a:pt x="16" y="13"/>
                    <a:pt x="13" y="16"/>
                    <a:pt x="13" y="20"/>
                  </a:cubicBezTo>
                  <a:cubicBezTo>
                    <a:pt x="13" y="182"/>
                    <a:pt x="13" y="182"/>
                    <a:pt x="13" y="182"/>
                  </a:cubicBezTo>
                  <a:cubicBezTo>
                    <a:pt x="13" y="186"/>
                    <a:pt x="16" y="189"/>
                    <a:pt x="20" y="189"/>
                  </a:cubicBezTo>
                  <a:cubicBezTo>
                    <a:pt x="197" y="189"/>
                    <a:pt x="197" y="189"/>
                    <a:pt x="197" y="189"/>
                  </a:cubicBezTo>
                  <a:cubicBezTo>
                    <a:pt x="201" y="189"/>
                    <a:pt x="204" y="186"/>
                    <a:pt x="204" y="182"/>
                  </a:cubicBezTo>
                  <a:cubicBezTo>
                    <a:pt x="204" y="20"/>
                    <a:pt x="204" y="20"/>
                    <a:pt x="204" y="20"/>
                  </a:cubicBezTo>
                  <a:cubicBezTo>
                    <a:pt x="204" y="16"/>
                    <a:pt x="201" y="13"/>
                    <a:pt x="197" y="13"/>
                  </a:cubicBezTo>
                  <a:lnTo>
                    <a:pt x="20" y="13"/>
                  </a:lnTo>
                  <a:close/>
                  <a:moveTo>
                    <a:pt x="20" y="13"/>
                  </a:moveTo>
                  <a:cubicBezTo>
                    <a:pt x="20" y="13"/>
                    <a:pt x="20" y="13"/>
                    <a:pt x="20" y="1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17"/>
            <p:cNvSpPr>
              <a:spLocks noEditPoints="1"/>
            </p:cNvSpPr>
            <p:nvPr/>
          </p:nvSpPr>
          <p:spPr bwMode="auto">
            <a:xfrm>
              <a:off x="3743325" y="4003675"/>
              <a:ext cx="96838" cy="93662"/>
            </a:xfrm>
            <a:custGeom>
              <a:avLst/>
              <a:gdLst/>
              <a:ahLst/>
              <a:cxnLst>
                <a:cxn ang="0">
                  <a:pos x="58" y="29"/>
                </a:cxn>
                <a:cxn ang="0">
                  <a:pos x="29" y="57"/>
                </a:cxn>
                <a:cxn ang="0">
                  <a:pos x="0" y="29"/>
                </a:cxn>
                <a:cxn ang="0">
                  <a:pos x="29" y="0"/>
                </a:cxn>
                <a:cxn ang="0">
                  <a:pos x="58" y="29"/>
                </a:cxn>
                <a:cxn ang="0">
                  <a:pos x="58" y="29"/>
                </a:cxn>
                <a:cxn ang="0">
                  <a:pos x="58" y="29"/>
                </a:cxn>
              </a:cxnLst>
              <a:rect l="0" t="0" r="r" b="b"/>
              <a:pathLst>
                <a:path w="58" h="57">
                  <a:moveTo>
                    <a:pt x="58" y="29"/>
                  </a:moveTo>
                  <a:cubicBezTo>
                    <a:pt x="58" y="45"/>
                    <a:pt x="45" y="57"/>
                    <a:pt x="29" y="57"/>
                  </a:cubicBezTo>
                  <a:cubicBezTo>
                    <a:pt x="13" y="57"/>
                    <a:pt x="0" y="45"/>
                    <a:pt x="0" y="29"/>
                  </a:cubicBezTo>
                  <a:cubicBezTo>
                    <a:pt x="0" y="13"/>
                    <a:pt x="13" y="0"/>
                    <a:pt x="29" y="0"/>
                  </a:cubicBezTo>
                  <a:cubicBezTo>
                    <a:pt x="45" y="0"/>
                    <a:pt x="58" y="13"/>
                    <a:pt x="58" y="29"/>
                  </a:cubicBezTo>
                  <a:close/>
                  <a:moveTo>
                    <a:pt x="58" y="29"/>
                  </a:moveTo>
                  <a:cubicBezTo>
                    <a:pt x="58" y="29"/>
                    <a:pt x="58" y="29"/>
                    <a:pt x="58" y="2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18"/>
            <p:cNvSpPr>
              <a:spLocks noEditPoints="1"/>
            </p:cNvSpPr>
            <p:nvPr/>
          </p:nvSpPr>
          <p:spPr bwMode="auto">
            <a:xfrm>
              <a:off x="3695700" y="4100513"/>
              <a:ext cx="192088" cy="106362"/>
            </a:xfrm>
            <a:custGeom>
              <a:avLst/>
              <a:gdLst/>
              <a:ahLst/>
              <a:cxnLst>
                <a:cxn ang="0">
                  <a:pos x="25" y="64"/>
                </a:cxn>
                <a:cxn ang="0">
                  <a:pos x="29" y="44"/>
                </a:cxn>
                <a:cxn ang="0">
                  <a:pos x="29" y="64"/>
                </a:cxn>
                <a:cxn ang="0">
                  <a:pos x="58" y="64"/>
                </a:cxn>
                <a:cxn ang="0">
                  <a:pos x="51" y="54"/>
                </a:cxn>
                <a:cxn ang="0">
                  <a:pos x="58" y="8"/>
                </a:cxn>
                <a:cxn ang="0">
                  <a:pos x="58" y="8"/>
                </a:cxn>
                <a:cxn ang="0">
                  <a:pos x="65" y="54"/>
                </a:cxn>
                <a:cxn ang="0">
                  <a:pos x="58" y="64"/>
                </a:cxn>
                <a:cxn ang="0">
                  <a:pos x="87" y="64"/>
                </a:cxn>
                <a:cxn ang="0">
                  <a:pos x="87" y="44"/>
                </a:cxn>
                <a:cxn ang="0">
                  <a:pos x="91" y="64"/>
                </a:cxn>
                <a:cxn ang="0">
                  <a:pos x="114" y="64"/>
                </a:cxn>
                <a:cxn ang="0">
                  <a:pos x="77" y="5"/>
                </a:cxn>
                <a:cxn ang="0">
                  <a:pos x="76" y="5"/>
                </a:cxn>
                <a:cxn ang="0">
                  <a:pos x="65" y="0"/>
                </a:cxn>
                <a:cxn ang="0">
                  <a:pos x="58" y="7"/>
                </a:cxn>
                <a:cxn ang="0">
                  <a:pos x="51" y="0"/>
                </a:cxn>
                <a:cxn ang="0">
                  <a:pos x="51" y="0"/>
                </a:cxn>
                <a:cxn ang="0">
                  <a:pos x="40" y="5"/>
                </a:cxn>
                <a:cxn ang="0">
                  <a:pos x="39" y="5"/>
                </a:cxn>
                <a:cxn ang="0">
                  <a:pos x="2" y="64"/>
                </a:cxn>
                <a:cxn ang="0">
                  <a:pos x="25" y="64"/>
                </a:cxn>
                <a:cxn ang="0">
                  <a:pos x="25" y="64"/>
                </a:cxn>
                <a:cxn ang="0">
                  <a:pos x="25" y="64"/>
                </a:cxn>
              </a:cxnLst>
              <a:rect l="0" t="0" r="r" b="b"/>
              <a:pathLst>
                <a:path w="116" h="64">
                  <a:moveTo>
                    <a:pt x="25" y="64"/>
                  </a:moveTo>
                  <a:cubicBezTo>
                    <a:pt x="24" y="56"/>
                    <a:pt x="26" y="49"/>
                    <a:pt x="29" y="44"/>
                  </a:cubicBezTo>
                  <a:cubicBezTo>
                    <a:pt x="29" y="64"/>
                    <a:pt x="29" y="64"/>
                    <a:pt x="29" y="64"/>
                  </a:cubicBezTo>
                  <a:cubicBezTo>
                    <a:pt x="58" y="64"/>
                    <a:pt x="58" y="64"/>
                    <a:pt x="58" y="64"/>
                  </a:cubicBezTo>
                  <a:cubicBezTo>
                    <a:pt x="51" y="54"/>
                    <a:pt x="51" y="54"/>
                    <a:pt x="51" y="54"/>
                  </a:cubicBezTo>
                  <a:cubicBezTo>
                    <a:pt x="58" y="8"/>
                    <a:pt x="58" y="8"/>
                    <a:pt x="58" y="8"/>
                  </a:cubicBezTo>
                  <a:cubicBezTo>
                    <a:pt x="58" y="8"/>
                    <a:pt x="58" y="8"/>
                    <a:pt x="58" y="8"/>
                  </a:cubicBezTo>
                  <a:cubicBezTo>
                    <a:pt x="65" y="54"/>
                    <a:pt x="65" y="54"/>
                    <a:pt x="65" y="54"/>
                  </a:cubicBezTo>
                  <a:cubicBezTo>
                    <a:pt x="58" y="64"/>
                    <a:pt x="58" y="64"/>
                    <a:pt x="58" y="64"/>
                  </a:cubicBezTo>
                  <a:cubicBezTo>
                    <a:pt x="87" y="64"/>
                    <a:pt x="87" y="64"/>
                    <a:pt x="87" y="64"/>
                  </a:cubicBezTo>
                  <a:cubicBezTo>
                    <a:pt x="87" y="44"/>
                    <a:pt x="87" y="44"/>
                    <a:pt x="87" y="44"/>
                  </a:cubicBezTo>
                  <a:cubicBezTo>
                    <a:pt x="90" y="49"/>
                    <a:pt x="92" y="56"/>
                    <a:pt x="91" y="64"/>
                  </a:cubicBezTo>
                  <a:cubicBezTo>
                    <a:pt x="114" y="64"/>
                    <a:pt x="114" y="64"/>
                    <a:pt x="114" y="64"/>
                  </a:cubicBezTo>
                  <a:cubicBezTo>
                    <a:pt x="116" y="29"/>
                    <a:pt x="88" y="12"/>
                    <a:pt x="77" y="5"/>
                  </a:cubicBezTo>
                  <a:cubicBezTo>
                    <a:pt x="77" y="5"/>
                    <a:pt x="76" y="5"/>
                    <a:pt x="76" y="5"/>
                  </a:cubicBezTo>
                  <a:cubicBezTo>
                    <a:pt x="72" y="2"/>
                    <a:pt x="69" y="1"/>
                    <a:pt x="65" y="0"/>
                  </a:cubicBezTo>
                  <a:cubicBezTo>
                    <a:pt x="58" y="7"/>
                    <a:pt x="58" y="7"/>
                    <a:pt x="58" y="7"/>
                  </a:cubicBezTo>
                  <a:cubicBezTo>
                    <a:pt x="51" y="0"/>
                    <a:pt x="51" y="0"/>
                    <a:pt x="51" y="0"/>
                  </a:cubicBezTo>
                  <a:cubicBezTo>
                    <a:pt x="51" y="0"/>
                    <a:pt x="51" y="0"/>
                    <a:pt x="51" y="0"/>
                  </a:cubicBezTo>
                  <a:cubicBezTo>
                    <a:pt x="47" y="1"/>
                    <a:pt x="44" y="2"/>
                    <a:pt x="40" y="5"/>
                  </a:cubicBezTo>
                  <a:cubicBezTo>
                    <a:pt x="40" y="5"/>
                    <a:pt x="39" y="5"/>
                    <a:pt x="39" y="5"/>
                  </a:cubicBezTo>
                  <a:cubicBezTo>
                    <a:pt x="28" y="12"/>
                    <a:pt x="0" y="29"/>
                    <a:pt x="2" y="64"/>
                  </a:cubicBezTo>
                  <a:lnTo>
                    <a:pt x="25" y="64"/>
                  </a:lnTo>
                  <a:close/>
                  <a:moveTo>
                    <a:pt x="25" y="64"/>
                  </a:moveTo>
                  <a:cubicBezTo>
                    <a:pt x="25" y="64"/>
                    <a:pt x="25" y="64"/>
                    <a:pt x="25" y="6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19"/>
            <p:cNvSpPr>
              <a:spLocks noEditPoints="1"/>
            </p:cNvSpPr>
            <p:nvPr/>
          </p:nvSpPr>
          <p:spPr bwMode="auto">
            <a:xfrm>
              <a:off x="3929063" y="4003675"/>
              <a:ext cx="93663" cy="93662"/>
            </a:xfrm>
            <a:custGeom>
              <a:avLst/>
              <a:gdLst/>
              <a:ahLst/>
              <a:cxnLst>
                <a:cxn ang="0">
                  <a:pos x="57" y="29"/>
                </a:cxn>
                <a:cxn ang="0">
                  <a:pos x="28" y="57"/>
                </a:cxn>
                <a:cxn ang="0">
                  <a:pos x="0" y="29"/>
                </a:cxn>
                <a:cxn ang="0">
                  <a:pos x="28" y="0"/>
                </a:cxn>
                <a:cxn ang="0">
                  <a:pos x="57" y="29"/>
                </a:cxn>
                <a:cxn ang="0">
                  <a:pos x="57" y="29"/>
                </a:cxn>
                <a:cxn ang="0">
                  <a:pos x="57" y="29"/>
                </a:cxn>
              </a:cxnLst>
              <a:rect l="0" t="0" r="r" b="b"/>
              <a:pathLst>
                <a:path w="57" h="57">
                  <a:moveTo>
                    <a:pt x="57" y="29"/>
                  </a:moveTo>
                  <a:cubicBezTo>
                    <a:pt x="57" y="45"/>
                    <a:pt x="44" y="57"/>
                    <a:pt x="28" y="57"/>
                  </a:cubicBezTo>
                  <a:cubicBezTo>
                    <a:pt x="13" y="57"/>
                    <a:pt x="0" y="45"/>
                    <a:pt x="0" y="29"/>
                  </a:cubicBezTo>
                  <a:cubicBezTo>
                    <a:pt x="0" y="13"/>
                    <a:pt x="13" y="0"/>
                    <a:pt x="28" y="0"/>
                  </a:cubicBezTo>
                  <a:cubicBezTo>
                    <a:pt x="44" y="0"/>
                    <a:pt x="57" y="13"/>
                    <a:pt x="57" y="29"/>
                  </a:cubicBezTo>
                  <a:close/>
                  <a:moveTo>
                    <a:pt x="57" y="29"/>
                  </a:moveTo>
                  <a:cubicBezTo>
                    <a:pt x="57" y="29"/>
                    <a:pt x="57" y="29"/>
                    <a:pt x="57" y="2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20"/>
            <p:cNvSpPr>
              <a:spLocks noEditPoints="1"/>
            </p:cNvSpPr>
            <p:nvPr/>
          </p:nvSpPr>
          <p:spPr bwMode="auto">
            <a:xfrm>
              <a:off x="3879850" y="4100513"/>
              <a:ext cx="192088" cy="106362"/>
            </a:xfrm>
            <a:custGeom>
              <a:avLst/>
              <a:gdLst/>
              <a:ahLst/>
              <a:cxnLst>
                <a:cxn ang="0">
                  <a:pos x="25" y="64"/>
                </a:cxn>
                <a:cxn ang="0">
                  <a:pos x="29" y="44"/>
                </a:cxn>
                <a:cxn ang="0">
                  <a:pos x="29" y="64"/>
                </a:cxn>
                <a:cxn ang="0">
                  <a:pos x="58" y="64"/>
                </a:cxn>
                <a:cxn ang="0">
                  <a:pos x="51" y="54"/>
                </a:cxn>
                <a:cxn ang="0">
                  <a:pos x="58" y="8"/>
                </a:cxn>
                <a:cxn ang="0">
                  <a:pos x="58" y="8"/>
                </a:cxn>
                <a:cxn ang="0">
                  <a:pos x="65" y="54"/>
                </a:cxn>
                <a:cxn ang="0">
                  <a:pos x="59" y="64"/>
                </a:cxn>
                <a:cxn ang="0">
                  <a:pos x="88" y="64"/>
                </a:cxn>
                <a:cxn ang="0">
                  <a:pos x="88" y="44"/>
                </a:cxn>
                <a:cxn ang="0">
                  <a:pos x="92" y="64"/>
                </a:cxn>
                <a:cxn ang="0">
                  <a:pos x="114" y="64"/>
                </a:cxn>
                <a:cxn ang="0">
                  <a:pos x="77" y="5"/>
                </a:cxn>
                <a:cxn ang="0">
                  <a:pos x="76" y="5"/>
                </a:cxn>
                <a:cxn ang="0">
                  <a:pos x="66" y="0"/>
                </a:cxn>
                <a:cxn ang="0">
                  <a:pos x="58" y="7"/>
                </a:cxn>
                <a:cxn ang="0">
                  <a:pos x="52" y="0"/>
                </a:cxn>
                <a:cxn ang="0">
                  <a:pos x="51" y="0"/>
                </a:cxn>
                <a:cxn ang="0">
                  <a:pos x="41" y="5"/>
                </a:cxn>
                <a:cxn ang="0">
                  <a:pos x="39" y="5"/>
                </a:cxn>
                <a:cxn ang="0">
                  <a:pos x="3" y="64"/>
                </a:cxn>
                <a:cxn ang="0">
                  <a:pos x="25" y="64"/>
                </a:cxn>
                <a:cxn ang="0">
                  <a:pos x="25" y="64"/>
                </a:cxn>
                <a:cxn ang="0">
                  <a:pos x="25" y="64"/>
                </a:cxn>
              </a:cxnLst>
              <a:rect l="0" t="0" r="r" b="b"/>
              <a:pathLst>
                <a:path w="116" h="64">
                  <a:moveTo>
                    <a:pt x="25" y="64"/>
                  </a:moveTo>
                  <a:cubicBezTo>
                    <a:pt x="24" y="56"/>
                    <a:pt x="26" y="49"/>
                    <a:pt x="29" y="44"/>
                  </a:cubicBezTo>
                  <a:cubicBezTo>
                    <a:pt x="29" y="64"/>
                    <a:pt x="29" y="64"/>
                    <a:pt x="29" y="64"/>
                  </a:cubicBezTo>
                  <a:cubicBezTo>
                    <a:pt x="58" y="64"/>
                    <a:pt x="58" y="64"/>
                    <a:pt x="58" y="64"/>
                  </a:cubicBezTo>
                  <a:cubicBezTo>
                    <a:pt x="51" y="54"/>
                    <a:pt x="51" y="54"/>
                    <a:pt x="51" y="54"/>
                  </a:cubicBezTo>
                  <a:cubicBezTo>
                    <a:pt x="58" y="8"/>
                    <a:pt x="58" y="8"/>
                    <a:pt x="58" y="8"/>
                  </a:cubicBezTo>
                  <a:cubicBezTo>
                    <a:pt x="58" y="8"/>
                    <a:pt x="58" y="8"/>
                    <a:pt x="58" y="8"/>
                  </a:cubicBezTo>
                  <a:cubicBezTo>
                    <a:pt x="65" y="54"/>
                    <a:pt x="65" y="54"/>
                    <a:pt x="65" y="54"/>
                  </a:cubicBezTo>
                  <a:cubicBezTo>
                    <a:pt x="59" y="64"/>
                    <a:pt x="59" y="64"/>
                    <a:pt x="59" y="64"/>
                  </a:cubicBezTo>
                  <a:cubicBezTo>
                    <a:pt x="88" y="64"/>
                    <a:pt x="88" y="64"/>
                    <a:pt x="88" y="64"/>
                  </a:cubicBezTo>
                  <a:cubicBezTo>
                    <a:pt x="88" y="44"/>
                    <a:pt x="88" y="44"/>
                    <a:pt x="88" y="44"/>
                  </a:cubicBezTo>
                  <a:cubicBezTo>
                    <a:pt x="91" y="49"/>
                    <a:pt x="92" y="56"/>
                    <a:pt x="92" y="64"/>
                  </a:cubicBezTo>
                  <a:cubicBezTo>
                    <a:pt x="114" y="64"/>
                    <a:pt x="114" y="64"/>
                    <a:pt x="114" y="64"/>
                  </a:cubicBezTo>
                  <a:cubicBezTo>
                    <a:pt x="116" y="29"/>
                    <a:pt x="88" y="12"/>
                    <a:pt x="77" y="5"/>
                  </a:cubicBezTo>
                  <a:cubicBezTo>
                    <a:pt x="77" y="5"/>
                    <a:pt x="76" y="5"/>
                    <a:pt x="76" y="5"/>
                  </a:cubicBezTo>
                  <a:cubicBezTo>
                    <a:pt x="73" y="2"/>
                    <a:pt x="69" y="1"/>
                    <a:pt x="66" y="0"/>
                  </a:cubicBezTo>
                  <a:cubicBezTo>
                    <a:pt x="58" y="7"/>
                    <a:pt x="58" y="7"/>
                    <a:pt x="58" y="7"/>
                  </a:cubicBezTo>
                  <a:cubicBezTo>
                    <a:pt x="52" y="0"/>
                    <a:pt x="52" y="0"/>
                    <a:pt x="52" y="0"/>
                  </a:cubicBezTo>
                  <a:cubicBezTo>
                    <a:pt x="51" y="0"/>
                    <a:pt x="51" y="0"/>
                    <a:pt x="51" y="0"/>
                  </a:cubicBezTo>
                  <a:cubicBezTo>
                    <a:pt x="48" y="1"/>
                    <a:pt x="44" y="2"/>
                    <a:pt x="41" y="5"/>
                  </a:cubicBezTo>
                  <a:cubicBezTo>
                    <a:pt x="40" y="5"/>
                    <a:pt x="40" y="5"/>
                    <a:pt x="39" y="5"/>
                  </a:cubicBezTo>
                  <a:cubicBezTo>
                    <a:pt x="28" y="12"/>
                    <a:pt x="0" y="29"/>
                    <a:pt x="3" y="64"/>
                  </a:cubicBezTo>
                  <a:lnTo>
                    <a:pt x="25" y="64"/>
                  </a:lnTo>
                  <a:close/>
                  <a:moveTo>
                    <a:pt x="25" y="64"/>
                  </a:moveTo>
                  <a:cubicBezTo>
                    <a:pt x="25" y="64"/>
                    <a:pt x="25" y="64"/>
                    <a:pt x="25" y="6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Rectangle 21"/>
            <p:cNvSpPr>
              <a:spLocks noChangeArrowheads="1"/>
            </p:cNvSpPr>
            <p:nvPr/>
          </p:nvSpPr>
          <p:spPr bwMode="auto">
            <a:xfrm>
              <a:off x="3681413" y="4222750"/>
              <a:ext cx="542925" cy="666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22"/>
            <p:cNvSpPr>
              <a:spLocks noEditPoints="1"/>
            </p:cNvSpPr>
            <p:nvPr/>
          </p:nvSpPr>
          <p:spPr bwMode="auto">
            <a:xfrm>
              <a:off x="3795713" y="3709988"/>
              <a:ext cx="177800" cy="179387"/>
            </a:xfrm>
            <a:custGeom>
              <a:avLst/>
              <a:gdLst/>
              <a:ahLst/>
              <a:cxnLst>
                <a:cxn ang="0">
                  <a:pos x="103" y="61"/>
                </a:cxn>
                <a:cxn ang="0">
                  <a:pos x="97" y="59"/>
                </a:cxn>
                <a:cxn ang="0">
                  <a:pos x="97" y="46"/>
                </a:cxn>
                <a:cxn ang="0">
                  <a:pos x="102" y="44"/>
                </a:cxn>
                <a:cxn ang="0">
                  <a:pos x="105" y="35"/>
                </a:cxn>
                <a:cxn ang="0">
                  <a:pos x="102" y="28"/>
                </a:cxn>
                <a:cxn ang="0">
                  <a:pos x="93" y="24"/>
                </a:cxn>
                <a:cxn ang="0">
                  <a:pos x="88" y="27"/>
                </a:cxn>
                <a:cxn ang="0">
                  <a:pos x="78" y="18"/>
                </a:cxn>
                <a:cxn ang="0">
                  <a:pos x="81" y="13"/>
                </a:cxn>
                <a:cxn ang="0">
                  <a:pos x="76" y="4"/>
                </a:cxn>
                <a:cxn ang="0">
                  <a:pos x="69" y="1"/>
                </a:cxn>
                <a:cxn ang="0">
                  <a:pos x="60" y="5"/>
                </a:cxn>
                <a:cxn ang="0">
                  <a:pos x="58" y="11"/>
                </a:cxn>
                <a:cxn ang="0">
                  <a:pos x="46" y="11"/>
                </a:cxn>
                <a:cxn ang="0">
                  <a:pos x="43" y="6"/>
                </a:cxn>
                <a:cxn ang="0">
                  <a:pos x="34" y="3"/>
                </a:cxn>
                <a:cxn ang="0">
                  <a:pos x="27" y="6"/>
                </a:cxn>
                <a:cxn ang="0">
                  <a:pos x="24" y="15"/>
                </a:cxn>
                <a:cxn ang="0">
                  <a:pos x="26" y="20"/>
                </a:cxn>
                <a:cxn ang="0">
                  <a:pos x="18" y="30"/>
                </a:cxn>
                <a:cxn ang="0">
                  <a:pos x="12" y="28"/>
                </a:cxn>
                <a:cxn ang="0">
                  <a:pos x="3" y="32"/>
                </a:cxn>
                <a:cxn ang="0">
                  <a:pos x="1" y="39"/>
                </a:cxn>
                <a:cxn ang="0">
                  <a:pos x="1" y="44"/>
                </a:cxn>
                <a:cxn ang="0">
                  <a:pos x="5" y="48"/>
                </a:cxn>
                <a:cxn ang="0">
                  <a:pos x="10" y="50"/>
                </a:cxn>
                <a:cxn ang="0">
                  <a:pos x="11" y="62"/>
                </a:cxn>
                <a:cxn ang="0">
                  <a:pos x="5" y="65"/>
                </a:cxn>
                <a:cxn ang="0">
                  <a:pos x="2" y="74"/>
                </a:cxn>
                <a:cxn ang="0">
                  <a:pos x="5" y="81"/>
                </a:cxn>
                <a:cxn ang="0">
                  <a:pos x="14" y="84"/>
                </a:cxn>
                <a:cxn ang="0">
                  <a:pos x="20" y="82"/>
                </a:cxn>
                <a:cxn ang="0">
                  <a:pos x="29" y="90"/>
                </a:cxn>
                <a:cxn ang="0">
                  <a:pos x="27" y="96"/>
                </a:cxn>
                <a:cxn ang="0">
                  <a:pos x="27" y="101"/>
                </a:cxn>
                <a:cxn ang="0">
                  <a:pos x="31" y="105"/>
                </a:cxn>
                <a:cxn ang="0">
                  <a:pos x="38" y="107"/>
                </a:cxn>
                <a:cxn ang="0">
                  <a:pos x="43" y="107"/>
                </a:cxn>
                <a:cxn ang="0">
                  <a:pos x="47" y="103"/>
                </a:cxn>
                <a:cxn ang="0">
                  <a:pos x="49" y="98"/>
                </a:cxn>
                <a:cxn ang="0">
                  <a:pos x="62" y="97"/>
                </a:cxn>
                <a:cxn ang="0">
                  <a:pos x="64" y="103"/>
                </a:cxn>
                <a:cxn ang="0">
                  <a:pos x="73" y="106"/>
                </a:cxn>
                <a:cxn ang="0">
                  <a:pos x="80" y="103"/>
                </a:cxn>
                <a:cxn ang="0">
                  <a:pos x="84" y="94"/>
                </a:cxn>
                <a:cxn ang="0">
                  <a:pos x="81" y="88"/>
                </a:cxn>
                <a:cxn ang="0">
                  <a:pos x="90" y="79"/>
                </a:cxn>
                <a:cxn ang="0">
                  <a:pos x="95" y="81"/>
                </a:cxn>
                <a:cxn ang="0">
                  <a:pos x="101" y="81"/>
                </a:cxn>
                <a:cxn ang="0">
                  <a:pos x="104" y="77"/>
                </a:cxn>
                <a:cxn ang="0">
                  <a:pos x="107" y="70"/>
                </a:cxn>
                <a:cxn ang="0">
                  <a:pos x="103" y="61"/>
                </a:cxn>
                <a:cxn ang="0">
                  <a:pos x="65" y="79"/>
                </a:cxn>
                <a:cxn ang="0">
                  <a:pos x="54" y="81"/>
                </a:cxn>
                <a:cxn ang="0">
                  <a:pos x="29" y="66"/>
                </a:cxn>
                <a:cxn ang="0">
                  <a:pos x="42" y="30"/>
                </a:cxn>
                <a:cxn ang="0">
                  <a:pos x="54" y="27"/>
                </a:cxn>
                <a:cxn ang="0">
                  <a:pos x="78" y="43"/>
                </a:cxn>
                <a:cxn ang="0">
                  <a:pos x="65" y="79"/>
                </a:cxn>
                <a:cxn ang="0">
                  <a:pos x="65" y="79"/>
                </a:cxn>
                <a:cxn ang="0">
                  <a:pos x="65" y="79"/>
                </a:cxn>
              </a:cxnLst>
              <a:rect l="0" t="0" r="r" b="b"/>
              <a:pathLst>
                <a:path w="108" h="108">
                  <a:moveTo>
                    <a:pt x="103" y="61"/>
                  </a:moveTo>
                  <a:cubicBezTo>
                    <a:pt x="97" y="59"/>
                    <a:pt x="97" y="59"/>
                    <a:pt x="97" y="59"/>
                  </a:cubicBezTo>
                  <a:cubicBezTo>
                    <a:pt x="98" y="55"/>
                    <a:pt x="97" y="51"/>
                    <a:pt x="97" y="46"/>
                  </a:cubicBezTo>
                  <a:cubicBezTo>
                    <a:pt x="102" y="44"/>
                    <a:pt x="102" y="44"/>
                    <a:pt x="102" y="44"/>
                  </a:cubicBezTo>
                  <a:cubicBezTo>
                    <a:pt x="106" y="42"/>
                    <a:pt x="107" y="38"/>
                    <a:pt x="105" y="35"/>
                  </a:cubicBezTo>
                  <a:cubicBezTo>
                    <a:pt x="102" y="28"/>
                    <a:pt x="102" y="28"/>
                    <a:pt x="102" y="28"/>
                  </a:cubicBezTo>
                  <a:cubicBezTo>
                    <a:pt x="101" y="24"/>
                    <a:pt x="97" y="23"/>
                    <a:pt x="93" y="24"/>
                  </a:cubicBezTo>
                  <a:cubicBezTo>
                    <a:pt x="88" y="27"/>
                    <a:pt x="88" y="27"/>
                    <a:pt x="88" y="27"/>
                  </a:cubicBezTo>
                  <a:cubicBezTo>
                    <a:pt x="85" y="24"/>
                    <a:pt x="82" y="21"/>
                    <a:pt x="78" y="18"/>
                  </a:cubicBezTo>
                  <a:cubicBezTo>
                    <a:pt x="81" y="13"/>
                    <a:pt x="81" y="13"/>
                    <a:pt x="81" y="13"/>
                  </a:cubicBezTo>
                  <a:cubicBezTo>
                    <a:pt x="82" y="9"/>
                    <a:pt x="80" y="5"/>
                    <a:pt x="76" y="4"/>
                  </a:cubicBezTo>
                  <a:cubicBezTo>
                    <a:pt x="69" y="1"/>
                    <a:pt x="69" y="1"/>
                    <a:pt x="69" y="1"/>
                  </a:cubicBezTo>
                  <a:cubicBezTo>
                    <a:pt x="66" y="0"/>
                    <a:pt x="62" y="2"/>
                    <a:pt x="60" y="5"/>
                  </a:cubicBezTo>
                  <a:cubicBezTo>
                    <a:pt x="58" y="11"/>
                    <a:pt x="58" y="11"/>
                    <a:pt x="58" y="11"/>
                  </a:cubicBezTo>
                  <a:cubicBezTo>
                    <a:pt x="54" y="10"/>
                    <a:pt x="50" y="11"/>
                    <a:pt x="46" y="11"/>
                  </a:cubicBezTo>
                  <a:cubicBezTo>
                    <a:pt x="43" y="6"/>
                    <a:pt x="43" y="6"/>
                    <a:pt x="43" y="6"/>
                  </a:cubicBezTo>
                  <a:cubicBezTo>
                    <a:pt x="42" y="2"/>
                    <a:pt x="38" y="1"/>
                    <a:pt x="34" y="3"/>
                  </a:cubicBezTo>
                  <a:cubicBezTo>
                    <a:pt x="27" y="6"/>
                    <a:pt x="27" y="6"/>
                    <a:pt x="27" y="6"/>
                  </a:cubicBezTo>
                  <a:cubicBezTo>
                    <a:pt x="24" y="7"/>
                    <a:pt x="22" y="11"/>
                    <a:pt x="24" y="15"/>
                  </a:cubicBezTo>
                  <a:cubicBezTo>
                    <a:pt x="26" y="20"/>
                    <a:pt x="26" y="20"/>
                    <a:pt x="26" y="20"/>
                  </a:cubicBezTo>
                  <a:cubicBezTo>
                    <a:pt x="23" y="23"/>
                    <a:pt x="20" y="26"/>
                    <a:pt x="18" y="30"/>
                  </a:cubicBezTo>
                  <a:cubicBezTo>
                    <a:pt x="12" y="28"/>
                    <a:pt x="12" y="28"/>
                    <a:pt x="12" y="28"/>
                  </a:cubicBezTo>
                  <a:cubicBezTo>
                    <a:pt x="9" y="26"/>
                    <a:pt x="4" y="28"/>
                    <a:pt x="3" y="32"/>
                  </a:cubicBezTo>
                  <a:cubicBezTo>
                    <a:pt x="1" y="39"/>
                    <a:pt x="1" y="39"/>
                    <a:pt x="1" y="39"/>
                  </a:cubicBezTo>
                  <a:cubicBezTo>
                    <a:pt x="0" y="41"/>
                    <a:pt x="0" y="42"/>
                    <a:pt x="1" y="44"/>
                  </a:cubicBezTo>
                  <a:cubicBezTo>
                    <a:pt x="2" y="46"/>
                    <a:pt x="3" y="47"/>
                    <a:pt x="5" y="48"/>
                  </a:cubicBezTo>
                  <a:cubicBezTo>
                    <a:pt x="10" y="50"/>
                    <a:pt x="10" y="50"/>
                    <a:pt x="10" y="50"/>
                  </a:cubicBezTo>
                  <a:cubicBezTo>
                    <a:pt x="10" y="54"/>
                    <a:pt x="10" y="58"/>
                    <a:pt x="11" y="62"/>
                  </a:cubicBezTo>
                  <a:cubicBezTo>
                    <a:pt x="5" y="65"/>
                    <a:pt x="5" y="65"/>
                    <a:pt x="5" y="65"/>
                  </a:cubicBezTo>
                  <a:cubicBezTo>
                    <a:pt x="2" y="66"/>
                    <a:pt x="0" y="71"/>
                    <a:pt x="2" y="74"/>
                  </a:cubicBezTo>
                  <a:cubicBezTo>
                    <a:pt x="5" y="81"/>
                    <a:pt x="5" y="81"/>
                    <a:pt x="5" y="81"/>
                  </a:cubicBezTo>
                  <a:cubicBezTo>
                    <a:pt x="7" y="84"/>
                    <a:pt x="11" y="86"/>
                    <a:pt x="14" y="84"/>
                  </a:cubicBezTo>
                  <a:cubicBezTo>
                    <a:pt x="20" y="82"/>
                    <a:pt x="20" y="82"/>
                    <a:pt x="20" y="82"/>
                  </a:cubicBezTo>
                  <a:cubicBezTo>
                    <a:pt x="22" y="85"/>
                    <a:pt x="26" y="88"/>
                    <a:pt x="29" y="90"/>
                  </a:cubicBezTo>
                  <a:cubicBezTo>
                    <a:pt x="27" y="96"/>
                    <a:pt x="27" y="96"/>
                    <a:pt x="27" y="96"/>
                  </a:cubicBezTo>
                  <a:cubicBezTo>
                    <a:pt x="26" y="98"/>
                    <a:pt x="26" y="100"/>
                    <a:pt x="27" y="101"/>
                  </a:cubicBezTo>
                  <a:cubicBezTo>
                    <a:pt x="28" y="103"/>
                    <a:pt x="29" y="104"/>
                    <a:pt x="31" y="105"/>
                  </a:cubicBezTo>
                  <a:cubicBezTo>
                    <a:pt x="38" y="107"/>
                    <a:pt x="38" y="107"/>
                    <a:pt x="38" y="107"/>
                  </a:cubicBezTo>
                  <a:cubicBezTo>
                    <a:pt x="40" y="108"/>
                    <a:pt x="42" y="108"/>
                    <a:pt x="43" y="107"/>
                  </a:cubicBezTo>
                  <a:cubicBezTo>
                    <a:pt x="45" y="107"/>
                    <a:pt x="46" y="105"/>
                    <a:pt x="47" y="103"/>
                  </a:cubicBezTo>
                  <a:cubicBezTo>
                    <a:pt x="49" y="98"/>
                    <a:pt x="49" y="98"/>
                    <a:pt x="49" y="98"/>
                  </a:cubicBezTo>
                  <a:cubicBezTo>
                    <a:pt x="53" y="98"/>
                    <a:pt x="57" y="98"/>
                    <a:pt x="62" y="97"/>
                  </a:cubicBezTo>
                  <a:cubicBezTo>
                    <a:pt x="64" y="103"/>
                    <a:pt x="64" y="103"/>
                    <a:pt x="64" y="103"/>
                  </a:cubicBezTo>
                  <a:cubicBezTo>
                    <a:pt x="66" y="106"/>
                    <a:pt x="70" y="108"/>
                    <a:pt x="73" y="106"/>
                  </a:cubicBezTo>
                  <a:cubicBezTo>
                    <a:pt x="80" y="103"/>
                    <a:pt x="80" y="103"/>
                    <a:pt x="80" y="103"/>
                  </a:cubicBezTo>
                  <a:cubicBezTo>
                    <a:pt x="84" y="101"/>
                    <a:pt x="85" y="97"/>
                    <a:pt x="84" y="94"/>
                  </a:cubicBezTo>
                  <a:cubicBezTo>
                    <a:pt x="81" y="88"/>
                    <a:pt x="81" y="88"/>
                    <a:pt x="81" y="88"/>
                  </a:cubicBezTo>
                  <a:cubicBezTo>
                    <a:pt x="84" y="86"/>
                    <a:pt x="87" y="82"/>
                    <a:pt x="90" y="79"/>
                  </a:cubicBezTo>
                  <a:cubicBezTo>
                    <a:pt x="95" y="81"/>
                    <a:pt x="95" y="81"/>
                    <a:pt x="95" y="81"/>
                  </a:cubicBezTo>
                  <a:cubicBezTo>
                    <a:pt x="97" y="82"/>
                    <a:pt x="99" y="82"/>
                    <a:pt x="101" y="81"/>
                  </a:cubicBezTo>
                  <a:cubicBezTo>
                    <a:pt x="102" y="80"/>
                    <a:pt x="104" y="79"/>
                    <a:pt x="104" y="77"/>
                  </a:cubicBezTo>
                  <a:cubicBezTo>
                    <a:pt x="107" y="70"/>
                    <a:pt x="107" y="70"/>
                    <a:pt x="107" y="70"/>
                  </a:cubicBezTo>
                  <a:cubicBezTo>
                    <a:pt x="108" y="66"/>
                    <a:pt x="106" y="62"/>
                    <a:pt x="103" y="61"/>
                  </a:cubicBezTo>
                  <a:close/>
                  <a:moveTo>
                    <a:pt x="65" y="79"/>
                  </a:moveTo>
                  <a:cubicBezTo>
                    <a:pt x="61" y="81"/>
                    <a:pt x="58" y="81"/>
                    <a:pt x="54" y="81"/>
                  </a:cubicBezTo>
                  <a:cubicBezTo>
                    <a:pt x="43" y="81"/>
                    <a:pt x="33" y="75"/>
                    <a:pt x="29" y="66"/>
                  </a:cubicBezTo>
                  <a:cubicBezTo>
                    <a:pt x="23" y="52"/>
                    <a:pt x="29" y="36"/>
                    <a:pt x="42" y="30"/>
                  </a:cubicBezTo>
                  <a:cubicBezTo>
                    <a:pt x="46" y="28"/>
                    <a:pt x="50" y="27"/>
                    <a:pt x="54" y="27"/>
                  </a:cubicBezTo>
                  <a:cubicBezTo>
                    <a:pt x="64" y="27"/>
                    <a:pt x="74" y="33"/>
                    <a:pt x="78" y="43"/>
                  </a:cubicBezTo>
                  <a:cubicBezTo>
                    <a:pt x="85" y="57"/>
                    <a:pt x="79" y="73"/>
                    <a:pt x="65" y="79"/>
                  </a:cubicBezTo>
                  <a:close/>
                  <a:moveTo>
                    <a:pt x="65" y="79"/>
                  </a:moveTo>
                  <a:cubicBezTo>
                    <a:pt x="65" y="79"/>
                    <a:pt x="65" y="79"/>
                    <a:pt x="65" y="7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 name="Title 41"/>
          <p:cNvSpPr>
            <a:spLocks noGrp="1"/>
          </p:cNvSpPr>
          <p:nvPr>
            <p:ph type="title"/>
          </p:nvPr>
        </p:nvSpPr>
        <p:spPr>
          <a:xfrm>
            <a:off x="513906" y="697637"/>
            <a:ext cx="10225913" cy="471365"/>
          </a:xfrm>
        </p:spPr>
        <p:txBody>
          <a:bodyPr/>
          <a:lstStyle/>
          <a:p>
            <a:r>
              <a:rPr lang="zh-CN" altLang="en-US" dirty="0" smtClean="0"/>
              <a:t>产业帮扶</a:t>
            </a:r>
            <a:r>
              <a:rPr lang="en-US" altLang="zh-CN" dirty="0" smtClean="0"/>
              <a:t>  </a:t>
            </a:r>
            <a:r>
              <a:rPr lang="zh-CN" altLang="en-US" dirty="0" smtClean="0"/>
              <a:t>工作开展情况</a:t>
            </a:r>
            <a:endParaRPr lang="ar-IQ" dirty="0"/>
          </a:p>
        </p:txBody>
      </p:sp>
      <p:pic>
        <p:nvPicPr>
          <p:cNvPr id="37" name="Picture 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68342" y="629965"/>
            <a:ext cx="4320064" cy="1140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135643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00318" y="779955"/>
            <a:ext cx="4812736" cy="584776"/>
          </a:xfrm>
          <a:prstGeom prst="rect">
            <a:avLst/>
          </a:prstGeom>
          <a:noFill/>
        </p:spPr>
        <p:txBody>
          <a:bodyPr wrap="none" rtlCol="0">
            <a:spAutoFit/>
          </a:bodyPr>
          <a:lstStyle/>
          <a:p>
            <a:r>
              <a:rPr lang="zh-CN" altLang="en-US" sz="3200" b="1" dirty="0" smtClean="0">
                <a:solidFill>
                  <a:schemeClr val="tx1">
                    <a:lumMod val="50000"/>
                    <a:lumOff val="50000"/>
                  </a:schemeClr>
                </a:solidFill>
              </a:rPr>
              <a:t>产业帮扶</a:t>
            </a:r>
            <a:r>
              <a:rPr lang="en-US" altLang="zh-CN" sz="3200" b="1" dirty="0" smtClean="0">
                <a:solidFill>
                  <a:schemeClr val="tx1">
                    <a:lumMod val="50000"/>
                    <a:lumOff val="50000"/>
                  </a:schemeClr>
                </a:solidFill>
              </a:rPr>
              <a:t> </a:t>
            </a:r>
            <a:r>
              <a:rPr lang="zh-CN" altLang="en-US" sz="3200" b="1" dirty="0" smtClean="0">
                <a:solidFill>
                  <a:schemeClr val="tx1">
                    <a:lumMod val="50000"/>
                    <a:lumOff val="50000"/>
                  </a:schemeClr>
                </a:solidFill>
              </a:rPr>
              <a:t>存在的主要问题</a:t>
            </a:r>
            <a:r>
              <a:rPr lang="en-US" altLang="zh-CN" sz="3200" b="1" dirty="0" smtClean="0">
                <a:solidFill>
                  <a:schemeClr val="tx1">
                    <a:lumMod val="50000"/>
                    <a:lumOff val="50000"/>
                  </a:schemeClr>
                </a:solidFill>
              </a:rPr>
              <a:t> </a:t>
            </a:r>
            <a:endParaRPr lang="en-US" sz="3200" b="1" dirty="0">
              <a:solidFill>
                <a:schemeClr val="tx1">
                  <a:lumMod val="50000"/>
                  <a:lumOff val="50000"/>
                </a:schemeClr>
              </a:solidFill>
            </a:endParaRPr>
          </a:p>
        </p:txBody>
      </p:sp>
      <p:grpSp>
        <p:nvGrpSpPr>
          <p:cNvPr id="6" name="Group 5"/>
          <p:cNvGrpSpPr/>
          <p:nvPr/>
        </p:nvGrpSpPr>
        <p:grpSpPr>
          <a:xfrm>
            <a:off x="6111077" y="1554480"/>
            <a:ext cx="515620" cy="45720"/>
            <a:chOff x="603399" y="1554480"/>
            <a:chExt cx="515620" cy="45720"/>
          </a:xfrm>
        </p:grpSpPr>
        <p:sp>
          <p:nvSpPr>
            <p:cNvPr id="7" name="Oval 6"/>
            <p:cNvSpPr/>
            <p:nvPr/>
          </p:nvSpPr>
          <p:spPr>
            <a:xfrm>
              <a:off x="603399" y="1554480"/>
              <a:ext cx="45720" cy="45720"/>
            </a:xfrm>
            <a:prstGeom prst="ellipse">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720874" y="1554480"/>
              <a:ext cx="45720" cy="45720"/>
            </a:xfrm>
            <a:prstGeom prst="ellipse">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838349" y="1554480"/>
              <a:ext cx="45720" cy="45720"/>
            </a:xfrm>
            <a:prstGeom prst="ellipse">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955824" y="1554480"/>
              <a:ext cx="45720" cy="45720"/>
            </a:xfrm>
            <a:prstGeom prst="ellipse">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1073299" y="1554480"/>
              <a:ext cx="45720" cy="45720"/>
            </a:xfrm>
            <a:prstGeom prst="ellipse">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Rectangle 11"/>
          <p:cNvSpPr/>
          <p:nvPr/>
        </p:nvSpPr>
        <p:spPr>
          <a:xfrm>
            <a:off x="5962219" y="2305001"/>
            <a:ext cx="4667682" cy="1972335"/>
          </a:xfrm>
          <a:prstGeom prst="rect">
            <a:avLst/>
          </a:prstGeom>
        </p:spPr>
        <p:txBody>
          <a:bodyPr wrap="square">
            <a:spAutoFit/>
          </a:bodyPr>
          <a:lstStyle/>
          <a:p>
            <a:pPr>
              <a:lnSpc>
                <a:spcPct val="150000"/>
              </a:lnSpc>
            </a:pPr>
            <a:r>
              <a:rPr lang="en-US" altLang="zh-CN" sz="1000" dirty="0">
                <a:solidFill>
                  <a:srgbClr val="7F7F7F"/>
                </a:solidFill>
              </a:rPr>
              <a:t>18</a:t>
            </a:r>
            <a:r>
              <a:rPr lang="zh-CN" altLang="zh-CN" sz="1000" dirty="0">
                <a:solidFill>
                  <a:srgbClr val="7F7F7F"/>
                </a:solidFill>
              </a:rPr>
              <a:t>个已脱贫区县的龙头企业等新型市场主体数量偏少、规模较小，尤其是产品精深加工型、产业链条完整型的大型龙头企业较缺乏。龙头企业带动作用偏弱，全市扶贫龙头企业</a:t>
            </a:r>
            <a:r>
              <a:rPr lang="en-US" altLang="zh-CN" sz="1400" b="1" dirty="0">
                <a:solidFill>
                  <a:srgbClr val="7F7F7F"/>
                </a:solidFill>
              </a:rPr>
              <a:t>998</a:t>
            </a:r>
            <a:r>
              <a:rPr lang="zh-CN" altLang="zh-CN" sz="1000" dirty="0">
                <a:solidFill>
                  <a:srgbClr val="7F7F7F"/>
                </a:solidFill>
              </a:rPr>
              <a:t>家，带动</a:t>
            </a:r>
            <a:r>
              <a:rPr lang="en-US" altLang="zh-CN" sz="1400" b="1" dirty="0">
                <a:solidFill>
                  <a:srgbClr val="7F7F7F"/>
                </a:solidFill>
              </a:rPr>
              <a:t>7.03</a:t>
            </a:r>
            <a:r>
              <a:rPr lang="zh-CN" altLang="zh-CN" sz="1400" b="1" dirty="0">
                <a:solidFill>
                  <a:srgbClr val="7F7F7F"/>
                </a:solidFill>
              </a:rPr>
              <a:t>万</a:t>
            </a:r>
            <a:r>
              <a:rPr lang="zh-CN" altLang="zh-CN" sz="1000" dirty="0">
                <a:solidFill>
                  <a:srgbClr val="7F7F7F"/>
                </a:solidFill>
              </a:rPr>
              <a:t>脱贫户（人），占全市贫困户总数的</a:t>
            </a:r>
            <a:r>
              <a:rPr lang="en-US" altLang="zh-CN" sz="1000" dirty="0">
                <a:solidFill>
                  <a:srgbClr val="7F7F7F"/>
                </a:solidFill>
              </a:rPr>
              <a:t>47.68</a:t>
            </a:r>
            <a:r>
              <a:rPr lang="zh-CN" altLang="zh-CN" sz="1000" dirty="0">
                <a:solidFill>
                  <a:srgbClr val="7F7F7F"/>
                </a:solidFill>
              </a:rPr>
              <a:t>万户的</a:t>
            </a:r>
            <a:r>
              <a:rPr lang="en-US" altLang="zh-CN" sz="1000" dirty="0">
                <a:solidFill>
                  <a:srgbClr val="7F7F7F"/>
                </a:solidFill>
              </a:rPr>
              <a:t>15%</a:t>
            </a:r>
            <a:r>
              <a:rPr lang="zh-CN" altLang="zh-CN" sz="1000" dirty="0">
                <a:solidFill>
                  <a:srgbClr val="7F7F7F"/>
                </a:solidFill>
              </a:rPr>
              <a:t>，直接吸纳贫困人口</a:t>
            </a:r>
            <a:r>
              <a:rPr lang="en-US" altLang="zh-CN" sz="1400" b="1" dirty="0" smtClean="0">
                <a:solidFill>
                  <a:srgbClr val="7F7F7F"/>
                </a:solidFill>
              </a:rPr>
              <a:t>16241</a:t>
            </a:r>
            <a:r>
              <a:rPr lang="zh-CN" altLang="zh-CN" sz="1000" dirty="0" smtClean="0">
                <a:solidFill>
                  <a:srgbClr val="7F7F7F"/>
                </a:solidFill>
              </a:rPr>
              <a:t>人</a:t>
            </a:r>
            <a:r>
              <a:rPr lang="zh-CN" altLang="zh-CN" sz="1000" dirty="0">
                <a:solidFill>
                  <a:srgbClr val="7F7F7F"/>
                </a:solidFill>
              </a:rPr>
              <a:t>，每家企业平均直接吸纳贫困人口不到</a:t>
            </a:r>
            <a:r>
              <a:rPr lang="en-US" altLang="zh-CN" sz="1000" dirty="0">
                <a:solidFill>
                  <a:srgbClr val="7F7F7F"/>
                </a:solidFill>
              </a:rPr>
              <a:t>17</a:t>
            </a:r>
            <a:r>
              <a:rPr lang="zh-CN" altLang="zh-CN" sz="1000" dirty="0">
                <a:solidFill>
                  <a:srgbClr val="7F7F7F"/>
                </a:solidFill>
              </a:rPr>
              <a:t>人，低于中西部平均水平近</a:t>
            </a:r>
            <a:r>
              <a:rPr lang="en-US" altLang="zh-CN" sz="1000" dirty="0">
                <a:solidFill>
                  <a:srgbClr val="7F7F7F"/>
                </a:solidFill>
              </a:rPr>
              <a:t>11</a:t>
            </a:r>
            <a:r>
              <a:rPr lang="zh-CN" altLang="zh-CN" sz="1000" dirty="0">
                <a:solidFill>
                  <a:srgbClr val="7F7F7F"/>
                </a:solidFill>
              </a:rPr>
              <a:t>人。区域差距较大，渝东南武陵山区城镇群仅有扶贫龙头企业</a:t>
            </a:r>
            <a:r>
              <a:rPr lang="en-US" altLang="zh-CN" sz="1400" b="1" dirty="0">
                <a:solidFill>
                  <a:srgbClr val="7F7F7F"/>
                </a:solidFill>
              </a:rPr>
              <a:t>191</a:t>
            </a:r>
            <a:r>
              <a:rPr lang="zh-CN" altLang="zh-CN" sz="1000" dirty="0">
                <a:solidFill>
                  <a:srgbClr val="7F7F7F"/>
                </a:solidFill>
              </a:rPr>
              <a:t>家，仅占全市</a:t>
            </a:r>
            <a:r>
              <a:rPr lang="en-US" altLang="zh-CN" sz="1000" dirty="0">
                <a:solidFill>
                  <a:srgbClr val="7F7F7F"/>
                </a:solidFill>
              </a:rPr>
              <a:t>19%</a:t>
            </a:r>
            <a:r>
              <a:rPr lang="zh-CN" altLang="zh-CN" sz="1000" dirty="0">
                <a:solidFill>
                  <a:srgbClr val="7F7F7F"/>
                </a:solidFill>
              </a:rPr>
              <a:t>，渝东北三峡库区城镇群龙头企业数量</a:t>
            </a:r>
            <a:r>
              <a:rPr lang="en-US" altLang="zh-CN" sz="1400" b="1" dirty="0">
                <a:solidFill>
                  <a:srgbClr val="7F7F7F"/>
                </a:solidFill>
              </a:rPr>
              <a:t>493</a:t>
            </a:r>
            <a:r>
              <a:rPr lang="zh-CN" altLang="zh-CN" sz="1000" dirty="0">
                <a:solidFill>
                  <a:srgbClr val="7F7F7F"/>
                </a:solidFill>
              </a:rPr>
              <a:t>家，占全市</a:t>
            </a:r>
            <a:r>
              <a:rPr lang="en-US" altLang="zh-CN" sz="1000" dirty="0">
                <a:solidFill>
                  <a:srgbClr val="7F7F7F"/>
                </a:solidFill>
              </a:rPr>
              <a:t>49%</a:t>
            </a:r>
            <a:r>
              <a:rPr lang="zh-CN" altLang="zh-CN" sz="1000" dirty="0">
                <a:solidFill>
                  <a:srgbClr val="7F7F7F"/>
                </a:solidFill>
              </a:rPr>
              <a:t>。</a:t>
            </a:r>
          </a:p>
        </p:txBody>
      </p:sp>
      <p:sp>
        <p:nvSpPr>
          <p:cNvPr id="13" name="Rounded Rectangle 12"/>
          <p:cNvSpPr/>
          <p:nvPr/>
        </p:nvSpPr>
        <p:spPr>
          <a:xfrm>
            <a:off x="6094143" y="4448397"/>
            <a:ext cx="4557823" cy="309795"/>
          </a:xfrm>
          <a:prstGeom prst="round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6094143" y="4448397"/>
            <a:ext cx="738457" cy="30140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000" dirty="0">
              <a:solidFill>
                <a:schemeClr val="bg1"/>
              </a:solidFill>
            </a:endParaRPr>
          </a:p>
        </p:txBody>
      </p:sp>
      <p:sp>
        <p:nvSpPr>
          <p:cNvPr id="15" name="TextBox 14"/>
          <p:cNvSpPr txBox="1"/>
          <p:nvPr/>
        </p:nvSpPr>
        <p:spPr>
          <a:xfrm>
            <a:off x="10740889" y="4476336"/>
            <a:ext cx="419321" cy="253916"/>
          </a:xfrm>
          <a:prstGeom prst="rect">
            <a:avLst/>
          </a:prstGeom>
          <a:noFill/>
        </p:spPr>
        <p:txBody>
          <a:bodyPr wrap="none" rtlCol="0">
            <a:spAutoFit/>
          </a:bodyPr>
          <a:lstStyle/>
          <a:p>
            <a:r>
              <a:rPr lang="en-US" altLang="zh-CN" sz="1050" b="1" dirty="0">
                <a:solidFill>
                  <a:schemeClr val="tx1">
                    <a:lumMod val="50000"/>
                    <a:lumOff val="50000"/>
                  </a:schemeClr>
                </a:solidFill>
              </a:rPr>
              <a:t>1</a:t>
            </a:r>
            <a:r>
              <a:rPr lang="en-US" sz="1050" b="1" dirty="0" smtClean="0">
                <a:solidFill>
                  <a:schemeClr val="tx1">
                    <a:lumMod val="50000"/>
                    <a:lumOff val="50000"/>
                  </a:schemeClr>
                </a:solidFill>
              </a:rPr>
              <a:t>5%</a:t>
            </a:r>
            <a:endParaRPr lang="en-US" sz="1050" b="1" dirty="0">
              <a:solidFill>
                <a:schemeClr val="tx1">
                  <a:lumMod val="50000"/>
                  <a:lumOff val="50000"/>
                </a:schemeClr>
              </a:solidFill>
            </a:endParaRPr>
          </a:p>
        </p:txBody>
      </p:sp>
      <p:sp>
        <p:nvSpPr>
          <p:cNvPr id="19" name="Rounded Rectangle 18"/>
          <p:cNvSpPr/>
          <p:nvPr/>
        </p:nvSpPr>
        <p:spPr>
          <a:xfrm>
            <a:off x="6094143" y="5878103"/>
            <a:ext cx="4557823" cy="309795"/>
          </a:xfrm>
          <a:prstGeom prst="round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p:cNvSpPr/>
          <p:nvPr/>
        </p:nvSpPr>
        <p:spPr>
          <a:xfrm>
            <a:off x="6094143" y="5878103"/>
            <a:ext cx="903557" cy="31949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000" dirty="0">
              <a:solidFill>
                <a:schemeClr val="bg1"/>
              </a:solidFill>
            </a:endParaRPr>
          </a:p>
        </p:txBody>
      </p:sp>
      <p:sp>
        <p:nvSpPr>
          <p:cNvPr id="21" name="TextBox 20"/>
          <p:cNvSpPr txBox="1"/>
          <p:nvPr/>
        </p:nvSpPr>
        <p:spPr>
          <a:xfrm>
            <a:off x="10740889" y="5906042"/>
            <a:ext cx="419321" cy="253916"/>
          </a:xfrm>
          <a:prstGeom prst="rect">
            <a:avLst/>
          </a:prstGeom>
          <a:noFill/>
        </p:spPr>
        <p:txBody>
          <a:bodyPr wrap="none" rtlCol="0">
            <a:spAutoFit/>
          </a:bodyPr>
          <a:lstStyle/>
          <a:p>
            <a:r>
              <a:rPr lang="en-US" altLang="zh-CN" sz="1050" b="1" dirty="0" smtClean="0">
                <a:solidFill>
                  <a:schemeClr val="tx1">
                    <a:lumMod val="50000"/>
                    <a:lumOff val="50000"/>
                  </a:schemeClr>
                </a:solidFill>
              </a:rPr>
              <a:t>19</a:t>
            </a:r>
            <a:r>
              <a:rPr lang="en-US" sz="1050" b="1" dirty="0" smtClean="0">
                <a:solidFill>
                  <a:schemeClr val="tx1">
                    <a:lumMod val="50000"/>
                    <a:lumOff val="50000"/>
                  </a:schemeClr>
                </a:solidFill>
              </a:rPr>
              <a:t>%</a:t>
            </a:r>
            <a:endParaRPr lang="en-US" sz="1050" b="1" dirty="0">
              <a:solidFill>
                <a:schemeClr val="tx1">
                  <a:lumMod val="50000"/>
                  <a:lumOff val="50000"/>
                </a:schemeClr>
              </a:solidFill>
            </a:endParaRPr>
          </a:p>
        </p:txBody>
      </p:sp>
      <p:sp>
        <p:nvSpPr>
          <p:cNvPr id="22" name="Rounded Rectangle 21"/>
          <p:cNvSpPr/>
          <p:nvPr/>
        </p:nvSpPr>
        <p:spPr>
          <a:xfrm>
            <a:off x="6094143" y="5163250"/>
            <a:ext cx="4557823" cy="309795"/>
          </a:xfrm>
          <a:prstGeom prst="round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p:cNvSpPr/>
          <p:nvPr/>
        </p:nvSpPr>
        <p:spPr>
          <a:xfrm>
            <a:off x="6094142" y="5163250"/>
            <a:ext cx="2503757" cy="31045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000" dirty="0">
              <a:solidFill>
                <a:schemeClr val="bg1"/>
              </a:solidFill>
            </a:endParaRPr>
          </a:p>
        </p:txBody>
      </p:sp>
      <p:sp>
        <p:nvSpPr>
          <p:cNvPr id="24" name="TextBox 23"/>
          <p:cNvSpPr txBox="1"/>
          <p:nvPr/>
        </p:nvSpPr>
        <p:spPr>
          <a:xfrm>
            <a:off x="10740889" y="5191189"/>
            <a:ext cx="419321" cy="253916"/>
          </a:xfrm>
          <a:prstGeom prst="rect">
            <a:avLst/>
          </a:prstGeom>
          <a:noFill/>
        </p:spPr>
        <p:txBody>
          <a:bodyPr wrap="none" rtlCol="0">
            <a:spAutoFit/>
          </a:bodyPr>
          <a:lstStyle/>
          <a:p>
            <a:r>
              <a:rPr lang="en-US" altLang="zh-CN" sz="1050" b="1" dirty="0" smtClean="0">
                <a:solidFill>
                  <a:schemeClr val="tx1">
                    <a:lumMod val="50000"/>
                    <a:lumOff val="50000"/>
                  </a:schemeClr>
                </a:solidFill>
              </a:rPr>
              <a:t>49</a:t>
            </a:r>
            <a:r>
              <a:rPr lang="en-US" sz="1050" b="1" dirty="0" smtClean="0">
                <a:solidFill>
                  <a:schemeClr val="tx1">
                    <a:lumMod val="50000"/>
                    <a:lumOff val="50000"/>
                  </a:schemeClr>
                </a:solidFill>
              </a:rPr>
              <a:t>%</a:t>
            </a:r>
            <a:endParaRPr lang="en-US" sz="1050" b="1" dirty="0">
              <a:solidFill>
                <a:schemeClr val="tx1">
                  <a:lumMod val="50000"/>
                  <a:lumOff val="50000"/>
                </a:schemeClr>
              </a:solidFill>
            </a:endParaRPr>
          </a:p>
        </p:txBody>
      </p:sp>
      <p:sp>
        <p:nvSpPr>
          <p:cNvPr id="3" name="文本框 2"/>
          <p:cNvSpPr txBox="1"/>
          <p:nvPr/>
        </p:nvSpPr>
        <p:spPr>
          <a:xfrm>
            <a:off x="5969000" y="1866900"/>
            <a:ext cx="4339650" cy="369332"/>
          </a:xfrm>
          <a:prstGeom prst="rect">
            <a:avLst/>
          </a:prstGeom>
          <a:noFill/>
        </p:spPr>
        <p:txBody>
          <a:bodyPr wrap="none" rtlCol="0">
            <a:spAutoFit/>
          </a:bodyPr>
          <a:lstStyle/>
          <a:p>
            <a:r>
              <a:rPr lang="zh-CN" altLang="zh-CN" b="1" dirty="0"/>
              <a:t>经营主体数量少、规模小，带动能力不足</a:t>
            </a:r>
            <a:r>
              <a:rPr lang="zh-CN" altLang="zh-CN" dirty="0"/>
              <a:t> </a:t>
            </a:r>
            <a:endParaRPr kumimoji="1" lang="zh-CN" altLang="en-US" dirty="0"/>
          </a:p>
        </p:txBody>
      </p:sp>
      <p:sp>
        <p:nvSpPr>
          <p:cNvPr id="25" name="文本框 24"/>
          <p:cNvSpPr txBox="1"/>
          <p:nvPr/>
        </p:nvSpPr>
        <p:spPr>
          <a:xfrm>
            <a:off x="6819900" y="4470400"/>
            <a:ext cx="1127232" cy="253916"/>
          </a:xfrm>
          <a:prstGeom prst="rect">
            <a:avLst/>
          </a:prstGeom>
          <a:noFill/>
        </p:spPr>
        <p:txBody>
          <a:bodyPr wrap="none" rtlCol="0">
            <a:spAutoFit/>
          </a:bodyPr>
          <a:lstStyle/>
          <a:p>
            <a:r>
              <a:rPr kumimoji="1" lang="zh-CN" altLang="en-US" sz="1050" dirty="0" smtClean="0">
                <a:solidFill>
                  <a:srgbClr val="7F7F7F"/>
                </a:solidFill>
              </a:rPr>
              <a:t>龙头企业带动率</a:t>
            </a:r>
            <a:endParaRPr kumimoji="1" lang="zh-CN" altLang="en-US" sz="1050" dirty="0">
              <a:solidFill>
                <a:srgbClr val="7F7F7F"/>
              </a:solidFill>
            </a:endParaRPr>
          </a:p>
        </p:txBody>
      </p:sp>
      <p:sp>
        <p:nvSpPr>
          <p:cNvPr id="26" name="文本框 25"/>
          <p:cNvSpPr txBox="1"/>
          <p:nvPr/>
        </p:nvSpPr>
        <p:spPr>
          <a:xfrm>
            <a:off x="8572500" y="5181600"/>
            <a:ext cx="1969729" cy="253916"/>
          </a:xfrm>
          <a:prstGeom prst="rect">
            <a:avLst/>
          </a:prstGeom>
          <a:noFill/>
        </p:spPr>
        <p:txBody>
          <a:bodyPr wrap="none" rtlCol="0">
            <a:spAutoFit/>
          </a:bodyPr>
          <a:lstStyle/>
          <a:p>
            <a:r>
              <a:rPr kumimoji="1" lang="zh-CN" altLang="en-US" sz="1050" dirty="0" smtClean="0">
                <a:solidFill>
                  <a:srgbClr val="7F7F7F"/>
                </a:solidFill>
              </a:rPr>
              <a:t>渝东北三峡库区龙头企业占比</a:t>
            </a:r>
            <a:endParaRPr kumimoji="1" lang="zh-CN" altLang="en-US" sz="1050" dirty="0">
              <a:solidFill>
                <a:srgbClr val="7F7F7F"/>
              </a:solidFill>
            </a:endParaRPr>
          </a:p>
        </p:txBody>
      </p:sp>
      <p:sp>
        <p:nvSpPr>
          <p:cNvPr id="27" name="文本框 26"/>
          <p:cNvSpPr txBox="1"/>
          <p:nvPr/>
        </p:nvSpPr>
        <p:spPr>
          <a:xfrm>
            <a:off x="6972300" y="5905500"/>
            <a:ext cx="1935145" cy="253916"/>
          </a:xfrm>
          <a:prstGeom prst="rect">
            <a:avLst/>
          </a:prstGeom>
          <a:noFill/>
        </p:spPr>
        <p:txBody>
          <a:bodyPr wrap="none" rtlCol="0">
            <a:spAutoFit/>
          </a:bodyPr>
          <a:lstStyle/>
          <a:p>
            <a:r>
              <a:rPr kumimoji="1" lang="zh-CN" altLang="en-US" sz="1050" dirty="0" smtClean="0">
                <a:solidFill>
                  <a:srgbClr val="7F7F7F"/>
                </a:solidFill>
              </a:rPr>
              <a:t>渝东南武陵山区龙头企业占比</a:t>
            </a:r>
            <a:endParaRPr kumimoji="1" lang="zh-CN" altLang="en-US" sz="1050" dirty="0">
              <a:solidFill>
                <a:srgbClr val="7F7F7F"/>
              </a:solidFill>
            </a:endParaRPr>
          </a:p>
        </p:txBody>
      </p:sp>
      <p:sp>
        <p:nvSpPr>
          <p:cNvPr id="2" name="图片占位符 1"/>
          <p:cNvSpPr>
            <a:spLocks noGrp="1"/>
          </p:cNvSpPr>
          <p:nvPr>
            <p:ph type="pic" sz="quarter" idx="10"/>
          </p:nvPr>
        </p:nvSpPr>
        <p:spPr/>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9650" y="137180"/>
            <a:ext cx="4067175" cy="59006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787959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20734" y="1972521"/>
            <a:ext cx="5171007" cy="3373231"/>
          </a:xfrm>
          <a:prstGeom prst="rect">
            <a:avLst/>
          </a:prstGeom>
        </p:spPr>
        <p:txBody>
          <a:bodyPr wrap="square">
            <a:spAutoFit/>
          </a:bodyPr>
          <a:lstStyle/>
          <a:p>
            <a:pPr defTabSz="457200">
              <a:lnSpc>
                <a:spcPct val="120000"/>
              </a:lnSpc>
              <a:defRPr/>
            </a:pPr>
            <a:r>
              <a:rPr lang="zh-CN" altLang="zh-CN" b="1" dirty="0" smtClean="0"/>
              <a:t>农业园区发展不足，农产品加工产值占比低</a:t>
            </a:r>
            <a:r>
              <a:rPr lang="zh-CN" altLang="zh-CN" dirty="0" smtClean="0"/>
              <a:t> </a:t>
            </a:r>
            <a:endParaRPr lang="en-US" altLang="zh-CN" dirty="0" smtClean="0"/>
          </a:p>
          <a:p>
            <a:pPr defTabSz="457200">
              <a:lnSpc>
                <a:spcPct val="120000"/>
              </a:lnSpc>
              <a:defRPr/>
            </a:pPr>
            <a:endParaRPr lang="en-US" altLang="zh-CN" sz="1200" dirty="0" smtClean="0">
              <a:solidFill>
                <a:srgbClr val="7F7F7F"/>
              </a:solidFill>
              <a:latin typeface="+mn-ea"/>
            </a:endParaRPr>
          </a:p>
          <a:p>
            <a:pPr defTabSz="457200">
              <a:lnSpc>
                <a:spcPct val="120000"/>
              </a:lnSpc>
              <a:defRPr/>
            </a:pPr>
            <a:r>
              <a:rPr lang="en-US" altLang="zh-CN" sz="1200" dirty="0" smtClean="0">
                <a:solidFill>
                  <a:srgbClr val="7F7F7F"/>
                </a:solidFill>
                <a:latin typeface="+mn-ea"/>
              </a:rPr>
              <a:t>18</a:t>
            </a:r>
            <a:r>
              <a:rPr lang="zh-CN" altLang="zh-CN" sz="1200" dirty="0">
                <a:solidFill>
                  <a:srgbClr val="7F7F7F"/>
                </a:solidFill>
                <a:latin typeface="+mn-ea"/>
              </a:rPr>
              <a:t>个已脱贫区县农业产业主要以种养业为主，农产品加工程度很低，农民卖的大多是</a:t>
            </a:r>
            <a:r>
              <a:rPr lang="en-US" altLang="zh-CN" sz="1200" dirty="0">
                <a:solidFill>
                  <a:srgbClr val="7F7F7F"/>
                </a:solidFill>
                <a:latin typeface="+mn-ea"/>
              </a:rPr>
              <a:t>“</a:t>
            </a:r>
            <a:r>
              <a:rPr lang="zh-CN" altLang="zh-CN" sz="1200" dirty="0">
                <a:solidFill>
                  <a:srgbClr val="7F7F7F"/>
                </a:solidFill>
                <a:latin typeface="+mn-ea"/>
              </a:rPr>
              <a:t>原字号</a:t>
            </a:r>
            <a:r>
              <a:rPr lang="en-US" altLang="zh-CN" sz="1200" dirty="0">
                <a:solidFill>
                  <a:srgbClr val="7F7F7F"/>
                </a:solidFill>
                <a:latin typeface="+mn-ea"/>
              </a:rPr>
              <a:t>”“</a:t>
            </a:r>
            <a:r>
              <a:rPr lang="zh-CN" altLang="zh-CN" sz="1200" dirty="0">
                <a:solidFill>
                  <a:srgbClr val="7F7F7F"/>
                </a:solidFill>
                <a:latin typeface="+mn-ea"/>
              </a:rPr>
              <a:t>初字号</a:t>
            </a:r>
            <a:r>
              <a:rPr lang="en-US" altLang="zh-CN" sz="1200" dirty="0">
                <a:solidFill>
                  <a:srgbClr val="7F7F7F"/>
                </a:solidFill>
                <a:latin typeface="+mn-ea"/>
              </a:rPr>
              <a:t>”</a:t>
            </a:r>
            <a:r>
              <a:rPr lang="zh-CN" altLang="zh-CN" sz="1200" dirty="0">
                <a:solidFill>
                  <a:srgbClr val="7F7F7F"/>
                </a:solidFill>
                <a:latin typeface="+mn-ea"/>
              </a:rPr>
              <a:t>产品，精深加工产品较少，附加值不高。</a:t>
            </a:r>
            <a:r>
              <a:rPr lang="en-US" altLang="zh-CN" sz="1200" dirty="0">
                <a:solidFill>
                  <a:srgbClr val="7F7F7F"/>
                </a:solidFill>
                <a:latin typeface="+mn-ea"/>
              </a:rPr>
              <a:t>2020</a:t>
            </a:r>
            <a:r>
              <a:rPr lang="zh-CN" altLang="zh-CN" sz="1200" dirty="0">
                <a:solidFill>
                  <a:srgbClr val="7F7F7F"/>
                </a:solidFill>
                <a:latin typeface="+mn-ea"/>
              </a:rPr>
              <a:t>年全市规模以上农产品加工企业</a:t>
            </a:r>
            <a:r>
              <a:rPr lang="en-US" altLang="zh-CN" sz="1600" b="1" dirty="0">
                <a:solidFill>
                  <a:srgbClr val="7F7F7F"/>
                </a:solidFill>
                <a:latin typeface="+mn-ea"/>
              </a:rPr>
              <a:t>1135</a:t>
            </a:r>
            <a:r>
              <a:rPr lang="zh-CN" altLang="zh-CN" sz="1200" dirty="0">
                <a:solidFill>
                  <a:srgbClr val="7F7F7F"/>
                </a:solidFill>
                <a:latin typeface="+mn-ea"/>
              </a:rPr>
              <a:t>家，农产品加工业总产值</a:t>
            </a:r>
            <a:r>
              <a:rPr lang="en-US" altLang="zh-CN" sz="1600" b="1" dirty="0">
                <a:solidFill>
                  <a:srgbClr val="7F7F7F"/>
                </a:solidFill>
                <a:latin typeface="+mn-ea"/>
              </a:rPr>
              <a:t>3086</a:t>
            </a:r>
            <a:r>
              <a:rPr lang="zh-CN" altLang="zh-CN" sz="1200" dirty="0">
                <a:solidFill>
                  <a:srgbClr val="7F7F7F"/>
                </a:solidFill>
                <a:latin typeface="+mn-ea"/>
              </a:rPr>
              <a:t>亿元，农产品加工业与农业总产值之比为</a:t>
            </a:r>
            <a:r>
              <a:rPr lang="en-US" altLang="zh-CN" sz="1600" b="1" dirty="0">
                <a:solidFill>
                  <a:srgbClr val="7F7F7F"/>
                </a:solidFill>
                <a:latin typeface="+mn-ea"/>
              </a:rPr>
              <a:t>1.5</a:t>
            </a:r>
            <a:r>
              <a:rPr lang="zh-CN" altLang="zh-CN" sz="1600" b="1" dirty="0">
                <a:solidFill>
                  <a:srgbClr val="7F7F7F"/>
                </a:solidFill>
                <a:latin typeface="+mn-ea"/>
              </a:rPr>
              <a:t>：</a:t>
            </a:r>
            <a:r>
              <a:rPr lang="en-US" altLang="zh-CN" sz="1600" b="1" dirty="0">
                <a:solidFill>
                  <a:srgbClr val="7F7F7F"/>
                </a:solidFill>
                <a:latin typeface="+mn-ea"/>
              </a:rPr>
              <a:t>1</a:t>
            </a:r>
            <a:r>
              <a:rPr lang="zh-CN" altLang="zh-CN" sz="1200" dirty="0">
                <a:solidFill>
                  <a:srgbClr val="7F7F7F"/>
                </a:solidFill>
                <a:latin typeface="+mn-ea"/>
              </a:rPr>
              <a:t>，相比全国的</a:t>
            </a:r>
            <a:r>
              <a:rPr lang="en-US" altLang="zh-CN" sz="1200" dirty="0">
                <a:solidFill>
                  <a:srgbClr val="7F7F7F"/>
                </a:solidFill>
                <a:latin typeface="+mn-ea"/>
              </a:rPr>
              <a:t>2.3</a:t>
            </a:r>
            <a:r>
              <a:rPr lang="zh-CN" altLang="zh-CN" sz="1200" dirty="0">
                <a:solidFill>
                  <a:srgbClr val="7F7F7F"/>
                </a:solidFill>
                <a:latin typeface="+mn-ea"/>
              </a:rPr>
              <a:t>∶</a:t>
            </a:r>
            <a:r>
              <a:rPr lang="en-US" altLang="zh-CN" sz="1200" dirty="0">
                <a:solidFill>
                  <a:srgbClr val="7F7F7F"/>
                </a:solidFill>
                <a:latin typeface="+mn-ea"/>
              </a:rPr>
              <a:t>1</a:t>
            </a:r>
            <a:r>
              <a:rPr lang="zh-CN" altLang="zh-CN" sz="1200" dirty="0">
                <a:solidFill>
                  <a:srgbClr val="7F7F7F"/>
                </a:solidFill>
                <a:latin typeface="+mn-ea"/>
              </a:rPr>
              <a:t>差距较大，</a:t>
            </a:r>
            <a:r>
              <a:rPr lang="en-US" altLang="zh-CN" sz="1200" dirty="0">
                <a:solidFill>
                  <a:srgbClr val="7F7F7F"/>
                </a:solidFill>
                <a:latin typeface="+mn-ea"/>
              </a:rPr>
              <a:t>18</a:t>
            </a:r>
            <a:r>
              <a:rPr lang="zh-CN" altLang="zh-CN" sz="1200" dirty="0">
                <a:solidFill>
                  <a:srgbClr val="7F7F7F"/>
                </a:solidFill>
                <a:latin typeface="+mn-ea"/>
              </a:rPr>
              <a:t>个已脱贫区县的农产品加工更加落后，规模以上农产品加工企业</a:t>
            </a:r>
            <a:r>
              <a:rPr lang="en-US" altLang="zh-CN" sz="1600" b="1" dirty="0">
                <a:solidFill>
                  <a:srgbClr val="7F7F7F"/>
                </a:solidFill>
                <a:latin typeface="+mn-ea"/>
              </a:rPr>
              <a:t>389</a:t>
            </a:r>
            <a:r>
              <a:rPr lang="zh-CN" altLang="zh-CN" sz="1200" dirty="0">
                <a:solidFill>
                  <a:srgbClr val="7F7F7F"/>
                </a:solidFill>
                <a:latin typeface="+mn-ea"/>
              </a:rPr>
              <a:t>家，农产品加工业总产值</a:t>
            </a:r>
            <a:r>
              <a:rPr lang="en-US" altLang="zh-CN" sz="1600" b="1" dirty="0">
                <a:solidFill>
                  <a:srgbClr val="7F7F7F"/>
                </a:solidFill>
                <a:latin typeface="+mn-ea"/>
              </a:rPr>
              <a:t>954</a:t>
            </a:r>
            <a:r>
              <a:rPr lang="zh-CN" altLang="zh-CN" sz="1200" dirty="0">
                <a:solidFill>
                  <a:srgbClr val="7F7F7F"/>
                </a:solidFill>
                <a:latin typeface="+mn-ea"/>
              </a:rPr>
              <a:t>亿元，分别占全市的</a:t>
            </a:r>
            <a:r>
              <a:rPr lang="en-US" altLang="zh-CN" sz="1600" b="1" dirty="0">
                <a:solidFill>
                  <a:srgbClr val="7F7F7F"/>
                </a:solidFill>
                <a:latin typeface="+mn-ea"/>
              </a:rPr>
              <a:t>34.3%</a:t>
            </a:r>
            <a:r>
              <a:rPr lang="zh-CN" altLang="zh-CN" sz="1200" dirty="0">
                <a:solidFill>
                  <a:srgbClr val="7F7F7F"/>
                </a:solidFill>
                <a:latin typeface="+mn-ea"/>
              </a:rPr>
              <a:t>和</a:t>
            </a:r>
            <a:r>
              <a:rPr lang="en-US" altLang="zh-CN" sz="1600" b="1" dirty="0">
                <a:solidFill>
                  <a:srgbClr val="7F7F7F"/>
                </a:solidFill>
                <a:latin typeface="+mn-ea"/>
              </a:rPr>
              <a:t>30.9%</a:t>
            </a:r>
            <a:r>
              <a:rPr lang="zh-CN" altLang="zh-CN" sz="1200" dirty="0">
                <a:solidFill>
                  <a:srgbClr val="7F7F7F"/>
                </a:solidFill>
                <a:latin typeface="+mn-ea"/>
              </a:rPr>
              <a:t>。从全国范围内看，重庆市拥有的国家级现代农业产业园、国家级现代农业产业融合发展示范园、国家农业科技园区等现代农业发展平台较少，集聚融合发展不足，目前仅有</a:t>
            </a:r>
            <a:r>
              <a:rPr lang="en-US" altLang="zh-CN" sz="1200" dirty="0">
                <a:solidFill>
                  <a:srgbClr val="7F7F7F"/>
                </a:solidFill>
                <a:latin typeface="+mn-ea"/>
              </a:rPr>
              <a:t>4</a:t>
            </a:r>
            <a:r>
              <a:rPr lang="zh-CN" altLang="zh-CN" sz="1200" dirty="0">
                <a:solidFill>
                  <a:srgbClr val="7F7F7F"/>
                </a:solidFill>
                <a:latin typeface="+mn-ea"/>
              </a:rPr>
              <a:t>个国家现代农业产业园，其中</a:t>
            </a:r>
            <a:r>
              <a:rPr lang="en-US" altLang="zh-CN" sz="1200" dirty="0">
                <a:solidFill>
                  <a:srgbClr val="7F7F7F"/>
                </a:solidFill>
                <a:latin typeface="+mn-ea"/>
              </a:rPr>
              <a:t>3</a:t>
            </a:r>
            <a:r>
              <a:rPr lang="zh-CN" altLang="zh-CN" sz="1200" dirty="0">
                <a:solidFill>
                  <a:srgbClr val="7F7F7F"/>
                </a:solidFill>
                <a:latin typeface="+mn-ea"/>
              </a:rPr>
              <a:t>个在涪陵、潼南、奉节，渝东南武陵山区城镇群还没有国家级现代农业产业园。</a:t>
            </a:r>
          </a:p>
          <a:p>
            <a:pPr defTabSz="457200">
              <a:lnSpc>
                <a:spcPct val="120000"/>
              </a:lnSpc>
              <a:defRPr/>
            </a:pPr>
            <a:endParaRPr lang="en-US" altLang="zh-CN" sz="1200" dirty="0">
              <a:solidFill>
                <a:srgbClr val="7F7F7F"/>
              </a:solidFill>
              <a:latin typeface="+mj-lt"/>
            </a:endParaRPr>
          </a:p>
        </p:txBody>
      </p:sp>
      <p:sp>
        <p:nvSpPr>
          <p:cNvPr id="6" name="Rectangle 5"/>
          <p:cNvSpPr/>
          <p:nvPr/>
        </p:nvSpPr>
        <p:spPr>
          <a:xfrm>
            <a:off x="6297993" y="1972521"/>
            <a:ext cx="5234791" cy="783804"/>
          </a:xfrm>
          <a:prstGeom prst="rect">
            <a:avLst/>
          </a:prstGeom>
        </p:spPr>
        <p:txBody>
          <a:bodyPr wrap="square">
            <a:spAutoFit/>
          </a:bodyPr>
          <a:lstStyle/>
          <a:p>
            <a:pPr defTabSz="457200">
              <a:lnSpc>
                <a:spcPct val="120000"/>
              </a:lnSpc>
              <a:defRPr/>
            </a:pPr>
            <a:r>
              <a:rPr lang="zh-CN" altLang="zh-CN" b="1" dirty="0"/>
              <a:t>利益联结机制有待完善，扶贫资产管理有待加强</a:t>
            </a:r>
            <a:r>
              <a:rPr lang="zh-CN" altLang="zh-CN" dirty="0"/>
              <a:t> </a:t>
            </a:r>
            <a:endParaRPr lang="en-US" altLang="zh-CN" dirty="0"/>
          </a:p>
          <a:p>
            <a:pPr defTabSz="457200">
              <a:lnSpc>
                <a:spcPct val="120000"/>
              </a:lnSpc>
              <a:defRPr/>
            </a:pPr>
            <a:endParaRPr lang="en-US" altLang="zh-CN" sz="2000" dirty="0" smtClean="0">
              <a:solidFill>
                <a:srgbClr val="7F7F7F"/>
              </a:solidFill>
              <a:latin typeface="+mn-ea"/>
            </a:endParaRPr>
          </a:p>
        </p:txBody>
      </p:sp>
      <p:sp>
        <p:nvSpPr>
          <p:cNvPr id="8" name="Title 41"/>
          <p:cNvSpPr>
            <a:spLocks noGrp="1"/>
          </p:cNvSpPr>
          <p:nvPr>
            <p:ph type="title"/>
          </p:nvPr>
        </p:nvSpPr>
        <p:spPr>
          <a:xfrm>
            <a:off x="513906" y="697637"/>
            <a:ext cx="10225913" cy="471365"/>
          </a:xfrm>
        </p:spPr>
        <p:txBody>
          <a:bodyPr/>
          <a:lstStyle/>
          <a:p>
            <a:r>
              <a:rPr lang="zh-CN" altLang="en-US" dirty="0" smtClean="0"/>
              <a:t>产业帮扶</a:t>
            </a:r>
            <a:r>
              <a:rPr lang="en-US" altLang="zh-CN" dirty="0" smtClean="0"/>
              <a:t>  </a:t>
            </a:r>
            <a:r>
              <a:rPr lang="zh-CN" altLang="en-US" dirty="0" smtClean="0"/>
              <a:t>存在的主要问题</a:t>
            </a:r>
            <a:endParaRPr lang="ar-IQ" dirty="0"/>
          </a:p>
        </p:txBody>
      </p:sp>
      <p:sp>
        <p:nvSpPr>
          <p:cNvPr id="4" name="矩形 3"/>
          <p:cNvSpPr/>
          <p:nvPr/>
        </p:nvSpPr>
        <p:spPr>
          <a:xfrm>
            <a:off x="6307656" y="2509197"/>
            <a:ext cx="4929475" cy="2302169"/>
          </a:xfrm>
          <a:prstGeom prst="rect">
            <a:avLst/>
          </a:prstGeom>
        </p:spPr>
        <p:txBody>
          <a:bodyPr wrap="square">
            <a:spAutoFit/>
          </a:bodyPr>
          <a:lstStyle/>
          <a:p>
            <a:pPr defTabSz="457200">
              <a:lnSpc>
                <a:spcPct val="120000"/>
              </a:lnSpc>
              <a:defRPr/>
            </a:pPr>
            <a:r>
              <a:rPr lang="zh-CN" altLang="zh-CN" sz="1200" dirty="0">
                <a:solidFill>
                  <a:srgbClr val="7F7F7F"/>
                </a:solidFill>
                <a:latin typeface="+mn-ea"/>
              </a:rPr>
              <a:t>进一步落实享受财政涉农整合资金及其它财政资金政策支持的涉农企业、农民专业合作社的带贫责任，用工需求优先吸纳一部分贫困人口稳定就业或者参与产业发展，并将其作为今后继续享受扶贫政策的重要参考依据。深化完善财政股入股权化改革和农村经济集体经济分红机制，有效激发农业新型经营主体和已脱贫户内生动力，推广“龙头企业</a:t>
            </a:r>
            <a:r>
              <a:rPr lang="en-US" altLang="zh-CN" sz="1200" dirty="0">
                <a:solidFill>
                  <a:srgbClr val="7F7F7F"/>
                </a:solidFill>
                <a:latin typeface="+mn-ea"/>
              </a:rPr>
              <a:t>+</a:t>
            </a:r>
            <a:r>
              <a:rPr lang="zh-CN" altLang="zh-CN" sz="1200" dirty="0">
                <a:solidFill>
                  <a:srgbClr val="7F7F7F"/>
                </a:solidFill>
                <a:latin typeface="+mn-ea"/>
              </a:rPr>
              <a:t>合作社</a:t>
            </a:r>
            <a:r>
              <a:rPr lang="en-US" altLang="zh-CN" sz="1200" dirty="0">
                <a:solidFill>
                  <a:srgbClr val="7F7F7F"/>
                </a:solidFill>
                <a:latin typeface="+mn-ea"/>
              </a:rPr>
              <a:t>+</a:t>
            </a:r>
            <a:r>
              <a:rPr lang="zh-CN" altLang="zh-CN" sz="1200" dirty="0">
                <a:solidFill>
                  <a:srgbClr val="7F7F7F"/>
                </a:solidFill>
                <a:latin typeface="+mn-ea"/>
              </a:rPr>
              <a:t>基地</a:t>
            </a:r>
            <a:r>
              <a:rPr lang="en-US" altLang="zh-CN" sz="1200" dirty="0">
                <a:solidFill>
                  <a:srgbClr val="7F7F7F"/>
                </a:solidFill>
                <a:latin typeface="+mn-ea"/>
              </a:rPr>
              <a:t>+</a:t>
            </a:r>
            <a:r>
              <a:rPr lang="zh-CN" altLang="zh-CN" sz="1200" dirty="0">
                <a:solidFill>
                  <a:srgbClr val="7F7F7F"/>
                </a:solidFill>
                <a:latin typeface="+mn-ea"/>
              </a:rPr>
              <a:t>农户”“创业致富带头人</a:t>
            </a:r>
            <a:r>
              <a:rPr lang="en-US" altLang="zh-CN" sz="1200" dirty="0">
                <a:solidFill>
                  <a:srgbClr val="7F7F7F"/>
                </a:solidFill>
                <a:latin typeface="+mn-ea"/>
              </a:rPr>
              <a:t>+</a:t>
            </a:r>
            <a:r>
              <a:rPr lang="zh-CN" altLang="zh-CN" sz="1200" dirty="0">
                <a:solidFill>
                  <a:srgbClr val="7F7F7F"/>
                </a:solidFill>
                <a:latin typeface="+mn-ea"/>
              </a:rPr>
              <a:t>农户互助合作”等模式，进一步提升扶贫产业的带贫益贫效果。推动以区县为单位清查核实脱贫攻坚以来形成的扶贫资产，摸清底数、明确权属，建立长效运营管理机制。强化产业配套的道路、水利等基础设施和教育、卫生等公共服务资产管理，明确后续管理维护的责任主体和监管办法。</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77000" y="6941"/>
            <a:ext cx="4267068" cy="1812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034213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635808104"/>
              </p:ext>
            </p:extLst>
          </p:nvPr>
        </p:nvGraphicFramePr>
        <p:xfrm>
          <a:off x="911855" y="2074756"/>
          <a:ext cx="10193245" cy="3997729"/>
        </p:xfrm>
        <a:graphic>
          <a:graphicData uri="http://schemas.openxmlformats.org/drawingml/2006/table">
            <a:tbl>
              <a:tblPr firstRow="1" bandRow="1">
                <a:tableStyleId>{5C22544A-7EE6-4342-B048-85BDC9FD1C3A}</a:tableStyleId>
              </a:tblPr>
              <a:tblGrid>
                <a:gridCol w="944423">
                  <a:extLst>
                    <a:ext uri="{9D8B030D-6E8A-4147-A177-3AD203B41FA5}">
                      <a16:colId xmlns:a16="http://schemas.microsoft.com/office/drawing/2014/main" xmlns="" val="883291324"/>
                    </a:ext>
                  </a:extLst>
                </a:gridCol>
                <a:gridCol w="1025838">
                  <a:extLst>
                    <a:ext uri="{9D8B030D-6E8A-4147-A177-3AD203B41FA5}">
                      <a16:colId xmlns:a16="http://schemas.microsoft.com/office/drawing/2014/main" xmlns="" val="1983756049"/>
                    </a:ext>
                  </a:extLst>
                </a:gridCol>
                <a:gridCol w="1758578">
                  <a:extLst>
                    <a:ext uri="{9D8B030D-6E8A-4147-A177-3AD203B41FA5}">
                      <a16:colId xmlns:a16="http://schemas.microsoft.com/office/drawing/2014/main" xmlns="" val="355586360"/>
                    </a:ext>
                  </a:extLst>
                </a:gridCol>
                <a:gridCol w="5161755">
                  <a:extLst>
                    <a:ext uri="{9D8B030D-6E8A-4147-A177-3AD203B41FA5}">
                      <a16:colId xmlns:a16="http://schemas.microsoft.com/office/drawing/2014/main" xmlns="" val="3626199509"/>
                    </a:ext>
                  </a:extLst>
                </a:gridCol>
                <a:gridCol w="1302651">
                  <a:extLst>
                    <a:ext uri="{9D8B030D-6E8A-4147-A177-3AD203B41FA5}">
                      <a16:colId xmlns:a16="http://schemas.microsoft.com/office/drawing/2014/main" xmlns="" val="2161393824"/>
                    </a:ext>
                  </a:extLst>
                </a:gridCol>
              </a:tblGrid>
              <a:tr h="522483">
                <a:tc>
                  <a:txBody>
                    <a:bodyPr/>
                    <a:lstStyle/>
                    <a:p>
                      <a:pPr algn="ctr">
                        <a:spcAft>
                          <a:spcPts val="0"/>
                        </a:spcAft>
                      </a:pPr>
                      <a:r>
                        <a:rPr lang="zh-CN" sz="1600" kern="0" dirty="0" smtClean="0">
                          <a:solidFill>
                            <a:schemeClr val="bg1"/>
                          </a:solidFill>
                          <a:effectLst/>
                          <a:latin typeface="Microsoft YaHei"/>
                          <a:ea typeface="Microsoft YaHei"/>
                          <a:cs typeface="Microsoft YaHei"/>
                        </a:rPr>
                        <a:t>序</a:t>
                      </a:r>
                      <a:r>
                        <a:rPr lang="en-US" altLang="zh-CN" sz="1600" kern="0" dirty="0" smtClean="0">
                          <a:solidFill>
                            <a:schemeClr val="bg1"/>
                          </a:solidFill>
                          <a:effectLst/>
                          <a:latin typeface="Microsoft YaHei"/>
                          <a:ea typeface="Microsoft YaHei"/>
                          <a:cs typeface="Microsoft YaHei"/>
                        </a:rPr>
                        <a:t> </a:t>
                      </a:r>
                      <a:r>
                        <a:rPr lang="zh-CN" sz="1600" kern="0" dirty="0" smtClean="0">
                          <a:solidFill>
                            <a:schemeClr val="bg1"/>
                          </a:solidFill>
                          <a:effectLst/>
                          <a:latin typeface="Microsoft YaHei"/>
                          <a:ea typeface="Microsoft YaHei"/>
                          <a:cs typeface="Microsoft YaHei"/>
                        </a:rPr>
                        <a:t>号</a:t>
                      </a:r>
                      <a:endParaRPr lang="zh-CN" sz="1600" kern="100" dirty="0">
                        <a:solidFill>
                          <a:schemeClr val="bg1"/>
                        </a:solidFill>
                        <a:effectLst/>
                        <a:latin typeface="Microsoft YaHei"/>
                        <a:ea typeface="Microsoft YaHei"/>
                        <a:cs typeface="Microsoft YaHei"/>
                      </a:endParaRPr>
                    </a:p>
                  </a:txBody>
                  <a:tcPr marL="68580" marR="68580" marT="0" marB="0" anchor="ctr">
                    <a:solidFill>
                      <a:srgbClr val="3C4052"/>
                    </a:solidFill>
                  </a:tcPr>
                </a:tc>
                <a:tc>
                  <a:txBody>
                    <a:bodyPr/>
                    <a:lstStyle/>
                    <a:p>
                      <a:pPr algn="ctr">
                        <a:spcAft>
                          <a:spcPts val="0"/>
                        </a:spcAft>
                      </a:pPr>
                      <a:r>
                        <a:rPr lang="zh-CN" sz="1600" kern="0" dirty="0">
                          <a:solidFill>
                            <a:srgbClr val="FFFFFF"/>
                          </a:solidFill>
                          <a:effectLst/>
                          <a:latin typeface="Microsoft YaHei"/>
                          <a:ea typeface="Microsoft YaHei"/>
                          <a:cs typeface="Microsoft YaHei"/>
                        </a:rPr>
                        <a:t>区</a:t>
                      </a:r>
                      <a:r>
                        <a:rPr lang="en-US" sz="1600" kern="0" dirty="0">
                          <a:solidFill>
                            <a:srgbClr val="FFFFFF"/>
                          </a:solidFill>
                          <a:effectLst/>
                          <a:latin typeface="Microsoft YaHei"/>
                          <a:ea typeface="Microsoft YaHei"/>
                          <a:cs typeface="Microsoft YaHei"/>
                        </a:rPr>
                        <a:t>  </a:t>
                      </a:r>
                      <a:r>
                        <a:rPr lang="zh-CN" sz="1600" kern="0" dirty="0">
                          <a:solidFill>
                            <a:srgbClr val="FFFFFF"/>
                          </a:solidFill>
                          <a:effectLst/>
                          <a:latin typeface="Microsoft YaHei"/>
                          <a:ea typeface="Microsoft YaHei"/>
                          <a:cs typeface="Microsoft YaHei"/>
                        </a:rPr>
                        <a:t>县</a:t>
                      </a:r>
                      <a:endParaRPr lang="zh-CN" sz="1600" kern="100" dirty="0">
                        <a:solidFill>
                          <a:srgbClr val="FFFFFF"/>
                        </a:solidFill>
                        <a:effectLst/>
                        <a:latin typeface="Microsoft YaHei"/>
                        <a:ea typeface="Microsoft YaHei"/>
                        <a:cs typeface="Microsoft YaHei"/>
                      </a:endParaRPr>
                    </a:p>
                  </a:txBody>
                  <a:tcPr marL="68580" marR="68580" marT="0" marB="0" anchor="ctr">
                    <a:solidFill>
                      <a:schemeClr val="accent1"/>
                    </a:solidFill>
                  </a:tcPr>
                </a:tc>
                <a:tc>
                  <a:txBody>
                    <a:bodyPr/>
                    <a:lstStyle/>
                    <a:p>
                      <a:pPr algn="ctr">
                        <a:spcAft>
                          <a:spcPts val="0"/>
                        </a:spcAft>
                      </a:pPr>
                      <a:r>
                        <a:rPr lang="zh-CN" sz="1600" kern="0" dirty="0">
                          <a:solidFill>
                            <a:srgbClr val="FFFFFF"/>
                          </a:solidFill>
                          <a:effectLst/>
                          <a:latin typeface="Microsoft YaHei"/>
                          <a:ea typeface="Microsoft YaHei"/>
                          <a:cs typeface="Microsoft YaHei"/>
                        </a:rPr>
                        <a:t>问题类别</a:t>
                      </a:r>
                      <a:endParaRPr lang="zh-CN" sz="1600" kern="100" dirty="0">
                        <a:solidFill>
                          <a:srgbClr val="FFFFFF"/>
                        </a:solidFill>
                        <a:effectLst/>
                        <a:latin typeface="Microsoft YaHei"/>
                        <a:ea typeface="Microsoft YaHei"/>
                        <a:cs typeface="Microsoft YaHei"/>
                      </a:endParaRPr>
                    </a:p>
                  </a:txBody>
                  <a:tcPr marL="68580" marR="68580" marT="0" marB="0" anchor="ctr">
                    <a:solidFill>
                      <a:schemeClr val="accent2"/>
                    </a:solidFill>
                  </a:tcPr>
                </a:tc>
                <a:tc>
                  <a:txBody>
                    <a:bodyPr/>
                    <a:lstStyle/>
                    <a:p>
                      <a:pPr algn="ctr">
                        <a:spcAft>
                          <a:spcPts val="0"/>
                        </a:spcAft>
                      </a:pPr>
                      <a:r>
                        <a:rPr lang="zh-CN" sz="1600" kern="0" dirty="0">
                          <a:solidFill>
                            <a:srgbClr val="FFFFFF"/>
                          </a:solidFill>
                          <a:effectLst/>
                          <a:latin typeface="Microsoft YaHei"/>
                          <a:ea typeface="Microsoft YaHei"/>
                          <a:cs typeface="Microsoft YaHei"/>
                        </a:rPr>
                        <a:t>问题描述</a:t>
                      </a:r>
                      <a:endParaRPr lang="zh-CN" sz="1600" kern="100" dirty="0">
                        <a:solidFill>
                          <a:srgbClr val="FFFFFF"/>
                        </a:solidFill>
                        <a:effectLst/>
                        <a:latin typeface="Microsoft YaHei"/>
                        <a:ea typeface="Microsoft YaHei"/>
                        <a:cs typeface="Microsoft YaHei"/>
                      </a:endParaRPr>
                    </a:p>
                  </a:txBody>
                  <a:tcPr marL="68580" marR="68580" marT="0" marB="0" anchor="ctr">
                    <a:solidFill>
                      <a:schemeClr val="accent3"/>
                    </a:solidFill>
                  </a:tcPr>
                </a:tc>
                <a:tc>
                  <a:txBody>
                    <a:bodyPr/>
                    <a:lstStyle/>
                    <a:p>
                      <a:pPr algn="ctr">
                        <a:spcAft>
                          <a:spcPts val="0"/>
                        </a:spcAft>
                      </a:pPr>
                      <a:r>
                        <a:rPr lang="zh-CN" sz="1600" kern="0" dirty="0">
                          <a:solidFill>
                            <a:srgbClr val="FFFFFF"/>
                          </a:solidFill>
                          <a:effectLst/>
                          <a:latin typeface="Microsoft YaHei"/>
                          <a:ea typeface="Microsoft YaHei"/>
                          <a:cs typeface="Microsoft YaHei"/>
                        </a:rPr>
                        <a:t>备</a:t>
                      </a:r>
                      <a:r>
                        <a:rPr lang="en-US" sz="1600" kern="0" dirty="0">
                          <a:solidFill>
                            <a:srgbClr val="FFFFFF"/>
                          </a:solidFill>
                          <a:effectLst/>
                          <a:latin typeface="Microsoft YaHei"/>
                          <a:ea typeface="Microsoft YaHei"/>
                          <a:cs typeface="Microsoft YaHei"/>
                        </a:rPr>
                        <a:t>    </a:t>
                      </a:r>
                      <a:r>
                        <a:rPr lang="zh-CN" sz="1600" kern="0" dirty="0">
                          <a:solidFill>
                            <a:srgbClr val="FFFFFF"/>
                          </a:solidFill>
                          <a:effectLst/>
                          <a:latin typeface="Microsoft YaHei"/>
                          <a:ea typeface="Microsoft YaHei"/>
                          <a:cs typeface="Microsoft YaHei"/>
                        </a:rPr>
                        <a:t>注</a:t>
                      </a:r>
                      <a:endParaRPr lang="zh-CN" sz="1600" kern="100" dirty="0">
                        <a:solidFill>
                          <a:srgbClr val="FFFFFF"/>
                        </a:solidFill>
                        <a:effectLst/>
                        <a:latin typeface="Microsoft YaHei"/>
                        <a:ea typeface="Microsoft YaHei"/>
                        <a:cs typeface="Microsoft YaHei"/>
                      </a:endParaRPr>
                    </a:p>
                  </a:txBody>
                  <a:tcPr marL="68580" marR="68580" marT="0" marB="0" anchor="ctr">
                    <a:solidFill>
                      <a:schemeClr val="accent4"/>
                    </a:solidFill>
                  </a:tcPr>
                </a:tc>
                <a:extLst>
                  <a:ext uri="{0D108BD9-81ED-4DB2-BD59-A6C34878D82A}">
                    <a16:rowId xmlns:a16="http://schemas.microsoft.com/office/drawing/2014/main" xmlns="" val="2018180050"/>
                  </a:ext>
                </a:extLst>
              </a:tr>
              <a:tr h="992927">
                <a:tc>
                  <a:txBody>
                    <a:bodyPr/>
                    <a:lstStyle/>
                    <a:p>
                      <a:pPr algn="ctr">
                        <a:spcAft>
                          <a:spcPts val="0"/>
                        </a:spcAft>
                      </a:pPr>
                      <a:r>
                        <a:rPr lang="en-US" sz="1400" kern="0" dirty="0">
                          <a:solidFill>
                            <a:srgbClr val="000000"/>
                          </a:solidFill>
                          <a:effectLst/>
                          <a:latin typeface="Microsoft YaHei"/>
                          <a:ea typeface="Microsoft YaHei"/>
                          <a:cs typeface="Microsoft YaHei"/>
                        </a:rPr>
                        <a:t>1</a:t>
                      </a:r>
                      <a:endParaRPr lang="zh-CN" sz="1400" kern="100" dirty="0">
                        <a:effectLst/>
                        <a:latin typeface="Microsoft YaHei"/>
                        <a:ea typeface="Microsoft YaHei"/>
                        <a:cs typeface="Microsoft YaHei"/>
                      </a:endParaRPr>
                    </a:p>
                  </a:txBody>
                  <a:tcPr marL="68580" marR="68580" marT="0" marB="0" anchor="ctr">
                    <a:solidFill>
                      <a:schemeClr val="bg1">
                        <a:lumMod val="85000"/>
                      </a:schemeClr>
                    </a:solidFill>
                  </a:tcPr>
                </a:tc>
                <a:tc>
                  <a:txBody>
                    <a:bodyPr/>
                    <a:lstStyle/>
                    <a:p>
                      <a:pPr algn="ctr">
                        <a:spcAft>
                          <a:spcPts val="0"/>
                        </a:spcAft>
                      </a:pPr>
                      <a:r>
                        <a:rPr lang="zh-CN" sz="1400" kern="0" dirty="0">
                          <a:solidFill>
                            <a:srgbClr val="000000"/>
                          </a:solidFill>
                          <a:effectLst/>
                          <a:latin typeface="Microsoft YaHei"/>
                          <a:ea typeface="Microsoft YaHei"/>
                          <a:cs typeface="Microsoft YaHei"/>
                        </a:rPr>
                        <a:t>城口县</a:t>
                      </a:r>
                      <a:endParaRPr lang="zh-CN" sz="1400" kern="100" dirty="0">
                        <a:effectLst/>
                        <a:latin typeface="Microsoft YaHei"/>
                        <a:ea typeface="Microsoft YaHei"/>
                        <a:cs typeface="Microsoft YaHei"/>
                      </a:endParaRPr>
                    </a:p>
                  </a:txBody>
                  <a:tcPr marL="68580" marR="68580" marT="0" marB="0" anchor="ctr">
                    <a:solidFill>
                      <a:schemeClr val="bg1">
                        <a:lumMod val="85000"/>
                      </a:schemeClr>
                    </a:solidFill>
                  </a:tcPr>
                </a:tc>
                <a:tc>
                  <a:txBody>
                    <a:bodyPr/>
                    <a:lstStyle/>
                    <a:p>
                      <a:pPr algn="ctr">
                        <a:spcAft>
                          <a:spcPts val="0"/>
                        </a:spcAft>
                      </a:pPr>
                      <a:r>
                        <a:rPr lang="zh-CN" sz="1400" kern="0" dirty="0">
                          <a:solidFill>
                            <a:srgbClr val="000000"/>
                          </a:solidFill>
                          <a:effectLst/>
                          <a:latin typeface="Microsoft YaHei"/>
                          <a:ea typeface="Microsoft YaHei"/>
                          <a:cs typeface="Microsoft YaHei"/>
                        </a:rPr>
                        <a:t>村集体经济</a:t>
                      </a:r>
                      <a:endParaRPr lang="zh-CN" sz="1400" kern="100" dirty="0">
                        <a:effectLst/>
                        <a:latin typeface="Microsoft YaHei"/>
                        <a:ea typeface="Microsoft YaHei"/>
                        <a:cs typeface="Microsoft YaHei"/>
                      </a:endParaRPr>
                    </a:p>
                  </a:txBody>
                  <a:tcPr marL="68580" marR="68580" marT="0" marB="0" anchor="ctr">
                    <a:solidFill>
                      <a:schemeClr val="bg1">
                        <a:lumMod val="85000"/>
                      </a:schemeClr>
                    </a:solidFill>
                  </a:tcPr>
                </a:tc>
                <a:tc>
                  <a:txBody>
                    <a:bodyPr/>
                    <a:lstStyle/>
                    <a:p>
                      <a:pPr algn="l">
                        <a:spcAft>
                          <a:spcPts val="0"/>
                        </a:spcAft>
                      </a:pPr>
                      <a:r>
                        <a:rPr lang="zh-CN" sz="1400" kern="0" dirty="0">
                          <a:solidFill>
                            <a:srgbClr val="000000"/>
                          </a:solidFill>
                          <a:effectLst/>
                          <a:latin typeface="Microsoft YaHei"/>
                          <a:ea typeface="Microsoft YaHei"/>
                          <a:cs typeface="Microsoft YaHei"/>
                        </a:rPr>
                        <a:t>某县（城口县北屏乡月峰村）</a:t>
                      </a:r>
                      <a:r>
                        <a:rPr lang="en-US" sz="1400" kern="0" dirty="0">
                          <a:solidFill>
                            <a:srgbClr val="000000"/>
                          </a:solidFill>
                          <a:effectLst/>
                          <a:latin typeface="Microsoft YaHei"/>
                          <a:ea typeface="Microsoft YaHei"/>
                          <a:cs typeface="Microsoft YaHei"/>
                        </a:rPr>
                        <a:t>2017 </a:t>
                      </a:r>
                      <a:r>
                        <a:rPr lang="zh-CN" sz="1400" kern="0" dirty="0">
                          <a:solidFill>
                            <a:srgbClr val="000000"/>
                          </a:solidFill>
                          <a:effectLst/>
                          <a:latin typeface="Microsoft YaHei"/>
                          <a:ea typeface="Microsoft YaHei"/>
                          <a:cs typeface="Microsoft YaHei"/>
                        </a:rPr>
                        <a:t>年拨付某乡发展村集体经济资金建设种植大棚及配套设施，</a:t>
                      </a:r>
                      <a:r>
                        <a:rPr lang="en-US" sz="1400" kern="0" dirty="0">
                          <a:solidFill>
                            <a:srgbClr val="000000"/>
                          </a:solidFill>
                          <a:effectLst/>
                          <a:latin typeface="Microsoft YaHei"/>
                          <a:ea typeface="Microsoft YaHei"/>
                          <a:cs typeface="Microsoft YaHei"/>
                        </a:rPr>
                        <a:t>2018 </a:t>
                      </a:r>
                      <a:r>
                        <a:rPr lang="zh-CN" sz="1400" kern="0" dirty="0">
                          <a:solidFill>
                            <a:srgbClr val="000000"/>
                          </a:solidFill>
                          <a:effectLst/>
                          <a:latin typeface="Microsoft YaHei"/>
                          <a:ea typeface="Microsoft YaHei"/>
                          <a:cs typeface="Microsoft YaHei"/>
                        </a:rPr>
                        <a:t>年</a:t>
                      </a:r>
                      <a:r>
                        <a:rPr lang="en-US" sz="1400" kern="0" dirty="0">
                          <a:solidFill>
                            <a:srgbClr val="000000"/>
                          </a:solidFill>
                          <a:effectLst/>
                          <a:latin typeface="Microsoft YaHei"/>
                          <a:ea typeface="Microsoft YaHei"/>
                          <a:cs typeface="Microsoft YaHei"/>
                        </a:rPr>
                        <a:t> 8 </a:t>
                      </a:r>
                      <a:r>
                        <a:rPr lang="zh-CN" sz="1400" kern="0" dirty="0">
                          <a:solidFill>
                            <a:srgbClr val="000000"/>
                          </a:solidFill>
                          <a:effectLst/>
                          <a:latin typeface="Microsoft YaHei"/>
                          <a:ea typeface="Microsoft YaHei"/>
                          <a:cs typeface="Microsoft YaHei"/>
                        </a:rPr>
                        <a:t>月与某公司签订协议承包经营，由于该公司经营不善，未能按协议足额支付承包费，造成村集体经济受损</a:t>
                      </a:r>
                      <a:r>
                        <a:rPr lang="zh-CN" sz="1400" kern="0" dirty="0" smtClean="0">
                          <a:solidFill>
                            <a:srgbClr val="000000"/>
                          </a:solidFill>
                          <a:effectLst/>
                          <a:latin typeface="Microsoft YaHei"/>
                          <a:ea typeface="Microsoft YaHei"/>
                          <a:cs typeface="Microsoft YaHei"/>
                        </a:rPr>
                        <a:t>。</a:t>
                      </a:r>
                      <a:r>
                        <a:rPr lang="zh-CN" altLang="en-US" sz="1400" kern="0" dirty="0" smtClean="0">
                          <a:solidFill>
                            <a:srgbClr val="FF0000"/>
                          </a:solidFill>
                          <a:effectLst/>
                          <a:latin typeface="Microsoft YaHei"/>
                          <a:ea typeface="Microsoft YaHei"/>
                          <a:cs typeface="Microsoft YaHei"/>
                        </a:rPr>
                        <a:t>（项目推进迟缓，产业发展风险</a:t>
                      </a:r>
                      <a:r>
                        <a:rPr lang="zh-CN" altLang="en-US" sz="1400" kern="0" dirty="0" smtClean="0">
                          <a:solidFill>
                            <a:srgbClr val="000000"/>
                          </a:solidFill>
                          <a:effectLst/>
                          <a:latin typeface="Microsoft YaHei"/>
                          <a:ea typeface="Microsoft YaHei"/>
                          <a:cs typeface="Microsoft YaHei"/>
                        </a:rPr>
                        <a:t>）</a:t>
                      </a:r>
                      <a:endParaRPr lang="zh-CN" sz="1400" kern="100" dirty="0">
                        <a:effectLst/>
                        <a:latin typeface="Microsoft YaHei"/>
                        <a:ea typeface="Microsoft YaHei"/>
                        <a:cs typeface="Microsoft YaHei"/>
                      </a:endParaRPr>
                    </a:p>
                  </a:txBody>
                  <a:tcPr marL="68580" marR="68580" marT="0" marB="0" anchor="ctr">
                    <a:solidFill>
                      <a:schemeClr val="bg1">
                        <a:lumMod val="85000"/>
                      </a:schemeClr>
                    </a:solidFill>
                  </a:tcPr>
                </a:tc>
                <a:tc>
                  <a:txBody>
                    <a:bodyPr/>
                    <a:lstStyle/>
                    <a:p>
                      <a:pPr algn="l">
                        <a:spcAft>
                          <a:spcPts val="0"/>
                        </a:spcAft>
                      </a:pPr>
                      <a:r>
                        <a:rPr lang="zh-CN" sz="1400" kern="0" dirty="0">
                          <a:solidFill>
                            <a:srgbClr val="000000"/>
                          </a:solidFill>
                          <a:effectLst/>
                          <a:latin typeface="Microsoft YaHei"/>
                          <a:ea typeface="Microsoft YaHei"/>
                          <a:cs typeface="Microsoft YaHei"/>
                        </a:rPr>
                        <a:t>　交叉考核</a:t>
                      </a:r>
                      <a:endParaRPr lang="zh-CN" sz="1400" kern="100" dirty="0">
                        <a:effectLst/>
                        <a:latin typeface="Microsoft YaHei"/>
                        <a:ea typeface="Microsoft YaHei"/>
                        <a:cs typeface="Microsoft YaHei"/>
                      </a:endParaRPr>
                    </a:p>
                  </a:txBody>
                  <a:tcPr marL="68580" marR="68580" marT="0" marB="0" anchor="ctr">
                    <a:solidFill>
                      <a:schemeClr val="bg1">
                        <a:lumMod val="85000"/>
                      </a:schemeClr>
                    </a:solidFill>
                  </a:tcPr>
                </a:tc>
                <a:extLst>
                  <a:ext uri="{0D108BD9-81ED-4DB2-BD59-A6C34878D82A}">
                    <a16:rowId xmlns:a16="http://schemas.microsoft.com/office/drawing/2014/main" xmlns="" val="2741004110"/>
                  </a:ext>
                </a:extLst>
              </a:tr>
              <a:tr h="992927">
                <a:tc>
                  <a:txBody>
                    <a:bodyPr/>
                    <a:lstStyle/>
                    <a:p>
                      <a:pPr algn="ctr">
                        <a:spcAft>
                          <a:spcPts val="0"/>
                        </a:spcAft>
                      </a:pPr>
                      <a:r>
                        <a:rPr lang="en-US" sz="1400" kern="0" dirty="0">
                          <a:solidFill>
                            <a:srgbClr val="000000"/>
                          </a:solidFill>
                          <a:effectLst/>
                          <a:latin typeface="Microsoft YaHei"/>
                          <a:ea typeface="Microsoft YaHei"/>
                          <a:cs typeface="Microsoft YaHei"/>
                        </a:rPr>
                        <a:t>2</a:t>
                      </a:r>
                      <a:endParaRPr lang="zh-CN" sz="1400" kern="100" dirty="0">
                        <a:effectLst/>
                        <a:latin typeface="Microsoft YaHei"/>
                        <a:ea typeface="Microsoft YaHei"/>
                        <a:cs typeface="Microsoft YaHei"/>
                      </a:endParaRPr>
                    </a:p>
                  </a:txBody>
                  <a:tcPr marL="68580" marR="68580" marT="0" marB="0" anchor="ctr">
                    <a:solidFill>
                      <a:schemeClr val="bg1">
                        <a:lumMod val="95000"/>
                      </a:schemeClr>
                    </a:solidFill>
                  </a:tcPr>
                </a:tc>
                <a:tc>
                  <a:txBody>
                    <a:bodyPr/>
                    <a:lstStyle/>
                    <a:p>
                      <a:pPr algn="ctr">
                        <a:spcAft>
                          <a:spcPts val="0"/>
                        </a:spcAft>
                      </a:pPr>
                      <a:r>
                        <a:rPr lang="zh-CN" sz="1400" kern="0" dirty="0">
                          <a:solidFill>
                            <a:srgbClr val="000000"/>
                          </a:solidFill>
                          <a:effectLst/>
                          <a:latin typeface="Microsoft YaHei"/>
                          <a:ea typeface="Microsoft YaHei"/>
                          <a:cs typeface="Microsoft YaHei"/>
                        </a:rPr>
                        <a:t>涪陵区</a:t>
                      </a:r>
                      <a:endParaRPr lang="zh-CN" sz="1400" kern="100" dirty="0">
                        <a:effectLst/>
                        <a:latin typeface="Microsoft YaHei"/>
                        <a:ea typeface="Microsoft YaHei"/>
                        <a:cs typeface="Microsoft YaHei"/>
                      </a:endParaRPr>
                    </a:p>
                  </a:txBody>
                  <a:tcPr marL="68580" marR="68580" marT="0" marB="0" anchor="ctr">
                    <a:solidFill>
                      <a:schemeClr val="bg1">
                        <a:lumMod val="95000"/>
                      </a:schemeClr>
                    </a:solidFill>
                  </a:tcPr>
                </a:tc>
                <a:tc>
                  <a:txBody>
                    <a:bodyPr/>
                    <a:lstStyle/>
                    <a:p>
                      <a:pPr algn="ctr">
                        <a:spcAft>
                          <a:spcPts val="0"/>
                        </a:spcAft>
                      </a:pPr>
                      <a:r>
                        <a:rPr lang="zh-CN" sz="1400" kern="0" dirty="0">
                          <a:solidFill>
                            <a:srgbClr val="000000"/>
                          </a:solidFill>
                          <a:effectLst/>
                          <a:latin typeface="Microsoft YaHei"/>
                          <a:ea typeface="Microsoft YaHei"/>
                          <a:cs typeface="Microsoft YaHei"/>
                        </a:rPr>
                        <a:t>产业发展与利益联结机制</a:t>
                      </a:r>
                      <a:endParaRPr lang="zh-CN" sz="1400" kern="100" dirty="0">
                        <a:effectLst/>
                        <a:latin typeface="Microsoft YaHei"/>
                        <a:ea typeface="Microsoft YaHei"/>
                        <a:cs typeface="Microsoft YaHei"/>
                      </a:endParaRPr>
                    </a:p>
                  </a:txBody>
                  <a:tcPr marL="68580" marR="68580" marT="0" marB="0" anchor="ctr">
                    <a:solidFill>
                      <a:schemeClr val="bg1">
                        <a:lumMod val="95000"/>
                      </a:schemeClr>
                    </a:solidFill>
                  </a:tcPr>
                </a:tc>
                <a:tc>
                  <a:txBody>
                    <a:bodyPr/>
                    <a:lstStyle/>
                    <a:p>
                      <a:pPr algn="l">
                        <a:spcAft>
                          <a:spcPts val="0"/>
                        </a:spcAft>
                      </a:pPr>
                      <a:r>
                        <a:rPr lang="zh-CN" sz="1400" kern="0" dirty="0">
                          <a:solidFill>
                            <a:srgbClr val="000000"/>
                          </a:solidFill>
                          <a:effectLst/>
                          <a:latin typeface="Microsoft YaHei"/>
                          <a:ea typeface="Microsoft YaHei"/>
                          <a:cs typeface="Microsoft YaHei"/>
                        </a:rPr>
                        <a:t>产业发展与贫困户利益联结机制不够紧密问题整改力度还需进一步加大。少数享受政府扶贫资金支持的企业与贫困户利益联结不紧密的问题仍然存在。涪陵区太极实业股份公司用工人数</a:t>
                      </a:r>
                      <a:r>
                        <a:rPr lang="en-US" sz="1400" kern="0" dirty="0">
                          <a:solidFill>
                            <a:srgbClr val="000000"/>
                          </a:solidFill>
                          <a:effectLst/>
                          <a:latin typeface="Microsoft YaHei"/>
                          <a:ea typeface="Microsoft YaHei"/>
                          <a:cs typeface="Microsoft YaHei"/>
                        </a:rPr>
                        <a:t>3200 </a:t>
                      </a:r>
                      <a:r>
                        <a:rPr lang="zh-CN" sz="1400" kern="0" dirty="0">
                          <a:solidFill>
                            <a:srgbClr val="000000"/>
                          </a:solidFill>
                          <a:effectLst/>
                          <a:latin typeface="Microsoft YaHei"/>
                          <a:ea typeface="Microsoft YaHei"/>
                          <a:cs typeface="Microsoft YaHei"/>
                        </a:rPr>
                        <a:t>人，仅吸纳</a:t>
                      </a:r>
                      <a:r>
                        <a:rPr lang="en-US" sz="1400" kern="0" dirty="0">
                          <a:solidFill>
                            <a:srgbClr val="000000"/>
                          </a:solidFill>
                          <a:effectLst/>
                          <a:latin typeface="Microsoft YaHei"/>
                          <a:ea typeface="Microsoft YaHei"/>
                          <a:cs typeface="Microsoft YaHei"/>
                        </a:rPr>
                        <a:t> 4 </a:t>
                      </a:r>
                      <a:r>
                        <a:rPr lang="zh-CN" sz="1400" kern="0" dirty="0">
                          <a:solidFill>
                            <a:srgbClr val="000000"/>
                          </a:solidFill>
                          <a:effectLst/>
                          <a:latin typeface="Microsoft YaHei"/>
                          <a:ea typeface="Microsoft YaHei"/>
                          <a:cs typeface="Microsoft YaHei"/>
                        </a:rPr>
                        <a:t>名贫困人口</a:t>
                      </a:r>
                      <a:r>
                        <a:rPr lang="zh-CN" sz="1400" kern="0" dirty="0" smtClean="0">
                          <a:solidFill>
                            <a:srgbClr val="000000"/>
                          </a:solidFill>
                          <a:effectLst/>
                          <a:latin typeface="Microsoft YaHei"/>
                          <a:ea typeface="Microsoft YaHei"/>
                          <a:cs typeface="Microsoft YaHei"/>
                        </a:rPr>
                        <a:t>。</a:t>
                      </a:r>
                      <a:r>
                        <a:rPr lang="zh-CN" altLang="en-US" sz="1400" kern="0" dirty="0" smtClean="0">
                          <a:solidFill>
                            <a:srgbClr val="FF0000"/>
                          </a:solidFill>
                          <a:effectLst/>
                          <a:latin typeface="Microsoft YaHei"/>
                          <a:ea typeface="Microsoft YaHei"/>
                          <a:cs typeface="Microsoft YaHei"/>
                        </a:rPr>
                        <a:t>（扶贫企业带贫人数少）</a:t>
                      </a:r>
                      <a:endParaRPr lang="zh-CN" sz="1400" kern="0" dirty="0">
                        <a:solidFill>
                          <a:srgbClr val="FF0000"/>
                        </a:solidFill>
                        <a:effectLst/>
                        <a:latin typeface="Microsoft YaHei"/>
                        <a:ea typeface="Microsoft YaHei"/>
                        <a:cs typeface="Microsoft YaHei"/>
                      </a:endParaRPr>
                    </a:p>
                  </a:txBody>
                  <a:tcPr marL="68580" marR="68580" marT="0" marB="0" anchor="ctr">
                    <a:solidFill>
                      <a:schemeClr val="bg1">
                        <a:lumMod val="95000"/>
                      </a:schemeClr>
                    </a:solidFill>
                  </a:tcPr>
                </a:tc>
                <a:tc>
                  <a:txBody>
                    <a:bodyPr/>
                    <a:lstStyle/>
                    <a:p>
                      <a:pPr algn="l">
                        <a:spcAft>
                          <a:spcPts val="0"/>
                        </a:spcAft>
                      </a:pPr>
                      <a:r>
                        <a:rPr lang="zh-CN" sz="1400" kern="0" dirty="0">
                          <a:solidFill>
                            <a:srgbClr val="000000"/>
                          </a:solidFill>
                          <a:effectLst/>
                          <a:latin typeface="Microsoft YaHei"/>
                          <a:ea typeface="Microsoft YaHei"/>
                          <a:cs typeface="Microsoft YaHei"/>
                        </a:rPr>
                        <a:t>　巡视回头看</a:t>
                      </a:r>
                      <a:endParaRPr lang="zh-CN" sz="1400" kern="100" dirty="0">
                        <a:effectLst/>
                        <a:latin typeface="Microsoft YaHei"/>
                        <a:ea typeface="Microsoft YaHei"/>
                        <a:cs typeface="Microsoft YaHei"/>
                      </a:endParaRPr>
                    </a:p>
                  </a:txBody>
                  <a:tcPr marL="68580" marR="68580" marT="0" marB="0" anchor="ctr">
                    <a:solidFill>
                      <a:schemeClr val="bg1">
                        <a:lumMod val="95000"/>
                      </a:schemeClr>
                    </a:solidFill>
                  </a:tcPr>
                </a:tc>
                <a:extLst>
                  <a:ext uri="{0D108BD9-81ED-4DB2-BD59-A6C34878D82A}">
                    <a16:rowId xmlns:a16="http://schemas.microsoft.com/office/drawing/2014/main" xmlns="" val="2473755630"/>
                  </a:ext>
                </a:extLst>
              </a:tr>
              <a:tr h="744696">
                <a:tc>
                  <a:txBody>
                    <a:bodyPr/>
                    <a:lstStyle/>
                    <a:p>
                      <a:pPr algn="ctr">
                        <a:spcAft>
                          <a:spcPts val="0"/>
                        </a:spcAft>
                      </a:pPr>
                      <a:r>
                        <a:rPr lang="en-US" sz="1400" kern="0">
                          <a:solidFill>
                            <a:srgbClr val="000000"/>
                          </a:solidFill>
                          <a:effectLst/>
                          <a:latin typeface="Microsoft YaHei"/>
                          <a:ea typeface="Microsoft YaHei"/>
                          <a:cs typeface="Microsoft YaHei"/>
                        </a:rPr>
                        <a:t>3</a:t>
                      </a:r>
                      <a:endParaRPr lang="zh-CN" sz="1400" kern="100">
                        <a:effectLst/>
                        <a:latin typeface="Microsoft YaHei"/>
                        <a:ea typeface="Microsoft YaHei"/>
                        <a:cs typeface="Microsoft YaHei"/>
                      </a:endParaRPr>
                    </a:p>
                  </a:txBody>
                  <a:tcPr marL="68580" marR="68580" marT="0" marB="0" anchor="ctr">
                    <a:solidFill>
                      <a:schemeClr val="bg1">
                        <a:lumMod val="85000"/>
                      </a:schemeClr>
                    </a:solidFill>
                  </a:tcPr>
                </a:tc>
                <a:tc>
                  <a:txBody>
                    <a:bodyPr/>
                    <a:lstStyle/>
                    <a:p>
                      <a:pPr algn="ctr">
                        <a:spcAft>
                          <a:spcPts val="0"/>
                        </a:spcAft>
                      </a:pPr>
                      <a:r>
                        <a:rPr lang="zh-CN" sz="1400" kern="0">
                          <a:solidFill>
                            <a:srgbClr val="000000"/>
                          </a:solidFill>
                          <a:effectLst/>
                          <a:latin typeface="Microsoft YaHei"/>
                          <a:ea typeface="Microsoft YaHei"/>
                          <a:cs typeface="Microsoft YaHei"/>
                        </a:rPr>
                        <a:t>黔江区</a:t>
                      </a:r>
                      <a:endParaRPr lang="zh-CN" sz="1400" kern="100">
                        <a:effectLst/>
                        <a:latin typeface="Microsoft YaHei"/>
                        <a:ea typeface="Microsoft YaHei"/>
                        <a:cs typeface="Microsoft YaHei"/>
                      </a:endParaRPr>
                    </a:p>
                  </a:txBody>
                  <a:tcPr marL="68580" marR="68580" marT="0" marB="0" anchor="ctr">
                    <a:solidFill>
                      <a:schemeClr val="bg1">
                        <a:lumMod val="85000"/>
                      </a:schemeClr>
                    </a:solidFill>
                  </a:tcPr>
                </a:tc>
                <a:tc>
                  <a:txBody>
                    <a:bodyPr/>
                    <a:lstStyle/>
                    <a:p>
                      <a:pPr algn="ctr">
                        <a:spcAft>
                          <a:spcPts val="0"/>
                        </a:spcAft>
                      </a:pPr>
                      <a:r>
                        <a:rPr lang="zh-CN" sz="1400" kern="0">
                          <a:solidFill>
                            <a:srgbClr val="000000"/>
                          </a:solidFill>
                          <a:effectLst/>
                          <a:latin typeface="Microsoft YaHei"/>
                          <a:ea typeface="Microsoft YaHei"/>
                          <a:cs typeface="Microsoft YaHei"/>
                        </a:rPr>
                        <a:t>产业补助</a:t>
                      </a:r>
                      <a:endParaRPr lang="zh-CN" sz="1400" kern="100">
                        <a:effectLst/>
                        <a:latin typeface="Microsoft YaHei"/>
                        <a:ea typeface="Microsoft YaHei"/>
                        <a:cs typeface="Microsoft YaHei"/>
                      </a:endParaRPr>
                    </a:p>
                  </a:txBody>
                  <a:tcPr marL="68580" marR="68580" marT="0" marB="0" anchor="ctr">
                    <a:solidFill>
                      <a:schemeClr val="bg1">
                        <a:lumMod val="85000"/>
                      </a:schemeClr>
                    </a:solidFill>
                  </a:tcPr>
                </a:tc>
                <a:tc>
                  <a:txBody>
                    <a:bodyPr/>
                    <a:lstStyle/>
                    <a:p>
                      <a:pPr algn="l">
                        <a:spcAft>
                          <a:spcPts val="0"/>
                        </a:spcAft>
                      </a:pPr>
                      <a:r>
                        <a:rPr lang="zh-CN" sz="1400" kern="0" dirty="0">
                          <a:solidFill>
                            <a:srgbClr val="000000"/>
                          </a:solidFill>
                          <a:effectLst/>
                          <a:latin typeface="Microsoft YaHei"/>
                          <a:ea typeface="Microsoft YaHei"/>
                          <a:cs typeface="Microsoft YaHei"/>
                        </a:rPr>
                        <a:t>某村（黔江区中塘镇双石村）</a:t>
                      </a:r>
                      <a:r>
                        <a:rPr lang="en-US" sz="1400" kern="0" dirty="0">
                          <a:solidFill>
                            <a:srgbClr val="000000"/>
                          </a:solidFill>
                          <a:effectLst/>
                          <a:latin typeface="Microsoft YaHei"/>
                          <a:ea typeface="Microsoft YaHei"/>
                          <a:cs typeface="Microsoft YaHei"/>
                        </a:rPr>
                        <a:t>2019 </a:t>
                      </a:r>
                      <a:r>
                        <a:rPr lang="zh-CN" sz="1400" kern="0" dirty="0">
                          <a:solidFill>
                            <a:srgbClr val="000000"/>
                          </a:solidFill>
                          <a:effectLst/>
                          <a:latin typeface="Microsoft YaHei"/>
                          <a:ea typeface="Microsoft YaHei"/>
                          <a:cs typeface="Microsoft YaHei"/>
                        </a:rPr>
                        <a:t>年实施产业扶贫，向每户发放产业补助</a:t>
                      </a:r>
                      <a:r>
                        <a:rPr lang="en-US" sz="1400" kern="0" dirty="0">
                          <a:solidFill>
                            <a:srgbClr val="000000"/>
                          </a:solidFill>
                          <a:effectLst/>
                          <a:latin typeface="Microsoft YaHei"/>
                          <a:ea typeface="Microsoft YaHei"/>
                          <a:cs typeface="Microsoft YaHei"/>
                        </a:rPr>
                        <a:t> 2000 </a:t>
                      </a:r>
                      <a:r>
                        <a:rPr lang="zh-CN" sz="1400" kern="0" dirty="0">
                          <a:solidFill>
                            <a:srgbClr val="000000"/>
                          </a:solidFill>
                          <a:effectLst/>
                          <a:latin typeface="Microsoft YaHei"/>
                          <a:ea typeface="Microsoft YaHei"/>
                          <a:cs typeface="Microsoft YaHei"/>
                        </a:rPr>
                        <a:t>元。实地核查发现，该村有</a:t>
                      </a:r>
                      <a:r>
                        <a:rPr lang="en-US" sz="1400" kern="0" dirty="0">
                          <a:solidFill>
                            <a:srgbClr val="000000"/>
                          </a:solidFill>
                          <a:effectLst/>
                          <a:latin typeface="Microsoft YaHei"/>
                          <a:ea typeface="Microsoft YaHei"/>
                          <a:cs typeface="Microsoft YaHei"/>
                        </a:rPr>
                        <a:t>18 </a:t>
                      </a:r>
                      <a:r>
                        <a:rPr lang="zh-CN" sz="1400" kern="0" dirty="0">
                          <a:solidFill>
                            <a:srgbClr val="000000"/>
                          </a:solidFill>
                          <a:effectLst/>
                          <a:latin typeface="Microsoft YaHei"/>
                          <a:ea typeface="Microsoft YaHei"/>
                          <a:cs typeface="Microsoft YaHei"/>
                        </a:rPr>
                        <a:t>户常年不在家，没有发展产业，也获得了补助</a:t>
                      </a:r>
                      <a:r>
                        <a:rPr lang="zh-CN" sz="1400" kern="0" dirty="0" smtClean="0">
                          <a:solidFill>
                            <a:srgbClr val="000000"/>
                          </a:solidFill>
                          <a:effectLst/>
                          <a:latin typeface="Microsoft YaHei"/>
                          <a:ea typeface="Microsoft YaHei"/>
                          <a:cs typeface="Microsoft YaHei"/>
                        </a:rPr>
                        <a:t>。</a:t>
                      </a:r>
                      <a:r>
                        <a:rPr lang="zh-CN" altLang="en-US" sz="1400" kern="0" dirty="0" smtClean="0">
                          <a:solidFill>
                            <a:srgbClr val="FF0000"/>
                          </a:solidFill>
                          <a:effectLst/>
                          <a:latin typeface="Microsoft YaHei"/>
                          <a:ea typeface="Microsoft YaHei"/>
                          <a:cs typeface="Microsoft YaHei"/>
                        </a:rPr>
                        <a:t>（大水漫灌，简单发钱发物</a:t>
                      </a:r>
                      <a:r>
                        <a:rPr lang="zh-CN" altLang="en-US" sz="1400" kern="0" dirty="0" smtClean="0">
                          <a:solidFill>
                            <a:srgbClr val="000000"/>
                          </a:solidFill>
                          <a:effectLst/>
                          <a:latin typeface="Microsoft YaHei"/>
                          <a:ea typeface="Microsoft YaHei"/>
                          <a:cs typeface="Microsoft YaHei"/>
                        </a:rPr>
                        <a:t>）</a:t>
                      </a:r>
                      <a:endParaRPr lang="zh-CN" sz="1400" kern="100" dirty="0">
                        <a:effectLst/>
                        <a:latin typeface="Microsoft YaHei"/>
                        <a:ea typeface="Microsoft YaHei"/>
                        <a:cs typeface="Microsoft YaHei"/>
                      </a:endParaRPr>
                    </a:p>
                  </a:txBody>
                  <a:tcPr marL="68580" marR="68580" marT="0" marB="0" anchor="ctr">
                    <a:solidFill>
                      <a:schemeClr val="bg1">
                        <a:lumMod val="85000"/>
                      </a:schemeClr>
                    </a:solidFill>
                  </a:tcPr>
                </a:tc>
                <a:tc>
                  <a:txBody>
                    <a:bodyPr/>
                    <a:lstStyle/>
                    <a:p>
                      <a:pPr algn="just">
                        <a:spcAft>
                          <a:spcPts val="0"/>
                        </a:spcAft>
                      </a:pPr>
                      <a:r>
                        <a:rPr lang="zh-CN" sz="1400" kern="0" dirty="0">
                          <a:solidFill>
                            <a:srgbClr val="000000"/>
                          </a:solidFill>
                          <a:effectLst/>
                          <a:latin typeface="Microsoft YaHei"/>
                          <a:ea typeface="Microsoft YaHei"/>
                          <a:cs typeface="Microsoft YaHei"/>
                        </a:rPr>
                        <a:t>　交叉考核</a:t>
                      </a:r>
                      <a:endParaRPr lang="zh-CN" sz="1400" kern="100" dirty="0">
                        <a:effectLst/>
                        <a:latin typeface="Microsoft YaHei"/>
                        <a:ea typeface="Microsoft YaHei"/>
                        <a:cs typeface="Microsoft YaHei"/>
                      </a:endParaRPr>
                    </a:p>
                  </a:txBody>
                  <a:tcPr marL="68580" marR="68580" marT="0" marB="0" anchor="ctr">
                    <a:solidFill>
                      <a:schemeClr val="bg1">
                        <a:lumMod val="85000"/>
                      </a:schemeClr>
                    </a:solidFill>
                  </a:tcPr>
                </a:tc>
                <a:extLst>
                  <a:ext uri="{0D108BD9-81ED-4DB2-BD59-A6C34878D82A}">
                    <a16:rowId xmlns:a16="http://schemas.microsoft.com/office/drawing/2014/main" xmlns="" val="887123879"/>
                  </a:ext>
                </a:extLst>
              </a:tr>
              <a:tr h="744696">
                <a:tc>
                  <a:txBody>
                    <a:bodyPr/>
                    <a:lstStyle/>
                    <a:p>
                      <a:pPr algn="ctr">
                        <a:spcAft>
                          <a:spcPts val="0"/>
                        </a:spcAft>
                      </a:pPr>
                      <a:r>
                        <a:rPr lang="en-US" sz="1400" kern="0" dirty="0">
                          <a:solidFill>
                            <a:srgbClr val="000000"/>
                          </a:solidFill>
                          <a:effectLst/>
                          <a:latin typeface="Microsoft YaHei"/>
                          <a:ea typeface="Microsoft YaHei"/>
                          <a:cs typeface="Microsoft YaHei"/>
                        </a:rPr>
                        <a:t>4</a:t>
                      </a:r>
                      <a:endParaRPr lang="zh-CN" sz="1400" kern="100" dirty="0">
                        <a:effectLst/>
                        <a:latin typeface="Microsoft YaHei"/>
                        <a:ea typeface="Microsoft YaHei"/>
                        <a:cs typeface="Microsoft YaHei"/>
                      </a:endParaRPr>
                    </a:p>
                  </a:txBody>
                  <a:tcPr marL="68580" marR="68580" marT="0" marB="0" anchor="ctr">
                    <a:solidFill>
                      <a:schemeClr val="bg1">
                        <a:lumMod val="95000"/>
                      </a:schemeClr>
                    </a:solidFill>
                  </a:tcPr>
                </a:tc>
                <a:tc>
                  <a:txBody>
                    <a:bodyPr/>
                    <a:lstStyle/>
                    <a:p>
                      <a:pPr algn="ctr">
                        <a:spcAft>
                          <a:spcPts val="0"/>
                        </a:spcAft>
                      </a:pPr>
                      <a:r>
                        <a:rPr lang="zh-CN" sz="1400" kern="0">
                          <a:solidFill>
                            <a:srgbClr val="000000"/>
                          </a:solidFill>
                          <a:effectLst/>
                          <a:latin typeface="Microsoft YaHei"/>
                          <a:ea typeface="Microsoft YaHei"/>
                          <a:cs typeface="Microsoft YaHei"/>
                        </a:rPr>
                        <a:t>潼南区</a:t>
                      </a:r>
                      <a:endParaRPr lang="zh-CN" sz="1400" kern="100">
                        <a:effectLst/>
                        <a:latin typeface="Microsoft YaHei"/>
                        <a:ea typeface="Microsoft YaHei"/>
                        <a:cs typeface="Microsoft YaHei"/>
                      </a:endParaRPr>
                    </a:p>
                  </a:txBody>
                  <a:tcPr marL="68580" marR="68580" marT="0" marB="0" anchor="ctr">
                    <a:solidFill>
                      <a:schemeClr val="bg1">
                        <a:lumMod val="95000"/>
                      </a:schemeClr>
                    </a:solidFill>
                  </a:tcPr>
                </a:tc>
                <a:tc>
                  <a:txBody>
                    <a:bodyPr/>
                    <a:lstStyle/>
                    <a:p>
                      <a:pPr algn="ctr">
                        <a:spcAft>
                          <a:spcPts val="0"/>
                        </a:spcAft>
                      </a:pPr>
                      <a:r>
                        <a:rPr lang="zh-CN" sz="1400" kern="0">
                          <a:solidFill>
                            <a:srgbClr val="000000"/>
                          </a:solidFill>
                          <a:effectLst/>
                          <a:latin typeface="Microsoft YaHei"/>
                          <a:ea typeface="Microsoft YaHei"/>
                          <a:cs typeface="Microsoft YaHei"/>
                        </a:rPr>
                        <a:t>扶贫小额贷款</a:t>
                      </a:r>
                      <a:endParaRPr lang="zh-CN" sz="1400" kern="100">
                        <a:effectLst/>
                        <a:latin typeface="Microsoft YaHei"/>
                        <a:ea typeface="Microsoft YaHei"/>
                        <a:cs typeface="Microsoft YaHei"/>
                      </a:endParaRPr>
                    </a:p>
                  </a:txBody>
                  <a:tcPr marL="68580" marR="68580" marT="0" marB="0" anchor="ctr">
                    <a:solidFill>
                      <a:schemeClr val="bg1">
                        <a:lumMod val="95000"/>
                      </a:schemeClr>
                    </a:solidFill>
                  </a:tcPr>
                </a:tc>
                <a:tc>
                  <a:txBody>
                    <a:bodyPr/>
                    <a:lstStyle/>
                    <a:p>
                      <a:pPr algn="l">
                        <a:spcAft>
                          <a:spcPts val="0"/>
                        </a:spcAft>
                      </a:pPr>
                      <a:r>
                        <a:rPr lang="zh-CN" sz="1400" kern="0" dirty="0">
                          <a:solidFill>
                            <a:srgbClr val="000000"/>
                          </a:solidFill>
                          <a:effectLst/>
                          <a:latin typeface="Microsoft YaHei"/>
                          <a:ea typeface="Microsoft YaHei"/>
                          <a:cs typeface="Microsoft YaHei"/>
                        </a:rPr>
                        <a:t>有</a:t>
                      </a:r>
                      <a:r>
                        <a:rPr lang="en-US" sz="1400" kern="0" dirty="0">
                          <a:solidFill>
                            <a:srgbClr val="000000"/>
                          </a:solidFill>
                          <a:effectLst/>
                          <a:latin typeface="Microsoft YaHei"/>
                          <a:ea typeface="Microsoft YaHei"/>
                          <a:cs typeface="Microsoft YaHei"/>
                        </a:rPr>
                        <a:t> 1 </a:t>
                      </a:r>
                      <a:r>
                        <a:rPr lang="zh-CN" sz="1400" kern="0" dirty="0">
                          <a:solidFill>
                            <a:srgbClr val="000000"/>
                          </a:solidFill>
                          <a:effectLst/>
                          <a:latin typeface="Microsoft YaHei"/>
                          <a:ea typeface="Microsoft YaHei"/>
                          <a:cs typeface="Microsoft YaHei"/>
                        </a:rPr>
                        <a:t>县（潼南区）</a:t>
                      </a:r>
                      <a:r>
                        <a:rPr lang="en-US" sz="1400" kern="0" dirty="0">
                          <a:solidFill>
                            <a:srgbClr val="000000"/>
                          </a:solidFill>
                          <a:effectLst/>
                          <a:latin typeface="Microsoft YaHei"/>
                          <a:ea typeface="Microsoft YaHei"/>
                          <a:cs typeface="Microsoft YaHei"/>
                        </a:rPr>
                        <a:t>2019 </a:t>
                      </a:r>
                      <a:r>
                        <a:rPr lang="zh-CN" sz="1400" kern="0" dirty="0">
                          <a:solidFill>
                            <a:srgbClr val="000000"/>
                          </a:solidFill>
                          <a:effectLst/>
                          <a:latin typeface="Microsoft YaHei"/>
                          <a:ea typeface="Microsoft YaHei"/>
                          <a:cs typeface="Microsoft YaHei"/>
                        </a:rPr>
                        <a:t>年底扶贫小额贷款余额</a:t>
                      </a:r>
                      <a:r>
                        <a:rPr lang="en-US" sz="1400" kern="0" dirty="0">
                          <a:solidFill>
                            <a:srgbClr val="000000"/>
                          </a:solidFill>
                          <a:effectLst/>
                          <a:latin typeface="Microsoft YaHei"/>
                          <a:ea typeface="Microsoft YaHei"/>
                          <a:cs typeface="Microsoft YaHei"/>
                        </a:rPr>
                        <a:t> 11669.56 </a:t>
                      </a:r>
                      <a:r>
                        <a:rPr lang="zh-CN" sz="1400" kern="0" dirty="0">
                          <a:solidFill>
                            <a:srgbClr val="000000"/>
                          </a:solidFill>
                          <a:effectLst/>
                          <a:latin typeface="Microsoft YaHei"/>
                          <a:ea typeface="Microsoft YaHei"/>
                          <a:cs typeface="Microsoft YaHei"/>
                        </a:rPr>
                        <a:t>万元，逾期</a:t>
                      </a:r>
                      <a:r>
                        <a:rPr lang="en-US" sz="1400" kern="0" dirty="0">
                          <a:solidFill>
                            <a:srgbClr val="000000"/>
                          </a:solidFill>
                          <a:effectLst/>
                          <a:latin typeface="Microsoft YaHei"/>
                          <a:ea typeface="Microsoft YaHei"/>
                          <a:cs typeface="Microsoft YaHei"/>
                        </a:rPr>
                        <a:t> 91 </a:t>
                      </a:r>
                      <a:r>
                        <a:rPr lang="zh-CN" sz="1400" kern="0" dirty="0">
                          <a:solidFill>
                            <a:srgbClr val="000000"/>
                          </a:solidFill>
                          <a:effectLst/>
                          <a:latin typeface="Microsoft YaHei"/>
                          <a:ea typeface="Microsoft YaHei"/>
                          <a:cs typeface="Microsoft YaHei"/>
                        </a:rPr>
                        <a:t>笔、</a:t>
                      </a:r>
                      <a:r>
                        <a:rPr lang="en-US" sz="1400" kern="0" dirty="0">
                          <a:solidFill>
                            <a:srgbClr val="000000"/>
                          </a:solidFill>
                          <a:effectLst/>
                          <a:latin typeface="Microsoft YaHei"/>
                          <a:ea typeface="Microsoft YaHei"/>
                          <a:cs typeface="Microsoft YaHei"/>
                        </a:rPr>
                        <a:t>387.2 </a:t>
                      </a:r>
                      <a:r>
                        <a:rPr lang="zh-CN" sz="1400" kern="0" dirty="0">
                          <a:solidFill>
                            <a:srgbClr val="000000"/>
                          </a:solidFill>
                          <a:effectLst/>
                          <a:latin typeface="Microsoft YaHei"/>
                          <a:ea typeface="Microsoft YaHei"/>
                          <a:cs typeface="Microsoft YaHei"/>
                        </a:rPr>
                        <a:t>万元，逾期率为</a:t>
                      </a:r>
                      <a:r>
                        <a:rPr lang="en-US" sz="1400" kern="0" dirty="0">
                          <a:solidFill>
                            <a:srgbClr val="000000"/>
                          </a:solidFill>
                          <a:effectLst/>
                          <a:latin typeface="Microsoft YaHei"/>
                          <a:ea typeface="Microsoft YaHei"/>
                          <a:cs typeface="Microsoft YaHei"/>
                        </a:rPr>
                        <a:t> 3.3%</a:t>
                      </a:r>
                      <a:r>
                        <a:rPr lang="zh-CN" sz="1400" kern="0" dirty="0">
                          <a:solidFill>
                            <a:srgbClr val="000000"/>
                          </a:solidFill>
                          <a:effectLst/>
                          <a:latin typeface="Microsoft YaHei"/>
                          <a:ea typeface="Microsoft YaHei"/>
                          <a:cs typeface="Microsoft YaHei"/>
                        </a:rPr>
                        <a:t>。贷款逾期率高于全国</a:t>
                      </a:r>
                      <a:r>
                        <a:rPr lang="en-US" sz="1400" kern="0" dirty="0">
                          <a:solidFill>
                            <a:srgbClr val="000000"/>
                          </a:solidFill>
                          <a:effectLst/>
                          <a:latin typeface="Microsoft YaHei"/>
                          <a:ea typeface="Microsoft YaHei"/>
                          <a:cs typeface="Microsoft YaHei"/>
                        </a:rPr>
                        <a:t> 0.9%</a:t>
                      </a:r>
                      <a:r>
                        <a:rPr lang="zh-CN" sz="1400" kern="0" dirty="0">
                          <a:solidFill>
                            <a:srgbClr val="000000"/>
                          </a:solidFill>
                          <a:effectLst/>
                          <a:latin typeface="Microsoft YaHei"/>
                          <a:ea typeface="Microsoft YaHei"/>
                          <a:cs typeface="Microsoft YaHei"/>
                        </a:rPr>
                        <a:t>的平均水平</a:t>
                      </a:r>
                      <a:r>
                        <a:rPr lang="zh-CN" sz="1400" kern="0" dirty="0" smtClean="0">
                          <a:solidFill>
                            <a:srgbClr val="000000"/>
                          </a:solidFill>
                          <a:effectLst/>
                          <a:latin typeface="Microsoft YaHei"/>
                          <a:ea typeface="Microsoft YaHei"/>
                          <a:cs typeface="Microsoft YaHei"/>
                        </a:rPr>
                        <a:t>。</a:t>
                      </a:r>
                      <a:r>
                        <a:rPr lang="zh-CN" altLang="en-US" sz="1400" kern="0" dirty="0" smtClean="0">
                          <a:solidFill>
                            <a:srgbClr val="FF0000"/>
                          </a:solidFill>
                          <a:effectLst/>
                          <a:latin typeface="Microsoft YaHei"/>
                          <a:ea typeface="Microsoft YaHei"/>
                          <a:cs typeface="Microsoft YaHei"/>
                        </a:rPr>
                        <a:t>（逾期处置不当，拖延积累风险）</a:t>
                      </a:r>
                      <a:endParaRPr lang="zh-CN" sz="1400" kern="0" dirty="0">
                        <a:solidFill>
                          <a:srgbClr val="FF0000"/>
                        </a:solidFill>
                        <a:effectLst/>
                        <a:latin typeface="Microsoft YaHei"/>
                        <a:ea typeface="Microsoft YaHei"/>
                        <a:cs typeface="Microsoft YaHei"/>
                      </a:endParaRPr>
                    </a:p>
                  </a:txBody>
                  <a:tcPr marL="68580" marR="68580" marT="0" marB="0" anchor="ctr">
                    <a:solidFill>
                      <a:schemeClr val="bg1">
                        <a:lumMod val="95000"/>
                      </a:schemeClr>
                    </a:solidFill>
                  </a:tcPr>
                </a:tc>
                <a:tc>
                  <a:txBody>
                    <a:bodyPr/>
                    <a:lstStyle/>
                    <a:p>
                      <a:pPr algn="just">
                        <a:spcAft>
                          <a:spcPts val="0"/>
                        </a:spcAft>
                      </a:pPr>
                      <a:r>
                        <a:rPr lang="zh-CN" sz="1400" kern="0" dirty="0">
                          <a:solidFill>
                            <a:srgbClr val="000000"/>
                          </a:solidFill>
                          <a:effectLst/>
                          <a:latin typeface="Microsoft YaHei"/>
                          <a:ea typeface="Microsoft YaHei"/>
                          <a:cs typeface="Microsoft YaHei"/>
                        </a:rPr>
                        <a:t>　交叉考核</a:t>
                      </a:r>
                      <a:endParaRPr lang="zh-CN" sz="1400" kern="100" dirty="0">
                        <a:effectLst/>
                        <a:latin typeface="Microsoft YaHei"/>
                        <a:ea typeface="Microsoft YaHei"/>
                        <a:cs typeface="Microsoft YaHei"/>
                      </a:endParaRPr>
                    </a:p>
                  </a:txBody>
                  <a:tcPr marL="68580" marR="68580" marT="0" marB="0" anchor="ctr">
                    <a:solidFill>
                      <a:schemeClr val="bg1">
                        <a:lumMod val="95000"/>
                      </a:schemeClr>
                    </a:solidFill>
                  </a:tcPr>
                </a:tc>
                <a:extLst>
                  <a:ext uri="{0D108BD9-81ED-4DB2-BD59-A6C34878D82A}">
                    <a16:rowId xmlns:a16="http://schemas.microsoft.com/office/drawing/2014/main" xmlns="" val="4047126002"/>
                  </a:ext>
                </a:extLst>
              </a:tr>
            </a:tbl>
          </a:graphicData>
        </a:graphic>
      </p:graphicFrame>
      <p:sp>
        <p:nvSpPr>
          <p:cNvPr id="7" name="Title 2">
            <a:extLst>
              <a:ext uri="{FF2B5EF4-FFF2-40B4-BE49-F238E27FC236}">
                <a16:creationId xmlns:a16="http://schemas.microsoft.com/office/drawing/2014/main" xmlns="" id="{FAEE8A01-ACE8-4D58-BB25-F5CAB4AA3969}"/>
              </a:ext>
            </a:extLst>
          </p:cNvPr>
          <p:cNvSpPr txBox="1">
            <a:spLocks/>
          </p:cNvSpPr>
          <p:nvPr/>
        </p:nvSpPr>
        <p:spPr>
          <a:xfrm>
            <a:off x="516642" y="725901"/>
            <a:ext cx="11140564" cy="65949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3200" dirty="0" smtClean="0">
                <a:latin typeface="Microsoft YaHei"/>
                <a:ea typeface="Microsoft YaHei"/>
                <a:cs typeface="Microsoft YaHei"/>
              </a:rPr>
              <a:t>2019</a:t>
            </a:r>
            <a:r>
              <a:rPr lang="zh-CN" altLang="zh-CN" sz="3200" dirty="0">
                <a:latin typeface="Microsoft YaHei"/>
                <a:ea typeface="Microsoft YaHei"/>
                <a:cs typeface="Microsoft YaHei"/>
              </a:rPr>
              <a:t>年脱贫攻坚专项巡视回头</a:t>
            </a:r>
            <a:r>
              <a:rPr lang="zh-CN" altLang="zh-CN" sz="3200" dirty="0" smtClean="0">
                <a:latin typeface="Microsoft YaHei"/>
                <a:ea typeface="Microsoft YaHei"/>
                <a:cs typeface="Microsoft YaHei"/>
              </a:rPr>
              <a:t>看</a:t>
            </a:r>
            <a:endParaRPr lang="en-US" altLang="zh-CN" sz="3200" dirty="0" smtClean="0">
              <a:latin typeface="Microsoft YaHei"/>
              <a:ea typeface="Microsoft YaHei"/>
              <a:cs typeface="Microsoft YaHei"/>
            </a:endParaRPr>
          </a:p>
          <a:p>
            <a:pPr algn="ctr"/>
            <a:r>
              <a:rPr lang="zh-CN" altLang="zh-CN" sz="3200" dirty="0" smtClean="0">
                <a:latin typeface="Microsoft YaHei"/>
                <a:ea typeface="Microsoft YaHei"/>
                <a:cs typeface="Microsoft YaHei"/>
              </a:rPr>
              <a:t>与成效考核对象问题表</a:t>
            </a:r>
            <a:endParaRPr lang="zh-CN" altLang="zh-CN" sz="3200" dirty="0">
              <a:latin typeface="Microsoft YaHei"/>
              <a:ea typeface="Microsoft YaHei"/>
              <a:cs typeface="Microsoft YaHei"/>
            </a:endParaRPr>
          </a:p>
        </p:txBody>
      </p:sp>
    </p:spTree>
    <p:extLst>
      <p:ext uri="{BB962C8B-B14F-4D97-AF65-F5344CB8AC3E}">
        <p14:creationId xmlns:p14="http://schemas.microsoft.com/office/powerpoint/2010/main" val="85604517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Rectangle 121"/>
          <p:cNvSpPr/>
          <p:nvPr/>
        </p:nvSpPr>
        <p:spPr>
          <a:xfrm>
            <a:off x="2730500" y="1948180"/>
            <a:ext cx="520700" cy="1447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zh-CN" altLang="en-US" dirty="0" smtClean="0"/>
              <a:t>案例一</a:t>
            </a:r>
            <a:endParaRPr lang="ar-IQ" dirty="0"/>
          </a:p>
        </p:txBody>
      </p:sp>
      <p:sp>
        <p:nvSpPr>
          <p:cNvPr id="123" name="Rectangle 122"/>
          <p:cNvSpPr/>
          <p:nvPr/>
        </p:nvSpPr>
        <p:spPr>
          <a:xfrm>
            <a:off x="5524500" y="1948180"/>
            <a:ext cx="520700" cy="1447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zh-CN" altLang="en-US" dirty="0" smtClean="0"/>
              <a:t>案例二</a:t>
            </a:r>
            <a:endParaRPr lang="ar-IQ" dirty="0"/>
          </a:p>
        </p:txBody>
      </p:sp>
      <p:sp>
        <p:nvSpPr>
          <p:cNvPr id="124" name="Rectangle 123"/>
          <p:cNvSpPr/>
          <p:nvPr/>
        </p:nvSpPr>
        <p:spPr>
          <a:xfrm>
            <a:off x="8318500" y="1948180"/>
            <a:ext cx="520700" cy="14478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zh-CN" altLang="en-US" dirty="0" smtClean="0"/>
              <a:t>案例三</a:t>
            </a:r>
            <a:endParaRPr lang="ar-IQ" dirty="0"/>
          </a:p>
        </p:txBody>
      </p:sp>
      <p:sp>
        <p:nvSpPr>
          <p:cNvPr id="125" name="Rectangle 124"/>
          <p:cNvSpPr/>
          <p:nvPr/>
        </p:nvSpPr>
        <p:spPr>
          <a:xfrm>
            <a:off x="11112500" y="1948180"/>
            <a:ext cx="520700" cy="14478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zh-CN" altLang="en-US" dirty="0" smtClean="0"/>
              <a:t>案例四</a:t>
            </a:r>
            <a:endParaRPr lang="ar-IQ" dirty="0"/>
          </a:p>
        </p:txBody>
      </p:sp>
      <p:sp>
        <p:nvSpPr>
          <p:cNvPr id="127" name="Rectangle 126"/>
          <p:cNvSpPr/>
          <p:nvPr/>
        </p:nvSpPr>
        <p:spPr>
          <a:xfrm>
            <a:off x="661209" y="5074022"/>
            <a:ext cx="1974899" cy="1015663"/>
          </a:xfrm>
          <a:prstGeom prst="rect">
            <a:avLst/>
          </a:prstGeom>
        </p:spPr>
        <p:txBody>
          <a:bodyPr wrap="square">
            <a:spAutoFit/>
          </a:bodyPr>
          <a:lstStyle/>
          <a:p>
            <a:r>
              <a:rPr lang="zh-CN" altLang="zh-CN" sz="1200" dirty="0">
                <a:solidFill>
                  <a:srgbClr val="7F7F7F"/>
                </a:solidFill>
              </a:rPr>
              <a:t>酉阳县少数基层产业发展与贫困户利益联结机制不够紧密，少数享受政府扶贫资金支持的企业带动贫困户少。 </a:t>
            </a:r>
            <a:endParaRPr lang="ar-IQ" sz="1200" dirty="0">
              <a:solidFill>
                <a:srgbClr val="7F7F7F"/>
              </a:solidFill>
              <a:latin typeface="+mj-lt"/>
            </a:endParaRPr>
          </a:p>
        </p:txBody>
      </p:sp>
      <p:pic>
        <p:nvPicPr>
          <p:cNvPr id="6" name="图片占位符 5" descr="0b4d367bd2cde5ffbffa7c23a4773fe7.jpeg"/>
          <p:cNvPicPr>
            <a:picLocks noGrp="1" noChangeAspect="1"/>
          </p:cNvPicPr>
          <p:nvPr>
            <p:ph type="pic" sz="quarter" idx="17"/>
          </p:nvPr>
        </p:nvPicPr>
        <p:blipFill>
          <a:blip r:embed="rId2" cstate="print">
            <a:extLst>
              <a:ext uri="{28A0092B-C50C-407E-A947-70E740481C1C}">
                <a14:useLocalDpi xmlns:a14="http://schemas.microsoft.com/office/drawing/2010/main" val="0"/>
              </a:ext>
            </a:extLst>
          </a:blip>
          <a:srcRect l="23052" r="23052"/>
          <a:stretch>
            <a:fillRect/>
          </a:stretch>
        </p:blipFill>
        <p:spPr/>
      </p:pic>
      <p:pic>
        <p:nvPicPr>
          <p:cNvPr id="8" name="图片占位符 7" descr="dcab6e21a608b49ab654db683ecb9b15.jpg"/>
          <p:cNvPicPr>
            <a:picLocks noGrp="1" noChangeAspect="1"/>
          </p:cNvPicPr>
          <p:nvPr>
            <p:ph type="pic" sz="quarter" idx="18"/>
          </p:nvPr>
        </p:nvPicPr>
        <p:blipFill rotWithShape="1">
          <a:blip r:embed="rId3">
            <a:extLst>
              <a:ext uri="{28A0092B-C50C-407E-A947-70E740481C1C}">
                <a14:useLocalDpi xmlns:a14="http://schemas.microsoft.com/office/drawing/2010/main" val="0"/>
              </a:ext>
            </a:extLst>
          </a:blip>
          <a:srcRect l="55239" t="656" r="4389" b="-656"/>
          <a:stretch/>
        </p:blipFill>
        <p:spPr/>
      </p:pic>
      <p:pic>
        <p:nvPicPr>
          <p:cNvPr id="10" name="图片占位符 9" descr="1cd0f09e7dafac4b4f6242a6150b7ad9.jpeg"/>
          <p:cNvPicPr>
            <a:picLocks noGrp="1" noChangeAspect="1"/>
          </p:cNvPicPr>
          <p:nvPr>
            <p:ph type="pic" sz="quarter" idx="19"/>
          </p:nvPr>
        </p:nvPicPr>
        <p:blipFill>
          <a:blip r:embed="rId4" cstate="print">
            <a:extLst>
              <a:ext uri="{28A0092B-C50C-407E-A947-70E740481C1C}">
                <a14:useLocalDpi xmlns:a14="http://schemas.microsoft.com/office/drawing/2010/main" val="0"/>
              </a:ext>
            </a:extLst>
          </a:blip>
          <a:srcRect t="3614" b="3614"/>
          <a:stretch>
            <a:fillRect/>
          </a:stretch>
        </p:blipFill>
        <p:spPr/>
      </p:pic>
      <p:pic>
        <p:nvPicPr>
          <p:cNvPr id="11" name="图片占位符 10" descr="6c1d2d681fb312d77eeaba7f58a58c43.jpeg"/>
          <p:cNvPicPr>
            <a:picLocks noGrp="1" noChangeAspect="1"/>
          </p:cNvPicPr>
          <p:nvPr>
            <p:ph type="pic" sz="quarter" idx="20"/>
          </p:nvPr>
        </p:nvPicPr>
        <p:blipFill>
          <a:blip r:embed="rId5" cstate="print">
            <a:extLst>
              <a:ext uri="{28A0092B-C50C-407E-A947-70E740481C1C}">
                <a14:useLocalDpi xmlns:a14="http://schemas.microsoft.com/office/drawing/2010/main" val="0"/>
              </a:ext>
            </a:extLst>
          </a:blip>
          <a:srcRect l="23052" r="23052"/>
          <a:stretch>
            <a:fillRect/>
          </a:stretch>
        </p:blipFill>
        <p:spPr/>
      </p:pic>
      <p:sp>
        <p:nvSpPr>
          <p:cNvPr id="70" name="Title 41"/>
          <p:cNvSpPr>
            <a:spLocks noGrp="1"/>
          </p:cNvSpPr>
          <p:nvPr>
            <p:ph type="title"/>
          </p:nvPr>
        </p:nvSpPr>
        <p:spPr>
          <a:xfrm>
            <a:off x="513906" y="697637"/>
            <a:ext cx="10225913" cy="471365"/>
          </a:xfrm>
        </p:spPr>
        <p:txBody>
          <a:bodyPr/>
          <a:lstStyle/>
          <a:p>
            <a:r>
              <a:rPr lang="zh-CN" altLang="en-US" dirty="0" smtClean="0"/>
              <a:t>产业帮扶</a:t>
            </a:r>
            <a:r>
              <a:rPr lang="en-US" altLang="zh-CN" dirty="0" smtClean="0"/>
              <a:t>  </a:t>
            </a:r>
            <a:r>
              <a:rPr lang="zh-CN" altLang="en-US" dirty="0" smtClean="0"/>
              <a:t>问题案例</a:t>
            </a:r>
            <a:endParaRPr lang="ar-IQ" dirty="0"/>
          </a:p>
        </p:txBody>
      </p:sp>
      <p:sp>
        <p:nvSpPr>
          <p:cNvPr id="71" name="Rectangle 126"/>
          <p:cNvSpPr/>
          <p:nvPr/>
        </p:nvSpPr>
        <p:spPr>
          <a:xfrm>
            <a:off x="3507443" y="5072472"/>
            <a:ext cx="1974899" cy="646331"/>
          </a:xfrm>
          <a:prstGeom prst="rect">
            <a:avLst/>
          </a:prstGeom>
        </p:spPr>
        <p:txBody>
          <a:bodyPr wrap="square">
            <a:spAutoFit/>
          </a:bodyPr>
          <a:lstStyle/>
          <a:p>
            <a:r>
              <a:rPr lang="zh-CN" altLang="zh-CN" sz="1200" dirty="0">
                <a:solidFill>
                  <a:srgbClr val="7F7F7F"/>
                </a:solidFill>
              </a:rPr>
              <a:t>酉阳等个别区县少数易地扶贫搬迁户缺乏后续帮扶措施。 </a:t>
            </a:r>
            <a:endParaRPr lang="ar-IQ" sz="1200" dirty="0">
              <a:solidFill>
                <a:srgbClr val="7F7F7F"/>
              </a:solidFill>
              <a:latin typeface="+mj-lt"/>
            </a:endParaRPr>
          </a:p>
        </p:txBody>
      </p:sp>
      <p:sp>
        <p:nvSpPr>
          <p:cNvPr id="72" name="Rectangle 126"/>
          <p:cNvSpPr/>
          <p:nvPr/>
        </p:nvSpPr>
        <p:spPr>
          <a:xfrm>
            <a:off x="6278242" y="5072471"/>
            <a:ext cx="1974899" cy="1015663"/>
          </a:xfrm>
          <a:prstGeom prst="rect">
            <a:avLst/>
          </a:prstGeom>
        </p:spPr>
        <p:txBody>
          <a:bodyPr wrap="square">
            <a:spAutoFit/>
          </a:bodyPr>
          <a:lstStyle/>
          <a:p>
            <a:r>
              <a:rPr lang="zh-CN" altLang="zh-CN" sz="1200" dirty="0">
                <a:solidFill>
                  <a:srgbClr val="7F7F7F"/>
                </a:solidFill>
              </a:rPr>
              <a:t>石柱县少数产业项目选择缺乏论证或后续管护不到位，以致项目选择失败或迟迟不能见效，参与的贫困户无稳定增收渠道。 </a:t>
            </a:r>
            <a:endParaRPr lang="ar-IQ" sz="1200" dirty="0">
              <a:solidFill>
                <a:srgbClr val="7F7F7F"/>
              </a:solidFill>
              <a:latin typeface="+mj-lt"/>
            </a:endParaRPr>
          </a:p>
        </p:txBody>
      </p:sp>
      <p:sp>
        <p:nvSpPr>
          <p:cNvPr id="73" name="Rectangle 126"/>
          <p:cNvSpPr/>
          <p:nvPr/>
        </p:nvSpPr>
        <p:spPr>
          <a:xfrm>
            <a:off x="9049041" y="5072472"/>
            <a:ext cx="1974899" cy="461665"/>
          </a:xfrm>
          <a:prstGeom prst="rect">
            <a:avLst/>
          </a:prstGeom>
        </p:spPr>
        <p:txBody>
          <a:bodyPr wrap="square">
            <a:spAutoFit/>
          </a:bodyPr>
          <a:lstStyle/>
          <a:p>
            <a:r>
              <a:rPr lang="zh-CN" altLang="zh-CN" sz="1200" dirty="0">
                <a:solidFill>
                  <a:srgbClr val="7F7F7F"/>
                </a:solidFill>
              </a:rPr>
              <a:t>秀山县等少数贫困户获产业扶贫技术指导不够 </a:t>
            </a:r>
            <a:endParaRPr lang="ar-IQ" sz="1200" dirty="0">
              <a:solidFill>
                <a:srgbClr val="7F7F7F"/>
              </a:solidFill>
              <a:latin typeface="+mj-lt"/>
            </a:endParaRPr>
          </a:p>
        </p:txBody>
      </p:sp>
    </p:spTree>
    <p:extLst>
      <p:ext uri="{BB962C8B-B14F-4D97-AF65-F5344CB8AC3E}">
        <p14:creationId xmlns:p14="http://schemas.microsoft.com/office/powerpoint/2010/main" val="7576692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889967516"/>
              </p:ext>
            </p:extLst>
          </p:nvPr>
        </p:nvGraphicFramePr>
        <p:xfrm>
          <a:off x="879288" y="895408"/>
          <a:ext cx="10193245" cy="5368531"/>
        </p:xfrm>
        <a:graphic>
          <a:graphicData uri="http://schemas.openxmlformats.org/drawingml/2006/table">
            <a:tbl>
              <a:tblPr firstRow="1" bandRow="1">
                <a:tableStyleId>{5C22544A-7EE6-4342-B048-85BDC9FD1C3A}</a:tableStyleId>
              </a:tblPr>
              <a:tblGrid>
                <a:gridCol w="944423">
                  <a:extLst>
                    <a:ext uri="{9D8B030D-6E8A-4147-A177-3AD203B41FA5}">
                      <a16:colId xmlns:a16="http://schemas.microsoft.com/office/drawing/2014/main" xmlns="" val="883291324"/>
                    </a:ext>
                  </a:extLst>
                </a:gridCol>
                <a:gridCol w="1025838">
                  <a:extLst>
                    <a:ext uri="{9D8B030D-6E8A-4147-A177-3AD203B41FA5}">
                      <a16:colId xmlns:a16="http://schemas.microsoft.com/office/drawing/2014/main" xmlns="" val="1983756049"/>
                    </a:ext>
                  </a:extLst>
                </a:gridCol>
                <a:gridCol w="1758578">
                  <a:extLst>
                    <a:ext uri="{9D8B030D-6E8A-4147-A177-3AD203B41FA5}">
                      <a16:colId xmlns:a16="http://schemas.microsoft.com/office/drawing/2014/main" xmlns="" val="355586360"/>
                    </a:ext>
                  </a:extLst>
                </a:gridCol>
                <a:gridCol w="5161755">
                  <a:extLst>
                    <a:ext uri="{9D8B030D-6E8A-4147-A177-3AD203B41FA5}">
                      <a16:colId xmlns:a16="http://schemas.microsoft.com/office/drawing/2014/main" xmlns="" val="3626199509"/>
                    </a:ext>
                  </a:extLst>
                </a:gridCol>
                <a:gridCol w="1302651">
                  <a:extLst>
                    <a:ext uri="{9D8B030D-6E8A-4147-A177-3AD203B41FA5}">
                      <a16:colId xmlns:a16="http://schemas.microsoft.com/office/drawing/2014/main" xmlns="" val="2161393824"/>
                    </a:ext>
                  </a:extLst>
                </a:gridCol>
              </a:tblGrid>
              <a:tr h="590100">
                <a:tc>
                  <a:txBody>
                    <a:bodyPr/>
                    <a:lstStyle/>
                    <a:p>
                      <a:pPr algn="ctr">
                        <a:spcAft>
                          <a:spcPts val="0"/>
                        </a:spcAft>
                      </a:pPr>
                      <a:r>
                        <a:rPr lang="zh-CN" sz="1600" kern="0" dirty="0" smtClean="0">
                          <a:solidFill>
                            <a:schemeClr val="bg1"/>
                          </a:solidFill>
                          <a:effectLst/>
                          <a:latin typeface="Microsoft YaHei"/>
                          <a:ea typeface="Microsoft YaHei"/>
                          <a:cs typeface="Microsoft YaHei"/>
                        </a:rPr>
                        <a:t>序</a:t>
                      </a:r>
                      <a:r>
                        <a:rPr lang="en-US" altLang="zh-CN" sz="1600" kern="0" dirty="0" smtClean="0">
                          <a:solidFill>
                            <a:schemeClr val="bg1"/>
                          </a:solidFill>
                          <a:effectLst/>
                          <a:latin typeface="Microsoft YaHei"/>
                          <a:ea typeface="Microsoft YaHei"/>
                          <a:cs typeface="Microsoft YaHei"/>
                        </a:rPr>
                        <a:t> </a:t>
                      </a:r>
                      <a:r>
                        <a:rPr lang="zh-CN" sz="1600" kern="0" dirty="0" smtClean="0">
                          <a:solidFill>
                            <a:schemeClr val="bg1"/>
                          </a:solidFill>
                          <a:effectLst/>
                          <a:latin typeface="Microsoft YaHei"/>
                          <a:ea typeface="Microsoft YaHei"/>
                          <a:cs typeface="Microsoft YaHei"/>
                        </a:rPr>
                        <a:t>号</a:t>
                      </a:r>
                      <a:endParaRPr lang="zh-CN" sz="1600" kern="100" dirty="0">
                        <a:solidFill>
                          <a:schemeClr val="bg1"/>
                        </a:solidFill>
                        <a:effectLst/>
                        <a:latin typeface="Microsoft YaHei"/>
                        <a:ea typeface="Microsoft YaHei"/>
                        <a:cs typeface="Microsoft YaHei"/>
                      </a:endParaRPr>
                    </a:p>
                  </a:txBody>
                  <a:tcPr marL="68580" marR="68580" marT="0" marB="0" anchor="ctr">
                    <a:solidFill>
                      <a:srgbClr val="3C4052"/>
                    </a:solidFill>
                  </a:tcPr>
                </a:tc>
                <a:tc>
                  <a:txBody>
                    <a:bodyPr/>
                    <a:lstStyle/>
                    <a:p>
                      <a:pPr algn="ctr">
                        <a:spcAft>
                          <a:spcPts val="0"/>
                        </a:spcAft>
                      </a:pPr>
                      <a:r>
                        <a:rPr lang="zh-CN" sz="1600" kern="0" dirty="0">
                          <a:solidFill>
                            <a:srgbClr val="FFFFFF"/>
                          </a:solidFill>
                          <a:effectLst/>
                          <a:latin typeface="Microsoft YaHei"/>
                          <a:ea typeface="Microsoft YaHei"/>
                          <a:cs typeface="Microsoft YaHei"/>
                        </a:rPr>
                        <a:t>区</a:t>
                      </a:r>
                      <a:r>
                        <a:rPr lang="en-US" sz="1600" kern="0" dirty="0">
                          <a:solidFill>
                            <a:srgbClr val="FFFFFF"/>
                          </a:solidFill>
                          <a:effectLst/>
                          <a:latin typeface="Microsoft YaHei"/>
                          <a:ea typeface="Microsoft YaHei"/>
                          <a:cs typeface="Microsoft YaHei"/>
                        </a:rPr>
                        <a:t>  </a:t>
                      </a:r>
                      <a:r>
                        <a:rPr lang="zh-CN" sz="1600" kern="0" dirty="0">
                          <a:solidFill>
                            <a:srgbClr val="FFFFFF"/>
                          </a:solidFill>
                          <a:effectLst/>
                          <a:latin typeface="Microsoft YaHei"/>
                          <a:ea typeface="Microsoft YaHei"/>
                          <a:cs typeface="Microsoft YaHei"/>
                        </a:rPr>
                        <a:t>县</a:t>
                      </a:r>
                      <a:endParaRPr lang="zh-CN" sz="1600" kern="100" dirty="0">
                        <a:solidFill>
                          <a:srgbClr val="FFFFFF"/>
                        </a:solidFill>
                        <a:effectLst/>
                        <a:latin typeface="Microsoft YaHei"/>
                        <a:ea typeface="Microsoft YaHei"/>
                        <a:cs typeface="Microsoft YaHei"/>
                      </a:endParaRPr>
                    </a:p>
                  </a:txBody>
                  <a:tcPr marL="68580" marR="68580" marT="0" marB="0" anchor="ctr">
                    <a:solidFill>
                      <a:schemeClr val="accent1"/>
                    </a:solidFill>
                  </a:tcPr>
                </a:tc>
                <a:tc>
                  <a:txBody>
                    <a:bodyPr/>
                    <a:lstStyle/>
                    <a:p>
                      <a:pPr algn="ctr">
                        <a:spcAft>
                          <a:spcPts val="0"/>
                        </a:spcAft>
                      </a:pPr>
                      <a:r>
                        <a:rPr lang="zh-CN" sz="1600" kern="0" dirty="0">
                          <a:solidFill>
                            <a:srgbClr val="FFFFFF"/>
                          </a:solidFill>
                          <a:effectLst/>
                          <a:latin typeface="Microsoft YaHei"/>
                          <a:ea typeface="Microsoft YaHei"/>
                          <a:cs typeface="Microsoft YaHei"/>
                        </a:rPr>
                        <a:t>问题类别</a:t>
                      </a:r>
                      <a:endParaRPr lang="zh-CN" sz="1600" kern="100" dirty="0">
                        <a:solidFill>
                          <a:srgbClr val="FFFFFF"/>
                        </a:solidFill>
                        <a:effectLst/>
                        <a:latin typeface="Microsoft YaHei"/>
                        <a:ea typeface="Microsoft YaHei"/>
                        <a:cs typeface="Microsoft YaHei"/>
                      </a:endParaRPr>
                    </a:p>
                  </a:txBody>
                  <a:tcPr marL="68580" marR="68580" marT="0" marB="0" anchor="ctr">
                    <a:solidFill>
                      <a:schemeClr val="accent2"/>
                    </a:solidFill>
                  </a:tcPr>
                </a:tc>
                <a:tc>
                  <a:txBody>
                    <a:bodyPr/>
                    <a:lstStyle/>
                    <a:p>
                      <a:pPr algn="ctr">
                        <a:spcAft>
                          <a:spcPts val="0"/>
                        </a:spcAft>
                      </a:pPr>
                      <a:r>
                        <a:rPr lang="zh-CN" sz="1600" kern="0" dirty="0">
                          <a:solidFill>
                            <a:srgbClr val="FFFFFF"/>
                          </a:solidFill>
                          <a:effectLst/>
                          <a:latin typeface="Microsoft YaHei"/>
                          <a:ea typeface="Microsoft YaHei"/>
                          <a:cs typeface="Microsoft YaHei"/>
                        </a:rPr>
                        <a:t>问题描述</a:t>
                      </a:r>
                      <a:endParaRPr lang="zh-CN" sz="1600" kern="100" dirty="0">
                        <a:solidFill>
                          <a:srgbClr val="FFFFFF"/>
                        </a:solidFill>
                        <a:effectLst/>
                        <a:latin typeface="Microsoft YaHei"/>
                        <a:ea typeface="Microsoft YaHei"/>
                        <a:cs typeface="Microsoft YaHei"/>
                      </a:endParaRPr>
                    </a:p>
                  </a:txBody>
                  <a:tcPr marL="68580" marR="68580" marT="0" marB="0" anchor="ctr">
                    <a:solidFill>
                      <a:schemeClr val="accent3"/>
                    </a:solidFill>
                  </a:tcPr>
                </a:tc>
                <a:tc>
                  <a:txBody>
                    <a:bodyPr/>
                    <a:lstStyle/>
                    <a:p>
                      <a:pPr algn="ctr">
                        <a:spcAft>
                          <a:spcPts val="0"/>
                        </a:spcAft>
                      </a:pPr>
                      <a:r>
                        <a:rPr lang="zh-CN" sz="1600" kern="0" dirty="0">
                          <a:solidFill>
                            <a:srgbClr val="FFFFFF"/>
                          </a:solidFill>
                          <a:effectLst/>
                          <a:latin typeface="Microsoft YaHei"/>
                          <a:ea typeface="Microsoft YaHei"/>
                          <a:cs typeface="Microsoft YaHei"/>
                        </a:rPr>
                        <a:t>备</a:t>
                      </a:r>
                      <a:r>
                        <a:rPr lang="en-US" sz="1600" kern="0" dirty="0">
                          <a:solidFill>
                            <a:srgbClr val="FFFFFF"/>
                          </a:solidFill>
                          <a:effectLst/>
                          <a:latin typeface="Microsoft YaHei"/>
                          <a:ea typeface="Microsoft YaHei"/>
                          <a:cs typeface="Microsoft YaHei"/>
                        </a:rPr>
                        <a:t>    </a:t>
                      </a:r>
                      <a:r>
                        <a:rPr lang="zh-CN" sz="1600" kern="0" dirty="0">
                          <a:solidFill>
                            <a:srgbClr val="FFFFFF"/>
                          </a:solidFill>
                          <a:effectLst/>
                          <a:latin typeface="Microsoft YaHei"/>
                          <a:ea typeface="Microsoft YaHei"/>
                          <a:cs typeface="Microsoft YaHei"/>
                        </a:rPr>
                        <a:t>注</a:t>
                      </a:r>
                      <a:endParaRPr lang="zh-CN" sz="1600" kern="100" dirty="0">
                        <a:solidFill>
                          <a:srgbClr val="FFFFFF"/>
                        </a:solidFill>
                        <a:effectLst/>
                        <a:latin typeface="Microsoft YaHei"/>
                        <a:ea typeface="Microsoft YaHei"/>
                        <a:cs typeface="Microsoft YaHei"/>
                      </a:endParaRPr>
                    </a:p>
                  </a:txBody>
                  <a:tcPr marL="68580" marR="68580" marT="0" marB="0" anchor="ctr">
                    <a:solidFill>
                      <a:schemeClr val="accent4"/>
                    </a:solidFill>
                  </a:tcPr>
                </a:tc>
                <a:extLst>
                  <a:ext uri="{0D108BD9-81ED-4DB2-BD59-A6C34878D82A}">
                    <a16:rowId xmlns:a16="http://schemas.microsoft.com/office/drawing/2014/main" xmlns="" val="2018180050"/>
                  </a:ext>
                </a:extLst>
              </a:tr>
              <a:tr h="841069">
                <a:tc>
                  <a:txBody>
                    <a:bodyPr/>
                    <a:lstStyle/>
                    <a:p>
                      <a:pPr algn="ctr">
                        <a:spcAft>
                          <a:spcPts val="0"/>
                        </a:spcAft>
                      </a:pPr>
                      <a:r>
                        <a:rPr lang="en-US" sz="1400" kern="0" dirty="0">
                          <a:solidFill>
                            <a:srgbClr val="000000"/>
                          </a:solidFill>
                          <a:effectLst/>
                          <a:latin typeface="Microsoft YaHei"/>
                          <a:ea typeface="Microsoft YaHei"/>
                          <a:cs typeface="Microsoft YaHei"/>
                        </a:rPr>
                        <a:t>5</a:t>
                      </a:r>
                      <a:endParaRPr lang="zh-CN" sz="1400" kern="100" dirty="0">
                        <a:effectLst/>
                        <a:latin typeface="Microsoft YaHei"/>
                        <a:ea typeface="Microsoft YaHei"/>
                        <a:cs typeface="Microsoft YaHei"/>
                      </a:endParaRPr>
                    </a:p>
                  </a:txBody>
                  <a:tcPr marL="68580" marR="68580" marT="0" marB="0" anchor="ctr">
                    <a:solidFill>
                      <a:schemeClr val="bg1">
                        <a:lumMod val="85000"/>
                      </a:schemeClr>
                    </a:solidFill>
                  </a:tcPr>
                </a:tc>
                <a:tc>
                  <a:txBody>
                    <a:bodyPr/>
                    <a:lstStyle/>
                    <a:p>
                      <a:pPr algn="ctr">
                        <a:spcAft>
                          <a:spcPts val="0"/>
                        </a:spcAft>
                      </a:pPr>
                      <a:r>
                        <a:rPr lang="zh-CN" sz="1400" kern="0" dirty="0">
                          <a:solidFill>
                            <a:srgbClr val="000000"/>
                          </a:solidFill>
                          <a:effectLst/>
                          <a:latin typeface="Microsoft YaHei"/>
                          <a:ea typeface="Microsoft YaHei"/>
                          <a:cs typeface="Microsoft YaHei"/>
                        </a:rPr>
                        <a:t>巫溪县</a:t>
                      </a:r>
                      <a:endParaRPr lang="zh-CN" sz="1400" kern="100" dirty="0">
                        <a:effectLst/>
                        <a:latin typeface="Microsoft YaHei"/>
                        <a:ea typeface="Microsoft YaHei"/>
                        <a:cs typeface="Microsoft YaHei"/>
                      </a:endParaRPr>
                    </a:p>
                  </a:txBody>
                  <a:tcPr marL="68580" marR="68580" marT="0" marB="0" anchor="ctr">
                    <a:solidFill>
                      <a:schemeClr val="bg1">
                        <a:lumMod val="85000"/>
                      </a:schemeClr>
                    </a:solidFill>
                  </a:tcPr>
                </a:tc>
                <a:tc>
                  <a:txBody>
                    <a:bodyPr/>
                    <a:lstStyle/>
                    <a:p>
                      <a:pPr algn="ctr">
                        <a:spcAft>
                          <a:spcPts val="0"/>
                        </a:spcAft>
                      </a:pPr>
                      <a:r>
                        <a:rPr lang="zh-CN" sz="1400" kern="0" dirty="0">
                          <a:solidFill>
                            <a:srgbClr val="000000"/>
                          </a:solidFill>
                          <a:effectLst/>
                          <a:latin typeface="Microsoft YaHei"/>
                          <a:ea typeface="Microsoft YaHei"/>
                          <a:cs typeface="Microsoft YaHei"/>
                        </a:rPr>
                        <a:t>易地扶贫搬迁后续产业发展</a:t>
                      </a:r>
                      <a:endParaRPr lang="zh-CN" sz="1400" kern="100" dirty="0">
                        <a:effectLst/>
                        <a:latin typeface="Microsoft YaHei"/>
                        <a:ea typeface="Microsoft YaHei"/>
                        <a:cs typeface="Microsoft YaHei"/>
                      </a:endParaRPr>
                    </a:p>
                  </a:txBody>
                  <a:tcPr marL="68580" marR="68580" marT="0" marB="0" anchor="ctr">
                    <a:solidFill>
                      <a:schemeClr val="bg1">
                        <a:lumMod val="85000"/>
                      </a:schemeClr>
                    </a:solidFill>
                  </a:tcPr>
                </a:tc>
                <a:tc>
                  <a:txBody>
                    <a:bodyPr/>
                    <a:lstStyle/>
                    <a:p>
                      <a:pPr algn="l">
                        <a:spcAft>
                          <a:spcPts val="0"/>
                        </a:spcAft>
                      </a:pPr>
                      <a:r>
                        <a:rPr lang="zh-CN" sz="1400" kern="0" dirty="0">
                          <a:solidFill>
                            <a:srgbClr val="000000"/>
                          </a:solidFill>
                          <a:effectLst/>
                          <a:latin typeface="Microsoft YaHei"/>
                          <a:ea typeface="Microsoft YaHei"/>
                          <a:cs typeface="Microsoft YaHei"/>
                        </a:rPr>
                        <a:t>易地扶贫搬迁后续措施薄弱。部分搬迁农户后续帮扶欠缺。调查显示有</a:t>
                      </a:r>
                      <a:r>
                        <a:rPr lang="en-US" sz="1400" kern="0" dirty="0">
                          <a:solidFill>
                            <a:srgbClr val="000000"/>
                          </a:solidFill>
                          <a:effectLst/>
                          <a:latin typeface="Microsoft YaHei"/>
                          <a:ea typeface="Microsoft YaHei"/>
                          <a:cs typeface="Microsoft YaHei"/>
                        </a:rPr>
                        <a:t> 21 </a:t>
                      </a:r>
                      <a:r>
                        <a:rPr lang="zh-CN" sz="1400" kern="0" dirty="0">
                          <a:solidFill>
                            <a:srgbClr val="000000"/>
                          </a:solidFill>
                          <a:effectLst/>
                          <a:latin typeface="Microsoft YaHei"/>
                          <a:ea typeface="Microsoft YaHei"/>
                          <a:cs typeface="Microsoft YaHei"/>
                        </a:rPr>
                        <a:t>户（巫溪等</a:t>
                      </a:r>
                      <a:r>
                        <a:rPr lang="en-US" sz="1400" kern="0" dirty="0">
                          <a:solidFill>
                            <a:srgbClr val="000000"/>
                          </a:solidFill>
                          <a:effectLst/>
                          <a:latin typeface="Microsoft YaHei"/>
                          <a:ea typeface="Microsoft YaHei"/>
                          <a:cs typeface="Microsoft YaHei"/>
                        </a:rPr>
                        <a:t> 3 </a:t>
                      </a:r>
                      <a:r>
                        <a:rPr lang="zh-CN" sz="1400" kern="0" dirty="0">
                          <a:solidFill>
                            <a:srgbClr val="000000"/>
                          </a:solidFill>
                          <a:effectLst/>
                          <a:latin typeface="Microsoft YaHei"/>
                          <a:ea typeface="Microsoft YaHei"/>
                          <a:cs typeface="Microsoft YaHei"/>
                        </a:rPr>
                        <a:t>个区县）表示搬迁后，还需回迁出地从事生产活动</a:t>
                      </a:r>
                      <a:r>
                        <a:rPr lang="zh-CN" sz="1400" kern="0" dirty="0" smtClean="0">
                          <a:solidFill>
                            <a:srgbClr val="000000"/>
                          </a:solidFill>
                          <a:effectLst/>
                          <a:latin typeface="Microsoft YaHei"/>
                          <a:ea typeface="Microsoft YaHei"/>
                          <a:cs typeface="Microsoft YaHei"/>
                        </a:rPr>
                        <a:t>。</a:t>
                      </a:r>
                      <a:r>
                        <a:rPr lang="zh-CN" altLang="en-US" sz="1400" kern="0" dirty="0" smtClean="0">
                          <a:solidFill>
                            <a:srgbClr val="000000"/>
                          </a:solidFill>
                          <a:effectLst/>
                          <a:latin typeface="Microsoft YaHei"/>
                          <a:ea typeface="Microsoft YaHei"/>
                          <a:cs typeface="Microsoft YaHei"/>
                        </a:rPr>
                        <a:t>（</a:t>
                      </a:r>
                      <a:r>
                        <a:rPr lang="zh-CN" altLang="en-US" sz="1400" kern="0" dirty="0" smtClean="0">
                          <a:solidFill>
                            <a:srgbClr val="FF0000"/>
                          </a:solidFill>
                          <a:effectLst/>
                          <a:latin typeface="Microsoft YaHei"/>
                          <a:ea typeface="Microsoft YaHei"/>
                          <a:cs typeface="Microsoft YaHei"/>
                        </a:rPr>
                        <a:t>后续扶持不到位，生活生活困难未解决</a:t>
                      </a:r>
                      <a:r>
                        <a:rPr lang="zh-CN" altLang="en-US" sz="1400" kern="0" dirty="0" smtClean="0">
                          <a:solidFill>
                            <a:srgbClr val="000000"/>
                          </a:solidFill>
                          <a:effectLst/>
                          <a:latin typeface="Microsoft YaHei"/>
                          <a:ea typeface="Microsoft YaHei"/>
                          <a:cs typeface="Microsoft YaHei"/>
                        </a:rPr>
                        <a:t>）</a:t>
                      </a:r>
                      <a:endParaRPr lang="zh-CN" sz="1400" kern="100" dirty="0">
                        <a:effectLst/>
                        <a:latin typeface="Microsoft YaHei"/>
                        <a:ea typeface="Microsoft YaHei"/>
                        <a:cs typeface="Microsoft YaHei"/>
                      </a:endParaRPr>
                    </a:p>
                  </a:txBody>
                  <a:tcPr marL="68580" marR="68580" marT="0" marB="0" anchor="ctr">
                    <a:solidFill>
                      <a:schemeClr val="bg1">
                        <a:lumMod val="85000"/>
                      </a:schemeClr>
                    </a:solidFill>
                  </a:tcPr>
                </a:tc>
                <a:tc>
                  <a:txBody>
                    <a:bodyPr/>
                    <a:lstStyle/>
                    <a:p>
                      <a:pPr algn="l">
                        <a:spcAft>
                          <a:spcPts val="0"/>
                        </a:spcAft>
                      </a:pPr>
                      <a:r>
                        <a:rPr lang="zh-CN" sz="1400" kern="0">
                          <a:solidFill>
                            <a:srgbClr val="000000"/>
                          </a:solidFill>
                          <a:effectLst/>
                          <a:latin typeface="Microsoft YaHei"/>
                          <a:ea typeface="Microsoft YaHei"/>
                          <a:cs typeface="Microsoft YaHei"/>
                        </a:rPr>
                        <a:t>　第三方评估</a:t>
                      </a:r>
                      <a:endParaRPr lang="zh-CN" sz="1400" kern="100">
                        <a:effectLst/>
                        <a:latin typeface="Microsoft YaHei"/>
                        <a:ea typeface="Microsoft YaHei"/>
                        <a:cs typeface="Microsoft YaHei"/>
                      </a:endParaRPr>
                    </a:p>
                  </a:txBody>
                  <a:tcPr marL="68580" marR="68580" marT="0" marB="0" anchor="ctr">
                    <a:solidFill>
                      <a:schemeClr val="bg1">
                        <a:lumMod val="85000"/>
                      </a:schemeClr>
                    </a:solidFill>
                  </a:tcPr>
                </a:tc>
                <a:extLst>
                  <a:ext uri="{0D108BD9-81ED-4DB2-BD59-A6C34878D82A}">
                    <a16:rowId xmlns:a16="http://schemas.microsoft.com/office/drawing/2014/main" xmlns="" val="2741004110"/>
                  </a:ext>
                </a:extLst>
              </a:tr>
              <a:tr h="841069">
                <a:tc>
                  <a:txBody>
                    <a:bodyPr/>
                    <a:lstStyle/>
                    <a:p>
                      <a:pPr algn="ctr">
                        <a:spcAft>
                          <a:spcPts val="0"/>
                        </a:spcAft>
                      </a:pPr>
                      <a:r>
                        <a:rPr lang="en-US" sz="1400" kern="0">
                          <a:solidFill>
                            <a:srgbClr val="000000"/>
                          </a:solidFill>
                          <a:effectLst/>
                          <a:latin typeface="Microsoft YaHei"/>
                          <a:ea typeface="Microsoft YaHei"/>
                          <a:cs typeface="Microsoft YaHei"/>
                        </a:rPr>
                        <a:t>6</a:t>
                      </a:r>
                      <a:endParaRPr lang="zh-CN" sz="1400" kern="100">
                        <a:effectLst/>
                        <a:latin typeface="Microsoft YaHei"/>
                        <a:ea typeface="Microsoft YaHei"/>
                        <a:cs typeface="Microsoft YaHei"/>
                      </a:endParaRPr>
                    </a:p>
                  </a:txBody>
                  <a:tcPr marL="68580" marR="68580" marT="0" marB="0" anchor="ctr">
                    <a:solidFill>
                      <a:schemeClr val="bg1">
                        <a:lumMod val="95000"/>
                      </a:schemeClr>
                    </a:solidFill>
                  </a:tcPr>
                </a:tc>
                <a:tc>
                  <a:txBody>
                    <a:bodyPr/>
                    <a:lstStyle/>
                    <a:p>
                      <a:pPr algn="ctr">
                        <a:spcAft>
                          <a:spcPts val="0"/>
                        </a:spcAft>
                      </a:pPr>
                      <a:r>
                        <a:rPr lang="zh-CN" sz="1400" kern="0">
                          <a:solidFill>
                            <a:srgbClr val="000000"/>
                          </a:solidFill>
                          <a:effectLst/>
                          <a:latin typeface="Microsoft YaHei"/>
                          <a:ea typeface="Microsoft YaHei"/>
                          <a:cs typeface="Microsoft YaHei"/>
                        </a:rPr>
                        <a:t>秀山县</a:t>
                      </a:r>
                      <a:endParaRPr lang="zh-CN" sz="1400" kern="100">
                        <a:effectLst/>
                        <a:latin typeface="Microsoft YaHei"/>
                        <a:ea typeface="Microsoft YaHei"/>
                        <a:cs typeface="Microsoft YaHei"/>
                      </a:endParaRPr>
                    </a:p>
                  </a:txBody>
                  <a:tcPr marL="68580" marR="68580" marT="0" marB="0" anchor="ctr">
                    <a:solidFill>
                      <a:schemeClr val="bg1">
                        <a:lumMod val="95000"/>
                      </a:schemeClr>
                    </a:solidFill>
                  </a:tcPr>
                </a:tc>
                <a:tc>
                  <a:txBody>
                    <a:bodyPr/>
                    <a:lstStyle/>
                    <a:p>
                      <a:pPr algn="ctr">
                        <a:spcAft>
                          <a:spcPts val="0"/>
                        </a:spcAft>
                      </a:pPr>
                      <a:r>
                        <a:rPr lang="zh-CN" sz="1400" kern="0">
                          <a:solidFill>
                            <a:srgbClr val="000000"/>
                          </a:solidFill>
                          <a:effectLst/>
                          <a:latin typeface="Microsoft YaHei"/>
                          <a:ea typeface="Microsoft YaHei"/>
                          <a:cs typeface="Microsoft YaHei"/>
                        </a:rPr>
                        <a:t>产业发展</a:t>
                      </a:r>
                      <a:endParaRPr lang="zh-CN" sz="1400" kern="100">
                        <a:effectLst/>
                        <a:latin typeface="Microsoft YaHei"/>
                        <a:ea typeface="Microsoft YaHei"/>
                        <a:cs typeface="Microsoft YaHei"/>
                      </a:endParaRPr>
                    </a:p>
                  </a:txBody>
                  <a:tcPr marL="68580" marR="68580" marT="0" marB="0" anchor="ctr">
                    <a:solidFill>
                      <a:schemeClr val="bg1">
                        <a:lumMod val="95000"/>
                      </a:schemeClr>
                    </a:solidFill>
                  </a:tcPr>
                </a:tc>
                <a:tc>
                  <a:txBody>
                    <a:bodyPr/>
                    <a:lstStyle/>
                    <a:p>
                      <a:pPr algn="l">
                        <a:spcAft>
                          <a:spcPts val="0"/>
                        </a:spcAft>
                      </a:pPr>
                      <a:r>
                        <a:rPr lang="zh-CN" sz="1400" kern="0" dirty="0" smtClean="0">
                          <a:solidFill>
                            <a:srgbClr val="000000"/>
                          </a:solidFill>
                          <a:effectLst/>
                          <a:latin typeface="Microsoft YaHei"/>
                          <a:ea typeface="Microsoft YaHei"/>
                          <a:cs typeface="Microsoft YaHei"/>
                        </a:rPr>
                        <a:t>残疾人</a:t>
                      </a:r>
                      <a:r>
                        <a:rPr lang="zh-CN" sz="1400" kern="0" dirty="0">
                          <a:solidFill>
                            <a:srgbClr val="000000"/>
                          </a:solidFill>
                          <a:effectLst/>
                          <a:latin typeface="Microsoft YaHei"/>
                          <a:ea typeface="Microsoft YaHei"/>
                          <a:cs typeface="Microsoft YaHei"/>
                        </a:rPr>
                        <a:t>多，家庭负担重。某村（秀山县梅江镇三角村）一贫困户家中妻子和两个女儿都是残疾，家里一两个月吃不上一斤肉。贷款</a:t>
                      </a:r>
                      <a:r>
                        <a:rPr lang="en-US" sz="1400" kern="0" dirty="0">
                          <a:solidFill>
                            <a:srgbClr val="000000"/>
                          </a:solidFill>
                          <a:effectLst/>
                          <a:latin typeface="Microsoft YaHei"/>
                          <a:ea typeface="Microsoft YaHei"/>
                          <a:cs typeface="Microsoft YaHei"/>
                        </a:rPr>
                        <a:t> 8 </a:t>
                      </a:r>
                      <a:r>
                        <a:rPr lang="zh-CN" sz="1400" kern="0" dirty="0">
                          <a:solidFill>
                            <a:srgbClr val="000000"/>
                          </a:solidFill>
                          <a:effectLst/>
                          <a:latin typeface="Microsoft YaHei"/>
                          <a:ea typeface="Microsoft YaHei"/>
                          <a:cs typeface="Microsoft YaHei"/>
                        </a:rPr>
                        <a:t>万元养了</a:t>
                      </a:r>
                      <a:r>
                        <a:rPr lang="en-US" sz="1400" kern="0" dirty="0">
                          <a:solidFill>
                            <a:srgbClr val="000000"/>
                          </a:solidFill>
                          <a:effectLst/>
                          <a:latin typeface="Microsoft YaHei"/>
                          <a:ea typeface="Microsoft YaHei"/>
                          <a:cs typeface="Microsoft YaHei"/>
                        </a:rPr>
                        <a:t> 8 </a:t>
                      </a:r>
                      <a:r>
                        <a:rPr lang="zh-CN" sz="1400" kern="0" dirty="0">
                          <a:solidFill>
                            <a:srgbClr val="000000"/>
                          </a:solidFill>
                          <a:effectLst/>
                          <a:latin typeface="Microsoft YaHei"/>
                          <a:ea typeface="Microsoft YaHei"/>
                          <a:cs typeface="Microsoft YaHei"/>
                        </a:rPr>
                        <a:t>头水牛，村里让其自修水塘</a:t>
                      </a:r>
                      <a:r>
                        <a:rPr lang="zh-CN" sz="1400" kern="0" dirty="0" smtClean="0">
                          <a:solidFill>
                            <a:srgbClr val="000000"/>
                          </a:solidFill>
                          <a:effectLst/>
                          <a:latin typeface="Microsoft YaHei"/>
                          <a:ea typeface="Microsoft YaHei"/>
                          <a:cs typeface="Microsoft YaHei"/>
                        </a:rPr>
                        <a:t>。</a:t>
                      </a:r>
                      <a:r>
                        <a:rPr lang="zh-CN" altLang="en-US" sz="1400" kern="0" dirty="0" smtClean="0">
                          <a:solidFill>
                            <a:srgbClr val="FF0000"/>
                          </a:solidFill>
                          <a:effectLst/>
                          <a:latin typeface="Microsoft YaHei"/>
                          <a:ea typeface="Microsoft YaHei"/>
                          <a:cs typeface="Microsoft YaHei"/>
                        </a:rPr>
                        <a:t>（生活困难少关注，邻里关系不和睦）</a:t>
                      </a:r>
                      <a:endParaRPr lang="zh-CN" sz="1400" kern="0" dirty="0">
                        <a:solidFill>
                          <a:srgbClr val="FF0000"/>
                        </a:solidFill>
                        <a:effectLst/>
                        <a:latin typeface="Microsoft YaHei"/>
                        <a:ea typeface="Microsoft YaHei"/>
                        <a:cs typeface="Microsoft YaHei"/>
                      </a:endParaRPr>
                    </a:p>
                  </a:txBody>
                  <a:tcPr marL="68580" marR="68580" marT="0" marB="0" anchor="ctr">
                    <a:solidFill>
                      <a:schemeClr val="bg1">
                        <a:lumMod val="95000"/>
                      </a:schemeClr>
                    </a:solidFill>
                  </a:tcPr>
                </a:tc>
                <a:tc>
                  <a:txBody>
                    <a:bodyPr/>
                    <a:lstStyle/>
                    <a:p>
                      <a:pPr algn="l">
                        <a:spcAft>
                          <a:spcPts val="0"/>
                        </a:spcAft>
                      </a:pPr>
                      <a:r>
                        <a:rPr lang="zh-CN" sz="1400" kern="0">
                          <a:solidFill>
                            <a:srgbClr val="000000"/>
                          </a:solidFill>
                          <a:effectLst/>
                          <a:latin typeface="Microsoft YaHei"/>
                          <a:ea typeface="Microsoft YaHei"/>
                          <a:cs typeface="Microsoft YaHei"/>
                        </a:rPr>
                        <a:t>　暗访调研</a:t>
                      </a:r>
                      <a:endParaRPr lang="zh-CN" sz="1400" kern="100">
                        <a:effectLst/>
                        <a:latin typeface="Microsoft YaHei"/>
                        <a:ea typeface="Microsoft YaHei"/>
                        <a:cs typeface="Microsoft YaHei"/>
                      </a:endParaRPr>
                    </a:p>
                  </a:txBody>
                  <a:tcPr marL="68580" marR="68580" marT="0" marB="0" anchor="ctr">
                    <a:solidFill>
                      <a:schemeClr val="bg1">
                        <a:lumMod val="95000"/>
                      </a:schemeClr>
                    </a:solidFill>
                  </a:tcPr>
                </a:tc>
                <a:extLst>
                  <a:ext uri="{0D108BD9-81ED-4DB2-BD59-A6C34878D82A}">
                    <a16:rowId xmlns:a16="http://schemas.microsoft.com/office/drawing/2014/main" xmlns="" val="2473755630"/>
                  </a:ext>
                </a:extLst>
              </a:tr>
              <a:tr h="1121426">
                <a:tc>
                  <a:txBody>
                    <a:bodyPr/>
                    <a:lstStyle/>
                    <a:p>
                      <a:pPr algn="ctr">
                        <a:spcAft>
                          <a:spcPts val="0"/>
                        </a:spcAft>
                      </a:pPr>
                      <a:r>
                        <a:rPr lang="en-US" sz="1400" kern="0">
                          <a:solidFill>
                            <a:srgbClr val="000000"/>
                          </a:solidFill>
                          <a:effectLst/>
                          <a:latin typeface="Microsoft YaHei"/>
                          <a:ea typeface="Microsoft YaHei"/>
                          <a:cs typeface="Microsoft YaHei"/>
                        </a:rPr>
                        <a:t>7</a:t>
                      </a:r>
                      <a:endParaRPr lang="zh-CN" sz="1400" kern="100">
                        <a:effectLst/>
                        <a:latin typeface="Microsoft YaHei"/>
                        <a:ea typeface="Microsoft YaHei"/>
                        <a:cs typeface="Microsoft YaHei"/>
                      </a:endParaRPr>
                    </a:p>
                  </a:txBody>
                  <a:tcPr marL="68580" marR="68580" marT="0" marB="0" anchor="ctr">
                    <a:solidFill>
                      <a:schemeClr val="bg1">
                        <a:lumMod val="85000"/>
                      </a:schemeClr>
                    </a:solidFill>
                  </a:tcPr>
                </a:tc>
                <a:tc>
                  <a:txBody>
                    <a:bodyPr/>
                    <a:lstStyle/>
                    <a:p>
                      <a:pPr algn="ctr">
                        <a:spcAft>
                          <a:spcPts val="0"/>
                        </a:spcAft>
                      </a:pPr>
                      <a:r>
                        <a:rPr lang="zh-CN" sz="1400" kern="0">
                          <a:solidFill>
                            <a:srgbClr val="000000"/>
                          </a:solidFill>
                          <a:effectLst/>
                          <a:latin typeface="Microsoft YaHei"/>
                          <a:ea typeface="Microsoft YaHei"/>
                          <a:cs typeface="Microsoft YaHei"/>
                        </a:rPr>
                        <a:t>酉阳县</a:t>
                      </a:r>
                      <a:endParaRPr lang="zh-CN" sz="1400" kern="100">
                        <a:effectLst/>
                        <a:latin typeface="Microsoft YaHei"/>
                        <a:ea typeface="Microsoft YaHei"/>
                        <a:cs typeface="Microsoft YaHei"/>
                      </a:endParaRPr>
                    </a:p>
                  </a:txBody>
                  <a:tcPr marL="68580" marR="68580" marT="0" marB="0" anchor="ctr">
                    <a:solidFill>
                      <a:schemeClr val="bg1">
                        <a:lumMod val="85000"/>
                      </a:schemeClr>
                    </a:solidFill>
                  </a:tcPr>
                </a:tc>
                <a:tc>
                  <a:txBody>
                    <a:bodyPr/>
                    <a:lstStyle/>
                    <a:p>
                      <a:pPr algn="ctr">
                        <a:spcAft>
                          <a:spcPts val="0"/>
                        </a:spcAft>
                      </a:pPr>
                      <a:r>
                        <a:rPr lang="zh-CN" sz="1400" kern="0">
                          <a:solidFill>
                            <a:srgbClr val="000000"/>
                          </a:solidFill>
                          <a:effectLst/>
                          <a:latin typeface="Microsoft YaHei"/>
                          <a:ea typeface="Microsoft YaHei"/>
                          <a:cs typeface="Microsoft YaHei"/>
                        </a:rPr>
                        <a:t>产业发展与利益联结机制</a:t>
                      </a:r>
                      <a:endParaRPr lang="zh-CN" sz="1400" kern="100">
                        <a:effectLst/>
                        <a:latin typeface="Microsoft YaHei"/>
                        <a:ea typeface="Microsoft YaHei"/>
                        <a:cs typeface="Microsoft YaHei"/>
                      </a:endParaRPr>
                    </a:p>
                  </a:txBody>
                  <a:tcPr marL="68580" marR="68580" marT="0" marB="0" anchor="ctr">
                    <a:solidFill>
                      <a:schemeClr val="bg1">
                        <a:lumMod val="85000"/>
                      </a:schemeClr>
                    </a:solidFill>
                  </a:tcPr>
                </a:tc>
                <a:tc>
                  <a:txBody>
                    <a:bodyPr/>
                    <a:lstStyle/>
                    <a:p>
                      <a:pPr algn="l">
                        <a:spcAft>
                          <a:spcPts val="0"/>
                        </a:spcAft>
                      </a:pPr>
                      <a:r>
                        <a:rPr lang="zh-CN" sz="1400" kern="0" dirty="0">
                          <a:solidFill>
                            <a:srgbClr val="000000"/>
                          </a:solidFill>
                          <a:effectLst/>
                          <a:latin typeface="Microsoft YaHei"/>
                          <a:ea typeface="Microsoft YaHei"/>
                          <a:cs typeface="Microsoft YaHei"/>
                        </a:rPr>
                        <a:t>产业发展与贫困户利益联结机制不够紧密问题整改力度还需进一步加大。少数享受政府扶贫资金支持的企业与贫困户利益联结不紧密的问题仍然存在。</a:t>
                      </a:r>
                      <a:r>
                        <a:rPr lang="en-US" sz="1400" kern="0" dirty="0">
                          <a:solidFill>
                            <a:srgbClr val="000000"/>
                          </a:solidFill>
                          <a:effectLst/>
                          <a:latin typeface="Microsoft YaHei"/>
                          <a:ea typeface="Microsoft YaHei"/>
                          <a:cs typeface="Microsoft YaHei"/>
                        </a:rPr>
                        <a:t>2019 </a:t>
                      </a:r>
                      <a:r>
                        <a:rPr lang="zh-CN" sz="1400" kern="0" dirty="0">
                          <a:solidFill>
                            <a:srgbClr val="000000"/>
                          </a:solidFill>
                          <a:effectLst/>
                          <a:latin typeface="Microsoft YaHei"/>
                          <a:ea typeface="Microsoft YaHei"/>
                          <a:cs typeface="Microsoft YaHei"/>
                        </a:rPr>
                        <a:t>年，酉阳县国蕊（果蕊）茶业公司用工人数</a:t>
                      </a:r>
                      <a:r>
                        <a:rPr lang="en-US" sz="1400" kern="0" dirty="0">
                          <a:solidFill>
                            <a:srgbClr val="000000"/>
                          </a:solidFill>
                          <a:effectLst/>
                          <a:latin typeface="Microsoft YaHei"/>
                          <a:ea typeface="Microsoft YaHei"/>
                          <a:cs typeface="Microsoft YaHei"/>
                        </a:rPr>
                        <a:t> 1000 </a:t>
                      </a:r>
                      <a:r>
                        <a:rPr lang="zh-CN" sz="1400" kern="0" dirty="0">
                          <a:solidFill>
                            <a:srgbClr val="000000"/>
                          </a:solidFill>
                          <a:effectLst/>
                          <a:latin typeface="Microsoft YaHei"/>
                          <a:ea typeface="Microsoft YaHei"/>
                          <a:cs typeface="Microsoft YaHei"/>
                        </a:rPr>
                        <a:t>人，没有吸纳贫困人口就业</a:t>
                      </a:r>
                      <a:r>
                        <a:rPr lang="zh-CN" sz="1400" kern="0" dirty="0" smtClean="0">
                          <a:solidFill>
                            <a:srgbClr val="000000"/>
                          </a:solidFill>
                          <a:effectLst/>
                          <a:latin typeface="Microsoft YaHei"/>
                          <a:ea typeface="Microsoft YaHei"/>
                          <a:cs typeface="Microsoft YaHei"/>
                        </a:rPr>
                        <a:t>。</a:t>
                      </a:r>
                      <a:r>
                        <a:rPr lang="zh-CN" altLang="en-US" sz="1400" kern="0" dirty="0" smtClean="0">
                          <a:solidFill>
                            <a:srgbClr val="FF0000"/>
                          </a:solidFill>
                          <a:effectLst/>
                          <a:latin typeface="Microsoft YaHei"/>
                          <a:ea typeface="Microsoft YaHei"/>
                          <a:cs typeface="Microsoft YaHei"/>
                        </a:rPr>
                        <a:t>（带农不带贫，扶农不扶贫）</a:t>
                      </a:r>
                      <a:endParaRPr lang="zh-CN" sz="1400" kern="0" dirty="0">
                        <a:solidFill>
                          <a:srgbClr val="FF0000"/>
                        </a:solidFill>
                        <a:effectLst/>
                        <a:latin typeface="Microsoft YaHei"/>
                        <a:ea typeface="Microsoft YaHei"/>
                        <a:cs typeface="Microsoft YaHei"/>
                      </a:endParaRPr>
                    </a:p>
                  </a:txBody>
                  <a:tcPr marL="68580" marR="68580" marT="0" marB="0" anchor="ctr">
                    <a:solidFill>
                      <a:schemeClr val="bg1">
                        <a:lumMod val="85000"/>
                      </a:schemeClr>
                    </a:solidFill>
                  </a:tcPr>
                </a:tc>
                <a:tc>
                  <a:txBody>
                    <a:bodyPr/>
                    <a:lstStyle/>
                    <a:p>
                      <a:pPr algn="l">
                        <a:spcAft>
                          <a:spcPts val="0"/>
                        </a:spcAft>
                      </a:pPr>
                      <a:r>
                        <a:rPr lang="zh-CN" sz="1400" kern="0" dirty="0">
                          <a:solidFill>
                            <a:srgbClr val="000000"/>
                          </a:solidFill>
                          <a:effectLst/>
                          <a:latin typeface="Microsoft YaHei"/>
                          <a:ea typeface="Microsoft YaHei"/>
                          <a:cs typeface="Microsoft YaHei"/>
                        </a:rPr>
                        <a:t>　巡视回头看</a:t>
                      </a:r>
                      <a:endParaRPr lang="zh-CN" sz="1400" kern="100" dirty="0">
                        <a:effectLst/>
                        <a:latin typeface="Microsoft YaHei"/>
                        <a:ea typeface="Microsoft YaHei"/>
                        <a:cs typeface="Microsoft YaHei"/>
                      </a:endParaRPr>
                    </a:p>
                  </a:txBody>
                  <a:tcPr marL="68580" marR="68580" marT="0" marB="0" anchor="ctr">
                    <a:solidFill>
                      <a:schemeClr val="bg1">
                        <a:lumMod val="85000"/>
                      </a:schemeClr>
                    </a:solidFill>
                  </a:tcPr>
                </a:tc>
                <a:extLst>
                  <a:ext uri="{0D108BD9-81ED-4DB2-BD59-A6C34878D82A}">
                    <a16:rowId xmlns:a16="http://schemas.microsoft.com/office/drawing/2014/main" xmlns="" val="887123879"/>
                  </a:ext>
                </a:extLst>
              </a:tr>
              <a:tr h="1962496">
                <a:tc>
                  <a:txBody>
                    <a:bodyPr/>
                    <a:lstStyle/>
                    <a:p>
                      <a:pPr algn="ctr">
                        <a:spcAft>
                          <a:spcPts val="0"/>
                        </a:spcAft>
                      </a:pPr>
                      <a:r>
                        <a:rPr lang="en-US" sz="1400" kern="0">
                          <a:solidFill>
                            <a:srgbClr val="000000"/>
                          </a:solidFill>
                          <a:effectLst/>
                          <a:latin typeface="Microsoft YaHei"/>
                          <a:ea typeface="Microsoft YaHei"/>
                          <a:cs typeface="Microsoft YaHei"/>
                        </a:rPr>
                        <a:t>8</a:t>
                      </a:r>
                      <a:endParaRPr lang="zh-CN" sz="1400" kern="100">
                        <a:effectLst/>
                        <a:latin typeface="Microsoft YaHei"/>
                        <a:ea typeface="Microsoft YaHei"/>
                        <a:cs typeface="Microsoft YaHei"/>
                      </a:endParaRPr>
                    </a:p>
                  </a:txBody>
                  <a:tcPr marL="68580" marR="68580" marT="0" marB="0" anchor="ctr">
                    <a:solidFill>
                      <a:schemeClr val="bg1">
                        <a:lumMod val="95000"/>
                      </a:schemeClr>
                    </a:solidFill>
                  </a:tcPr>
                </a:tc>
                <a:tc>
                  <a:txBody>
                    <a:bodyPr/>
                    <a:lstStyle/>
                    <a:p>
                      <a:pPr algn="ctr">
                        <a:spcAft>
                          <a:spcPts val="0"/>
                        </a:spcAft>
                      </a:pPr>
                      <a:r>
                        <a:rPr lang="zh-CN" sz="1400" kern="0">
                          <a:solidFill>
                            <a:srgbClr val="000000"/>
                          </a:solidFill>
                          <a:effectLst/>
                          <a:latin typeface="Microsoft YaHei"/>
                          <a:ea typeface="Microsoft YaHei"/>
                          <a:cs typeface="Microsoft YaHei"/>
                        </a:rPr>
                        <a:t>酉阳县</a:t>
                      </a:r>
                      <a:endParaRPr lang="zh-CN" sz="1400" kern="100">
                        <a:effectLst/>
                        <a:latin typeface="Microsoft YaHei"/>
                        <a:ea typeface="Microsoft YaHei"/>
                        <a:cs typeface="Microsoft YaHei"/>
                      </a:endParaRPr>
                    </a:p>
                  </a:txBody>
                  <a:tcPr marL="68580" marR="68580" marT="0" marB="0" anchor="ctr">
                    <a:solidFill>
                      <a:schemeClr val="bg1">
                        <a:lumMod val="95000"/>
                      </a:schemeClr>
                    </a:solidFill>
                  </a:tcPr>
                </a:tc>
                <a:tc>
                  <a:txBody>
                    <a:bodyPr/>
                    <a:lstStyle/>
                    <a:p>
                      <a:pPr algn="ctr">
                        <a:spcAft>
                          <a:spcPts val="0"/>
                        </a:spcAft>
                      </a:pPr>
                      <a:r>
                        <a:rPr lang="zh-CN" sz="1400" kern="0">
                          <a:solidFill>
                            <a:srgbClr val="000000"/>
                          </a:solidFill>
                          <a:effectLst/>
                          <a:latin typeface="Microsoft YaHei"/>
                          <a:ea typeface="Microsoft YaHei"/>
                          <a:cs typeface="Microsoft YaHei"/>
                        </a:rPr>
                        <a:t>易地扶贫搬迁后续产业发展</a:t>
                      </a:r>
                      <a:endParaRPr lang="zh-CN" sz="1400" kern="100">
                        <a:effectLst/>
                        <a:latin typeface="Microsoft YaHei"/>
                        <a:ea typeface="Microsoft YaHei"/>
                        <a:cs typeface="Microsoft YaHei"/>
                      </a:endParaRPr>
                    </a:p>
                  </a:txBody>
                  <a:tcPr marL="68580" marR="68580" marT="0" marB="0" anchor="ctr">
                    <a:solidFill>
                      <a:schemeClr val="bg1">
                        <a:lumMod val="95000"/>
                      </a:schemeClr>
                    </a:solidFill>
                  </a:tcPr>
                </a:tc>
                <a:tc>
                  <a:txBody>
                    <a:bodyPr/>
                    <a:lstStyle/>
                    <a:p>
                      <a:pPr algn="l">
                        <a:spcAft>
                          <a:spcPts val="0"/>
                        </a:spcAft>
                      </a:pPr>
                      <a:r>
                        <a:rPr lang="zh-CN" sz="1400" kern="0" dirty="0">
                          <a:solidFill>
                            <a:srgbClr val="000000"/>
                          </a:solidFill>
                          <a:effectLst/>
                          <a:latin typeface="Microsoft YaHei"/>
                          <a:ea typeface="Microsoft YaHei"/>
                          <a:cs typeface="Microsoft YaHei"/>
                        </a:rPr>
                        <a:t>抽样调查的</a:t>
                      </a:r>
                      <a:r>
                        <a:rPr lang="en-US" sz="1400" kern="0" dirty="0">
                          <a:solidFill>
                            <a:srgbClr val="000000"/>
                          </a:solidFill>
                          <a:effectLst/>
                          <a:latin typeface="Microsoft YaHei"/>
                          <a:ea typeface="Microsoft YaHei"/>
                          <a:cs typeface="Microsoft YaHei"/>
                        </a:rPr>
                        <a:t> 135 </a:t>
                      </a:r>
                      <a:r>
                        <a:rPr lang="zh-CN" sz="1400" kern="0" dirty="0">
                          <a:solidFill>
                            <a:srgbClr val="000000"/>
                          </a:solidFill>
                          <a:effectLst/>
                          <a:latin typeface="Microsoft YaHei"/>
                          <a:ea typeface="Microsoft YaHei"/>
                          <a:cs typeface="Microsoft YaHei"/>
                        </a:rPr>
                        <a:t>户易地搬迁农户中，</a:t>
                      </a:r>
                      <a:r>
                        <a:rPr lang="en-US" sz="1400" kern="0" dirty="0">
                          <a:solidFill>
                            <a:srgbClr val="000000"/>
                          </a:solidFill>
                          <a:effectLst/>
                          <a:latin typeface="Microsoft YaHei"/>
                          <a:ea typeface="Microsoft YaHei"/>
                          <a:cs typeface="Microsoft YaHei"/>
                        </a:rPr>
                        <a:t>132 </a:t>
                      </a:r>
                      <a:r>
                        <a:rPr lang="zh-CN" sz="1400" kern="0" dirty="0">
                          <a:solidFill>
                            <a:srgbClr val="000000"/>
                          </a:solidFill>
                          <a:effectLst/>
                          <a:latin typeface="Microsoft YaHei"/>
                          <a:ea typeface="Microsoft YaHei"/>
                          <a:cs typeface="Microsoft YaHei"/>
                        </a:rPr>
                        <a:t>户已入住新房，未入住的</a:t>
                      </a:r>
                      <a:r>
                        <a:rPr lang="en-US" sz="1400" kern="0" dirty="0">
                          <a:solidFill>
                            <a:srgbClr val="000000"/>
                          </a:solidFill>
                          <a:effectLst/>
                          <a:latin typeface="Microsoft YaHei"/>
                          <a:ea typeface="Microsoft YaHei"/>
                          <a:cs typeface="Microsoft YaHei"/>
                        </a:rPr>
                        <a:t> 3 </a:t>
                      </a:r>
                      <a:r>
                        <a:rPr lang="zh-CN" sz="1400" kern="0" dirty="0">
                          <a:solidFill>
                            <a:srgbClr val="000000"/>
                          </a:solidFill>
                          <a:effectLst/>
                          <a:latin typeface="Microsoft YaHei"/>
                          <a:ea typeface="Microsoft YaHei"/>
                          <a:cs typeface="Microsoft YaHei"/>
                        </a:rPr>
                        <a:t>户（酉阳县浪坪乡、酉酬镇）（其中有</a:t>
                      </a:r>
                      <a:r>
                        <a:rPr lang="en-US" sz="1400" kern="0" dirty="0">
                          <a:solidFill>
                            <a:srgbClr val="000000"/>
                          </a:solidFill>
                          <a:effectLst/>
                          <a:latin typeface="Microsoft YaHei"/>
                          <a:ea typeface="Microsoft YaHei"/>
                          <a:cs typeface="Microsoft YaHei"/>
                        </a:rPr>
                        <a:t> 2 </a:t>
                      </a:r>
                      <a:r>
                        <a:rPr lang="zh-CN" sz="1400" kern="0" dirty="0">
                          <a:solidFill>
                            <a:srgbClr val="000000"/>
                          </a:solidFill>
                          <a:effectLst/>
                          <a:latin typeface="Microsoft YaHei"/>
                          <a:ea typeface="Microsoft YaHei"/>
                          <a:cs typeface="Microsoft YaHei"/>
                        </a:rPr>
                        <a:t>户为已脱贫户）均是因为新房未达到入住条件，借助于亲戚家中。部分搬迁农户后续帮扶欠缺。调查显示有</a:t>
                      </a:r>
                      <a:r>
                        <a:rPr lang="en-US" sz="1400" kern="0" dirty="0">
                          <a:solidFill>
                            <a:srgbClr val="000000"/>
                          </a:solidFill>
                          <a:effectLst/>
                          <a:latin typeface="Microsoft YaHei"/>
                          <a:ea typeface="Microsoft YaHei"/>
                          <a:cs typeface="Microsoft YaHei"/>
                        </a:rPr>
                        <a:t> 15 </a:t>
                      </a:r>
                      <a:r>
                        <a:rPr lang="zh-CN" sz="1400" kern="0" dirty="0">
                          <a:solidFill>
                            <a:srgbClr val="000000"/>
                          </a:solidFill>
                          <a:effectLst/>
                          <a:latin typeface="Microsoft YaHei"/>
                          <a:ea typeface="Microsoft YaHei"/>
                          <a:cs typeface="Microsoft YaHei"/>
                        </a:rPr>
                        <a:t>户（酉阳县等</a:t>
                      </a:r>
                      <a:r>
                        <a:rPr lang="en-US" sz="1400" kern="0" dirty="0">
                          <a:solidFill>
                            <a:srgbClr val="000000"/>
                          </a:solidFill>
                          <a:effectLst/>
                          <a:latin typeface="Microsoft YaHei"/>
                          <a:ea typeface="Microsoft YaHei"/>
                          <a:cs typeface="Microsoft YaHei"/>
                        </a:rPr>
                        <a:t> 2 </a:t>
                      </a:r>
                      <a:r>
                        <a:rPr lang="zh-CN" sz="1400" kern="0" dirty="0">
                          <a:solidFill>
                            <a:srgbClr val="000000"/>
                          </a:solidFill>
                          <a:effectLst/>
                          <a:latin typeface="Microsoft YaHei"/>
                          <a:ea typeface="Microsoft YaHei"/>
                          <a:cs typeface="Microsoft YaHei"/>
                        </a:rPr>
                        <a:t>个区县）表示搬迁后没有得到帮扶措施，有</a:t>
                      </a:r>
                      <a:r>
                        <a:rPr lang="en-US" sz="1400" kern="0" dirty="0">
                          <a:solidFill>
                            <a:srgbClr val="000000"/>
                          </a:solidFill>
                          <a:effectLst/>
                          <a:latin typeface="Microsoft YaHei"/>
                          <a:ea typeface="Microsoft YaHei"/>
                          <a:cs typeface="Microsoft YaHei"/>
                        </a:rPr>
                        <a:t> 21 </a:t>
                      </a:r>
                      <a:r>
                        <a:rPr lang="zh-CN" sz="1400" kern="0" dirty="0">
                          <a:solidFill>
                            <a:srgbClr val="000000"/>
                          </a:solidFill>
                          <a:effectLst/>
                          <a:latin typeface="Microsoft YaHei"/>
                          <a:ea typeface="Microsoft YaHei"/>
                          <a:cs typeface="Microsoft YaHei"/>
                        </a:rPr>
                        <a:t>户（酉阳等</a:t>
                      </a:r>
                      <a:r>
                        <a:rPr lang="en-US" sz="1400" kern="0" dirty="0">
                          <a:solidFill>
                            <a:srgbClr val="000000"/>
                          </a:solidFill>
                          <a:effectLst/>
                          <a:latin typeface="Microsoft YaHei"/>
                          <a:ea typeface="Microsoft YaHei"/>
                          <a:cs typeface="Microsoft YaHei"/>
                        </a:rPr>
                        <a:t> 3 </a:t>
                      </a:r>
                      <a:r>
                        <a:rPr lang="zh-CN" sz="1400" kern="0" dirty="0">
                          <a:solidFill>
                            <a:srgbClr val="000000"/>
                          </a:solidFill>
                          <a:effectLst/>
                          <a:latin typeface="Microsoft YaHei"/>
                          <a:ea typeface="Microsoft YaHei"/>
                          <a:cs typeface="Microsoft YaHei"/>
                        </a:rPr>
                        <a:t>个区县）表示搬迁后，还需回迁出地从事生产活动，无</a:t>
                      </a:r>
                      <a:r>
                        <a:rPr lang="en-US" sz="1400" kern="0" dirty="0">
                          <a:solidFill>
                            <a:srgbClr val="000000"/>
                          </a:solidFill>
                          <a:effectLst/>
                          <a:latin typeface="Microsoft YaHei"/>
                          <a:ea typeface="Microsoft YaHei"/>
                          <a:cs typeface="Microsoft YaHei"/>
                        </a:rPr>
                        <a:t> 1 </a:t>
                      </a:r>
                      <a:r>
                        <a:rPr lang="zh-CN" sz="1400" kern="0" dirty="0">
                          <a:solidFill>
                            <a:srgbClr val="000000"/>
                          </a:solidFill>
                          <a:effectLst/>
                          <a:latin typeface="Microsoft YaHei"/>
                          <a:ea typeface="Microsoft YaHei"/>
                          <a:cs typeface="Microsoft YaHei"/>
                        </a:rPr>
                        <a:t>人实现稳定就业的有</a:t>
                      </a:r>
                      <a:r>
                        <a:rPr lang="en-US" sz="1400" kern="0" dirty="0">
                          <a:solidFill>
                            <a:srgbClr val="000000"/>
                          </a:solidFill>
                          <a:effectLst/>
                          <a:latin typeface="Microsoft YaHei"/>
                          <a:ea typeface="Microsoft YaHei"/>
                          <a:cs typeface="Microsoft YaHei"/>
                        </a:rPr>
                        <a:t> 3 </a:t>
                      </a:r>
                      <a:r>
                        <a:rPr lang="zh-CN" sz="1400" kern="0" dirty="0">
                          <a:solidFill>
                            <a:srgbClr val="000000"/>
                          </a:solidFill>
                          <a:effectLst/>
                          <a:latin typeface="Microsoft YaHei"/>
                          <a:ea typeface="Microsoft YaHei"/>
                          <a:cs typeface="Microsoft YaHei"/>
                        </a:rPr>
                        <a:t>户（酉阳县等</a:t>
                      </a:r>
                      <a:r>
                        <a:rPr lang="en-US" sz="1400" kern="0" dirty="0">
                          <a:solidFill>
                            <a:srgbClr val="000000"/>
                          </a:solidFill>
                          <a:effectLst/>
                          <a:latin typeface="Microsoft YaHei"/>
                          <a:ea typeface="Microsoft YaHei"/>
                          <a:cs typeface="Microsoft YaHei"/>
                        </a:rPr>
                        <a:t> 2 </a:t>
                      </a:r>
                      <a:r>
                        <a:rPr lang="zh-CN" sz="1400" kern="0" dirty="0">
                          <a:solidFill>
                            <a:srgbClr val="000000"/>
                          </a:solidFill>
                          <a:effectLst/>
                          <a:latin typeface="Microsoft YaHei"/>
                          <a:ea typeface="Microsoft YaHei"/>
                          <a:cs typeface="Microsoft YaHei"/>
                        </a:rPr>
                        <a:t>个区县）</a:t>
                      </a:r>
                      <a:r>
                        <a:rPr lang="zh-CN" sz="1400" kern="0" dirty="0" smtClean="0">
                          <a:solidFill>
                            <a:srgbClr val="000000"/>
                          </a:solidFill>
                          <a:effectLst/>
                          <a:latin typeface="Microsoft YaHei"/>
                          <a:ea typeface="Microsoft YaHei"/>
                          <a:cs typeface="Microsoft YaHei"/>
                        </a:rPr>
                        <a:t>。</a:t>
                      </a:r>
                      <a:r>
                        <a:rPr lang="zh-CN" altLang="en-US" sz="1400" kern="0" dirty="0" smtClean="0">
                          <a:solidFill>
                            <a:srgbClr val="FF0000"/>
                          </a:solidFill>
                          <a:effectLst/>
                          <a:latin typeface="Microsoft YaHei"/>
                          <a:ea typeface="Microsoft YaHei"/>
                          <a:cs typeface="Microsoft YaHei"/>
                        </a:rPr>
                        <a:t>（后续发展少关注，帮扶政策未落实</a:t>
                      </a:r>
                      <a:r>
                        <a:rPr lang="zh-CN" altLang="en-US" sz="1400" kern="0" dirty="0" smtClean="0">
                          <a:solidFill>
                            <a:srgbClr val="000000"/>
                          </a:solidFill>
                          <a:effectLst/>
                          <a:latin typeface="Microsoft YaHei"/>
                          <a:ea typeface="Microsoft YaHei"/>
                          <a:cs typeface="Microsoft YaHei"/>
                        </a:rPr>
                        <a:t>）</a:t>
                      </a:r>
                      <a:endParaRPr lang="zh-CN" sz="1400" kern="100" dirty="0">
                        <a:effectLst/>
                        <a:latin typeface="Microsoft YaHei"/>
                        <a:ea typeface="Microsoft YaHei"/>
                        <a:cs typeface="Microsoft YaHei"/>
                      </a:endParaRPr>
                    </a:p>
                  </a:txBody>
                  <a:tcPr marL="68580" marR="68580" marT="0" marB="0" anchor="ctr">
                    <a:solidFill>
                      <a:schemeClr val="bg1">
                        <a:lumMod val="95000"/>
                      </a:schemeClr>
                    </a:solidFill>
                  </a:tcPr>
                </a:tc>
                <a:tc>
                  <a:txBody>
                    <a:bodyPr/>
                    <a:lstStyle/>
                    <a:p>
                      <a:pPr algn="l">
                        <a:spcAft>
                          <a:spcPts val="0"/>
                        </a:spcAft>
                      </a:pPr>
                      <a:r>
                        <a:rPr lang="zh-CN" sz="1400" kern="0" dirty="0">
                          <a:solidFill>
                            <a:srgbClr val="000000"/>
                          </a:solidFill>
                          <a:effectLst/>
                          <a:latin typeface="Microsoft YaHei"/>
                          <a:ea typeface="Microsoft YaHei"/>
                          <a:cs typeface="Microsoft YaHei"/>
                        </a:rPr>
                        <a:t>　第三方评估</a:t>
                      </a:r>
                      <a:endParaRPr lang="zh-CN" sz="1400" kern="100" dirty="0">
                        <a:effectLst/>
                        <a:latin typeface="Microsoft YaHei"/>
                        <a:ea typeface="Microsoft YaHei"/>
                        <a:cs typeface="Microsoft YaHei"/>
                      </a:endParaRPr>
                    </a:p>
                  </a:txBody>
                  <a:tcPr marL="68580" marR="68580" marT="0" marB="0" anchor="ctr">
                    <a:solidFill>
                      <a:schemeClr val="bg1">
                        <a:lumMod val="95000"/>
                      </a:schemeClr>
                    </a:solidFill>
                  </a:tcPr>
                </a:tc>
                <a:extLst>
                  <a:ext uri="{0D108BD9-81ED-4DB2-BD59-A6C34878D82A}">
                    <a16:rowId xmlns:a16="http://schemas.microsoft.com/office/drawing/2014/main" xmlns="" val="4047126002"/>
                  </a:ext>
                </a:extLst>
              </a:tr>
            </a:tbl>
          </a:graphicData>
        </a:graphic>
      </p:graphicFrame>
    </p:spTree>
    <p:extLst>
      <p:ext uri="{BB962C8B-B14F-4D97-AF65-F5344CB8AC3E}">
        <p14:creationId xmlns:p14="http://schemas.microsoft.com/office/powerpoint/2010/main" val="406568461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6879514"/>
          </a:xfrm>
          <a:prstGeom prst="rect">
            <a:avLst/>
          </a:prstGeom>
          <a:gradFill flip="none" rotWithShape="1">
            <a:gsLst>
              <a:gs pos="27540">
                <a:srgbClr val="1692B1">
                  <a:alpha val="87000"/>
                </a:srgbClr>
              </a:gs>
              <a:gs pos="36000">
                <a:srgbClr val="1D97B4"/>
              </a:gs>
              <a:gs pos="0">
                <a:schemeClr val="accent6"/>
              </a:gs>
              <a:gs pos="100000">
                <a:schemeClr val="accent1">
                  <a:alpha val="9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sp>
        <p:nvSpPr>
          <p:cNvPr id="4" name="Rectangle 3"/>
          <p:cNvSpPr/>
          <p:nvPr/>
        </p:nvSpPr>
        <p:spPr>
          <a:xfrm>
            <a:off x="5847913" y="3115679"/>
            <a:ext cx="5591260" cy="605294"/>
          </a:xfrm>
          <a:prstGeom prst="rect">
            <a:avLst/>
          </a:prstGeom>
        </p:spPr>
        <p:txBody>
          <a:bodyPr wrap="square">
            <a:spAutoFit/>
          </a:bodyPr>
          <a:lstStyle/>
          <a:p>
            <a:pPr>
              <a:lnSpc>
                <a:spcPct val="80000"/>
              </a:lnSpc>
            </a:pPr>
            <a:r>
              <a:rPr lang="zh-CN" altLang="en-US" sz="4000" b="1" dirty="0" smtClean="0">
                <a:solidFill>
                  <a:schemeClr val="bg1"/>
                </a:solidFill>
                <a:latin typeface="+mj-lt"/>
              </a:rPr>
              <a:t>感谢聆听</a:t>
            </a:r>
            <a:endParaRPr lang="en-US" altLang="zh-CN" sz="4000" b="1" dirty="0" smtClean="0">
              <a:solidFill>
                <a:schemeClr val="bg1"/>
              </a:solidFill>
              <a:latin typeface="+mj-lt"/>
            </a:endParaRPr>
          </a:p>
        </p:txBody>
      </p:sp>
      <p:sp>
        <p:nvSpPr>
          <p:cNvPr id="7" name="TextBox 4"/>
          <p:cNvSpPr txBox="1"/>
          <p:nvPr/>
        </p:nvSpPr>
        <p:spPr>
          <a:xfrm>
            <a:off x="5806687" y="4417103"/>
            <a:ext cx="5132738" cy="646331"/>
          </a:xfrm>
          <a:prstGeom prst="rect">
            <a:avLst/>
          </a:prstGeom>
          <a:noFill/>
        </p:spPr>
        <p:txBody>
          <a:bodyPr wrap="square" rtlCol="0">
            <a:spAutoFit/>
          </a:bodyPr>
          <a:lstStyle/>
          <a:p>
            <a:r>
              <a:rPr lang="en-US" spc="300" dirty="0" smtClean="0">
                <a:solidFill>
                  <a:srgbClr val="FFFFFF"/>
                </a:solidFill>
                <a:latin typeface="+mj-ea"/>
                <a:ea typeface="+mj-ea"/>
              </a:rPr>
              <a:t> </a:t>
            </a:r>
            <a:r>
              <a:rPr lang="zh-CN" altLang="en-US" spc="300" dirty="0" smtClean="0">
                <a:solidFill>
                  <a:srgbClr val="FFFFFF"/>
                </a:solidFill>
                <a:latin typeface="+mj-ea"/>
                <a:ea typeface="+mj-ea"/>
              </a:rPr>
              <a:t>重庆市扶贫办产业处</a:t>
            </a:r>
            <a:endParaRPr lang="en-US" altLang="zh-CN" spc="300" dirty="0" smtClean="0">
              <a:solidFill>
                <a:srgbClr val="FFFFFF"/>
              </a:solidFill>
              <a:latin typeface="+mj-ea"/>
              <a:ea typeface="+mj-ea"/>
            </a:endParaRPr>
          </a:p>
          <a:p>
            <a:r>
              <a:rPr lang="en-US" altLang="zh-CN" spc="300" dirty="0" smtClean="0">
                <a:solidFill>
                  <a:srgbClr val="FFFFFF"/>
                </a:solidFill>
                <a:latin typeface="+mj-ea"/>
                <a:ea typeface="+mj-ea"/>
                <a:cs typeface="Lato Black" charset="0"/>
              </a:rPr>
              <a:t> </a:t>
            </a:r>
            <a:r>
              <a:rPr lang="zh-CN" altLang="zh-CN" spc="300" dirty="0" smtClean="0">
                <a:solidFill>
                  <a:srgbClr val="FFFFFF"/>
                </a:solidFill>
                <a:latin typeface="+mj-ea"/>
                <a:ea typeface="+mj-ea"/>
                <a:cs typeface="Lato Black" charset="0"/>
              </a:rPr>
              <a:t>2</a:t>
            </a:r>
            <a:r>
              <a:rPr lang="en-US" altLang="zh-CN" spc="300" dirty="0" smtClean="0">
                <a:solidFill>
                  <a:srgbClr val="FFFFFF"/>
                </a:solidFill>
                <a:latin typeface="+mj-ea"/>
                <a:ea typeface="+mj-ea"/>
                <a:cs typeface="Lato Black" charset="0"/>
              </a:rPr>
              <a:t>021.05</a:t>
            </a:r>
            <a:endParaRPr lang="en-US" spc="300" dirty="0">
              <a:solidFill>
                <a:srgbClr val="FFFFFF"/>
              </a:solidFill>
              <a:latin typeface="+mj-ea"/>
              <a:ea typeface="+mj-ea"/>
              <a:cs typeface="Lato Black" charset="0"/>
            </a:endParaRPr>
          </a:p>
        </p:txBody>
      </p:sp>
    </p:spTree>
    <p:extLst>
      <p:ext uri="{BB962C8B-B14F-4D97-AF65-F5344CB8AC3E}">
        <p14:creationId xmlns:p14="http://schemas.microsoft.com/office/powerpoint/2010/main" val="2381788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6879514"/>
          </a:xfrm>
          <a:prstGeom prst="rect">
            <a:avLst/>
          </a:prstGeom>
          <a:gradFill flip="none" rotWithShape="1">
            <a:gsLst>
              <a:gs pos="27540">
                <a:srgbClr val="1692B1">
                  <a:alpha val="87000"/>
                </a:srgbClr>
              </a:gs>
              <a:gs pos="36000">
                <a:srgbClr val="1D97B4"/>
              </a:gs>
              <a:gs pos="0">
                <a:schemeClr val="accent6"/>
              </a:gs>
              <a:gs pos="100000">
                <a:schemeClr val="accent1">
                  <a:alpha val="9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sp>
        <p:nvSpPr>
          <p:cNvPr id="4" name="Rectangle 3"/>
          <p:cNvSpPr/>
          <p:nvPr/>
        </p:nvSpPr>
        <p:spPr>
          <a:xfrm>
            <a:off x="5867154" y="2095759"/>
            <a:ext cx="5591260" cy="3005951"/>
          </a:xfrm>
          <a:prstGeom prst="rect">
            <a:avLst/>
          </a:prstGeom>
        </p:spPr>
        <p:txBody>
          <a:bodyPr wrap="square">
            <a:spAutoFit/>
          </a:bodyPr>
          <a:lstStyle/>
          <a:p>
            <a:r>
              <a:rPr kumimoji="1" lang="zh-CN" altLang="en-US" sz="4400" dirty="0" smtClean="0">
                <a:solidFill>
                  <a:schemeClr val="bg1"/>
                </a:solidFill>
              </a:rPr>
              <a:t>1</a:t>
            </a:r>
            <a:r>
              <a:rPr kumimoji="1" lang="en-US" altLang="zh-CN" sz="4400" dirty="0" smtClean="0">
                <a:solidFill>
                  <a:schemeClr val="bg1"/>
                </a:solidFill>
              </a:rPr>
              <a:t> </a:t>
            </a:r>
            <a:r>
              <a:rPr kumimoji="1" lang="zh-CN" altLang="en-US" sz="4400" dirty="0" smtClean="0">
                <a:solidFill>
                  <a:schemeClr val="bg1"/>
                </a:solidFill>
              </a:rPr>
              <a:t>消费扶贫</a:t>
            </a:r>
            <a:endParaRPr kumimoji="1" lang="en-US" altLang="zh-CN" sz="4400" dirty="0" smtClean="0">
              <a:solidFill>
                <a:schemeClr val="bg1"/>
              </a:solidFill>
            </a:endParaRPr>
          </a:p>
          <a:p>
            <a:endParaRPr kumimoji="1" lang="en-US" altLang="zh-CN" sz="2800" dirty="0" smtClean="0">
              <a:solidFill>
                <a:schemeClr val="bg1"/>
              </a:solidFill>
              <a:latin typeface="+mn-ea"/>
            </a:endParaRPr>
          </a:p>
          <a:p>
            <a:r>
              <a:rPr kumimoji="1" lang="zh-CN" altLang="zh-CN" sz="2800" dirty="0" smtClean="0">
                <a:solidFill>
                  <a:schemeClr val="bg1"/>
                </a:solidFill>
                <a:latin typeface="+mn-ea"/>
              </a:rPr>
              <a:t>1</a:t>
            </a:r>
            <a:r>
              <a:rPr kumimoji="1" lang="en-US" altLang="zh-CN" sz="2800" dirty="0" smtClean="0">
                <a:solidFill>
                  <a:schemeClr val="bg1"/>
                </a:solidFill>
                <a:latin typeface="+mn-ea"/>
              </a:rPr>
              <a:t>.1 </a:t>
            </a:r>
            <a:r>
              <a:rPr kumimoji="1" lang="zh-CN" altLang="en-US" sz="2800" dirty="0" smtClean="0">
                <a:solidFill>
                  <a:schemeClr val="bg1"/>
                </a:solidFill>
                <a:latin typeface="+mn-ea"/>
              </a:rPr>
              <a:t>工作开展情况</a:t>
            </a:r>
            <a:endParaRPr kumimoji="1" lang="en-US" altLang="zh-CN" sz="2800" dirty="0" smtClean="0">
              <a:solidFill>
                <a:schemeClr val="bg1"/>
              </a:solidFill>
              <a:latin typeface="+mn-ea"/>
            </a:endParaRPr>
          </a:p>
          <a:p>
            <a:r>
              <a:rPr kumimoji="1" lang="zh-CN" altLang="zh-CN" sz="2800" dirty="0" smtClean="0">
                <a:solidFill>
                  <a:schemeClr val="bg1"/>
                </a:solidFill>
                <a:latin typeface="+mn-ea"/>
              </a:rPr>
              <a:t>1</a:t>
            </a:r>
            <a:r>
              <a:rPr kumimoji="1" lang="en-US" altLang="zh-CN" sz="2800" dirty="0" smtClean="0">
                <a:solidFill>
                  <a:schemeClr val="bg1"/>
                </a:solidFill>
                <a:latin typeface="+mn-ea"/>
              </a:rPr>
              <a:t>.2 </a:t>
            </a:r>
            <a:r>
              <a:rPr kumimoji="1" lang="zh-CN" altLang="en-US" sz="2800" dirty="0" smtClean="0">
                <a:solidFill>
                  <a:schemeClr val="bg1"/>
                </a:solidFill>
                <a:latin typeface="+mn-ea"/>
              </a:rPr>
              <a:t>存在的主要问题</a:t>
            </a:r>
            <a:endParaRPr kumimoji="1" lang="en-US" altLang="zh-CN" sz="2800" dirty="0" smtClean="0">
              <a:solidFill>
                <a:schemeClr val="bg1"/>
              </a:solidFill>
              <a:latin typeface="+mn-ea"/>
            </a:endParaRPr>
          </a:p>
          <a:p>
            <a:r>
              <a:rPr kumimoji="1" lang="zh-CN" altLang="zh-CN" sz="2800" dirty="0" smtClean="0">
                <a:solidFill>
                  <a:schemeClr val="bg1"/>
                </a:solidFill>
                <a:latin typeface="+mn-ea"/>
              </a:rPr>
              <a:t>1</a:t>
            </a:r>
            <a:r>
              <a:rPr kumimoji="1" lang="en-US" altLang="zh-CN" sz="2800" dirty="0" smtClean="0">
                <a:solidFill>
                  <a:schemeClr val="bg1"/>
                </a:solidFill>
                <a:latin typeface="+mn-ea"/>
              </a:rPr>
              <a:t>.3 </a:t>
            </a:r>
            <a:r>
              <a:rPr kumimoji="1" lang="zh-CN" altLang="en-US" sz="2800" dirty="0" smtClean="0">
                <a:solidFill>
                  <a:schemeClr val="bg1"/>
                </a:solidFill>
                <a:latin typeface="+mn-ea"/>
              </a:rPr>
              <a:t>下一步工作打算</a:t>
            </a:r>
          </a:p>
          <a:p>
            <a:pPr>
              <a:lnSpc>
                <a:spcPct val="80000"/>
              </a:lnSpc>
            </a:pPr>
            <a:endParaRPr lang="id-ID" sz="4000" b="1" dirty="0">
              <a:solidFill>
                <a:schemeClr val="bg1"/>
              </a:solidFill>
              <a:latin typeface="+mj-lt"/>
            </a:endParaRPr>
          </a:p>
        </p:txBody>
      </p:sp>
      <p:pic>
        <p:nvPicPr>
          <p:cNvPr id="14"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98455" y="1082836"/>
            <a:ext cx="3016345" cy="2374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1332" y="3838813"/>
            <a:ext cx="5239338" cy="191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948483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itle 41"/>
          <p:cNvSpPr>
            <a:spLocks noGrp="1"/>
          </p:cNvSpPr>
          <p:nvPr>
            <p:ph type="title"/>
          </p:nvPr>
        </p:nvSpPr>
        <p:spPr/>
        <p:txBody>
          <a:bodyPr/>
          <a:lstStyle/>
          <a:p>
            <a:r>
              <a:rPr lang="zh-CN" altLang="en-US" dirty="0" smtClean="0"/>
              <a:t>消费扶贫</a:t>
            </a:r>
            <a:r>
              <a:rPr lang="en-US" altLang="zh-CN" dirty="0"/>
              <a:t> </a:t>
            </a:r>
            <a:r>
              <a:rPr lang="en-US" altLang="zh-CN" dirty="0" smtClean="0"/>
              <a:t> </a:t>
            </a:r>
            <a:r>
              <a:rPr lang="zh-CN" altLang="en-US" dirty="0" smtClean="0"/>
              <a:t>工作开展情况</a:t>
            </a:r>
            <a:endParaRPr lang="ar-IQ" dirty="0"/>
          </a:p>
        </p:txBody>
      </p:sp>
      <p:sp>
        <p:nvSpPr>
          <p:cNvPr id="5" name="Text Placeholder 3"/>
          <p:cNvSpPr txBox="1">
            <a:spLocks/>
          </p:cNvSpPr>
          <p:nvPr/>
        </p:nvSpPr>
        <p:spPr>
          <a:xfrm>
            <a:off x="1296149" y="1988696"/>
            <a:ext cx="596317" cy="615553"/>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000" b="1" i="0" u="none" strike="noStrike" kern="1200" cap="none" spc="0" normalizeH="0" baseline="0" noProof="0" dirty="0">
                <a:ln>
                  <a:noFill/>
                </a:ln>
                <a:solidFill>
                  <a:schemeClr val="accent1"/>
                </a:solidFill>
                <a:effectLst/>
                <a:uLnTx/>
                <a:uFillTx/>
                <a:latin typeface="+mj-lt"/>
                <a:ea typeface="+mn-ea"/>
                <a:cs typeface="+mn-cs"/>
              </a:rPr>
              <a:t>01</a:t>
            </a:r>
          </a:p>
        </p:txBody>
      </p:sp>
      <p:cxnSp>
        <p:nvCxnSpPr>
          <p:cNvPr id="6" name="Straight Connector 5"/>
          <p:cNvCxnSpPr/>
          <p:nvPr/>
        </p:nvCxnSpPr>
        <p:spPr>
          <a:xfrm>
            <a:off x="2133474" y="2330333"/>
            <a:ext cx="2166115" cy="0"/>
          </a:xfrm>
          <a:prstGeom prst="line">
            <a:avLst/>
          </a:prstGeom>
          <a:ln w="12700" cap="rnd">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sp>
        <p:nvSpPr>
          <p:cNvPr id="7" name="Text Placeholder 3"/>
          <p:cNvSpPr txBox="1">
            <a:spLocks/>
          </p:cNvSpPr>
          <p:nvPr/>
        </p:nvSpPr>
        <p:spPr>
          <a:xfrm>
            <a:off x="4604475" y="1988696"/>
            <a:ext cx="596317" cy="615553"/>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eaLnBrk="1" fontAlgn="auto" latinLnBrk="0" hangingPunct="1">
              <a:lnSpc>
                <a:spcPct val="100000"/>
              </a:lnSpc>
              <a:spcBef>
                <a:spcPct val="20000"/>
              </a:spcBef>
              <a:spcAft>
                <a:spcPts val="0"/>
              </a:spcAft>
              <a:buClrTx/>
              <a:buSzTx/>
              <a:buFont typeface="Arial" pitchFamily="34" charset="0"/>
              <a:buNone/>
              <a:tabLst/>
              <a:defRPr/>
            </a:pPr>
            <a:r>
              <a:rPr kumimoji="0" lang="en-US" sz="4000" b="1" i="0" u="none" strike="noStrike" kern="1200" cap="none" spc="0" normalizeH="0" baseline="0" noProof="0" dirty="0">
                <a:ln>
                  <a:noFill/>
                </a:ln>
                <a:solidFill>
                  <a:schemeClr val="accent2"/>
                </a:solidFill>
                <a:effectLst/>
                <a:uLnTx/>
                <a:uFillTx/>
                <a:latin typeface="+mj-lt"/>
                <a:ea typeface="+mn-ea"/>
                <a:cs typeface="+mn-cs"/>
              </a:rPr>
              <a:t>02</a:t>
            </a:r>
          </a:p>
        </p:txBody>
      </p:sp>
      <p:cxnSp>
        <p:nvCxnSpPr>
          <p:cNvPr id="8" name="Straight Connector 7"/>
          <p:cNvCxnSpPr/>
          <p:nvPr/>
        </p:nvCxnSpPr>
        <p:spPr>
          <a:xfrm>
            <a:off x="5407140" y="2330333"/>
            <a:ext cx="2166115" cy="0"/>
          </a:xfrm>
          <a:prstGeom prst="line">
            <a:avLst/>
          </a:prstGeom>
          <a:ln w="12700" cap="rnd">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sp>
        <p:nvSpPr>
          <p:cNvPr id="9" name="Text Placeholder 3"/>
          <p:cNvSpPr txBox="1">
            <a:spLocks/>
          </p:cNvSpPr>
          <p:nvPr/>
        </p:nvSpPr>
        <p:spPr>
          <a:xfrm>
            <a:off x="7829709" y="1988696"/>
            <a:ext cx="596317" cy="615553"/>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eaLnBrk="1" fontAlgn="auto" latinLnBrk="0" hangingPunct="1">
              <a:lnSpc>
                <a:spcPct val="100000"/>
              </a:lnSpc>
              <a:spcBef>
                <a:spcPct val="20000"/>
              </a:spcBef>
              <a:spcAft>
                <a:spcPts val="0"/>
              </a:spcAft>
              <a:buClrTx/>
              <a:buSzTx/>
              <a:buFont typeface="Arial" pitchFamily="34" charset="0"/>
              <a:buNone/>
              <a:tabLst/>
              <a:defRPr/>
            </a:pPr>
            <a:r>
              <a:rPr kumimoji="0" lang="en-US" sz="4000" b="1" i="0" u="none" strike="noStrike" kern="1200" cap="none" spc="0" normalizeH="0" baseline="0" noProof="0" dirty="0">
                <a:ln>
                  <a:noFill/>
                </a:ln>
                <a:solidFill>
                  <a:schemeClr val="accent3"/>
                </a:solidFill>
                <a:effectLst/>
                <a:uLnTx/>
                <a:uFillTx/>
                <a:latin typeface="+mj-lt"/>
                <a:ea typeface="+mn-ea"/>
                <a:cs typeface="+mn-cs"/>
              </a:rPr>
              <a:t>03</a:t>
            </a:r>
          </a:p>
        </p:txBody>
      </p:sp>
      <p:cxnSp>
        <p:nvCxnSpPr>
          <p:cNvPr id="10" name="Straight Connector 9"/>
          <p:cNvCxnSpPr/>
          <p:nvPr/>
        </p:nvCxnSpPr>
        <p:spPr>
          <a:xfrm>
            <a:off x="8655481" y="2330333"/>
            <a:ext cx="2300778" cy="0"/>
          </a:xfrm>
          <a:prstGeom prst="line">
            <a:avLst/>
          </a:prstGeom>
          <a:ln w="12700" cap="rnd">
            <a:solidFill>
              <a:schemeClr val="bg1">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1" name="Elbow Connector 10"/>
          <p:cNvCxnSpPr/>
          <p:nvPr/>
        </p:nvCxnSpPr>
        <p:spPr>
          <a:xfrm rot="5400000">
            <a:off x="8630858" y="2459822"/>
            <a:ext cx="2466518" cy="2184284"/>
          </a:xfrm>
          <a:prstGeom prst="bentConnector3">
            <a:avLst>
              <a:gd name="adj1" fmla="val 100357"/>
            </a:avLst>
          </a:prstGeom>
          <a:ln w="127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2" name="Text Placeholder 3"/>
          <p:cNvSpPr txBox="1">
            <a:spLocks/>
          </p:cNvSpPr>
          <p:nvPr/>
        </p:nvSpPr>
        <p:spPr>
          <a:xfrm>
            <a:off x="1339430" y="4444108"/>
            <a:ext cx="509755" cy="615553"/>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eaLnBrk="1" fontAlgn="auto" latinLnBrk="0" hangingPunct="1">
              <a:lnSpc>
                <a:spcPct val="100000"/>
              </a:lnSpc>
              <a:spcBef>
                <a:spcPct val="20000"/>
              </a:spcBef>
              <a:spcAft>
                <a:spcPts val="0"/>
              </a:spcAft>
              <a:buClrTx/>
              <a:buSzTx/>
              <a:buFont typeface="Arial" pitchFamily="34" charset="0"/>
              <a:buNone/>
              <a:tabLst/>
              <a:defRPr/>
            </a:pPr>
            <a:r>
              <a:rPr kumimoji="0" lang="en-US" sz="4000" b="1" i="0" u="none" strike="noStrike" kern="1200" cap="none" spc="0" normalizeH="0" baseline="0" noProof="0" dirty="0">
                <a:ln>
                  <a:noFill/>
                </a:ln>
                <a:solidFill>
                  <a:schemeClr val="accent6"/>
                </a:solidFill>
                <a:effectLst/>
                <a:uLnTx/>
                <a:uFillTx/>
                <a:latin typeface="+mj-lt"/>
                <a:ea typeface="+mn-ea"/>
                <a:cs typeface="+mn-cs"/>
              </a:rPr>
              <a:t>06</a:t>
            </a:r>
          </a:p>
        </p:txBody>
      </p:sp>
      <p:sp>
        <p:nvSpPr>
          <p:cNvPr id="13" name="Text Placeholder 3"/>
          <p:cNvSpPr txBox="1">
            <a:spLocks/>
          </p:cNvSpPr>
          <p:nvPr/>
        </p:nvSpPr>
        <p:spPr>
          <a:xfrm>
            <a:off x="4647756" y="4444108"/>
            <a:ext cx="509755" cy="615553"/>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eaLnBrk="1" fontAlgn="auto" latinLnBrk="0" hangingPunct="1">
              <a:lnSpc>
                <a:spcPct val="100000"/>
              </a:lnSpc>
              <a:spcBef>
                <a:spcPct val="20000"/>
              </a:spcBef>
              <a:spcAft>
                <a:spcPts val="0"/>
              </a:spcAft>
              <a:buClrTx/>
              <a:buSzTx/>
              <a:buFont typeface="Arial" pitchFamily="34" charset="0"/>
              <a:buNone/>
              <a:tabLst/>
              <a:defRPr/>
            </a:pPr>
            <a:r>
              <a:rPr kumimoji="0" lang="en-US" sz="4000" b="1" i="0" u="none" strike="noStrike" kern="1200" cap="none" spc="0" normalizeH="0" baseline="0" noProof="0" dirty="0">
                <a:ln>
                  <a:noFill/>
                </a:ln>
                <a:solidFill>
                  <a:schemeClr val="accent5"/>
                </a:solidFill>
                <a:effectLst/>
                <a:uLnTx/>
                <a:uFillTx/>
                <a:latin typeface="+mj-lt"/>
                <a:ea typeface="+mn-ea"/>
                <a:cs typeface="+mn-cs"/>
              </a:rPr>
              <a:t>05</a:t>
            </a:r>
          </a:p>
        </p:txBody>
      </p:sp>
      <p:sp>
        <p:nvSpPr>
          <p:cNvPr id="14" name="Text Placeholder 3"/>
          <p:cNvSpPr txBox="1">
            <a:spLocks/>
          </p:cNvSpPr>
          <p:nvPr/>
        </p:nvSpPr>
        <p:spPr>
          <a:xfrm>
            <a:off x="7872990" y="4444108"/>
            <a:ext cx="509755" cy="615553"/>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eaLnBrk="1" fontAlgn="auto" latinLnBrk="0" hangingPunct="1">
              <a:lnSpc>
                <a:spcPct val="100000"/>
              </a:lnSpc>
              <a:spcBef>
                <a:spcPct val="20000"/>
              </a:spcBef>
              <a:spcAft>
                <a:spcPts val="0"/>
              </a:spcAft>
              <a:buClrTx/>
              <a:buSzTx/>
              <a:buFont typeface="Arial" pitchFamily="34" charset="0"/>
              <a:buNone/>
              <a:tabLst/>
              <a:defRPr/>
            </a:pPr>
            <a:r>
              <a:rPr kumimoji="0" lang="en-US" sz="4000" b="1" i="0" u="none" strike="noStrike" kern="1200" cap="none" spc="0" normalizeH="0" baseline="0" noProof="0" dirty="0">
                <a:ln>
                  <a:noFill/>
                </a:ln>
                <a:solidFill>
                  <a:schemeClr val="accent4"/>
                </a:solidFill>
                <a:effectLst/>
                <a:uLnTx/>
                <a:uFillTx/>
                <a:latin typeface="+mj-lt"/>
                <a:ea typeface="+mn-ea"/>
                <a:cs typeface="+mn-cs"/>
              </a:rPr>
              <a:t>04</a:t>
            </a:r>
          </a:p>
        </p:txBody>
      </p:sp>
      <p:cxnSp>
        <p:nvCxnSpPr>
          <p:cNvPr id="15" name="Straight Connector 14"/>
          <p:cNvCxnSpPr/>
          <p:nvPr/>
        </p:nvCxnSpPr>
        <p:spPr>
          <a:xfrm flipH="1">
            <a:off x="5360926" y="4785223"/>
            <a:ext cx="2166115" cy="0"/>
          </a:xfrm>
          <a:prstGeom prst="line">
            <a:avLst/>
          </a:prstGeom>
          <a:ln w="12700" cap="rnd">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a:off x="2087261" y="4785223"/>
            <a:ext cx="2166115" cy="0"/>
          </a:xfrm>
          <a:prstGeom prst="line">
            <a:avLst/>
          </a:prstGeom>
          <a:ln w="12700" cap="rnd">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235741" y="2580032"/>
            <a:ext cx="1261884" cy="307777"/>
          </a:xfrm>
          <a:prstGeom prst="rect">
            <a:avLst/>
          </a:prstGeom>
          <a:noFill/>
        </p:spPr>
        <p:txBody>
          <a:bodyPr wrap="none">
            <a:spAutoFit/>
          </a:bodyPr>
          <a:lstStyle/>
          <a:p>
            <a:pPr eaLnBrk="1" fontAlgn="auto" hangingPunct="1">
              <a:spcBef>
                <a:spcPts val="0"/>
              </a:spcBef>
              <a:spcAft>
                <a:spcPts val="0"/>
              </a:spcAft>
              <a:defRPr/>
            </a:pPr>
            <a:r>
              <a:rPr lang="zh-CN" altLang="en-US" sz="1400" dirty="0" smtClean="0">
                <a:solidFill>
                  <a:schemeClr val="tx1">
                    <a:lumMod val="50000"/>
                    <a:lumOff val="50000"/>
                  </a:schemeClr>
                </a:solidFill>
                <a:latin typeface="+mj-lt"/>
              </a:rPr>
              <a:t>各级充分肯定</a:t>
            </a:r>
            <a:endParaRPr lang="id-ID" sz="1400" dirty="0">
              <a:solidFill>
                <a:schemeClr val="tx1">
                  <a:lumMod val="50000"/>
                  <a:lumOff val="50000"/>
                </a:schemeClr>
              </a:solidFill>
              <a:latin typeface="+mj-lt"/>
            </a:endParaRPr>
          </a:p>
        </p:txBody>
      </p:sp>
      <p:sp>
        <p:nvSpPr>
          <p:cNvPr id="18" name="TextBox 17"/>
          <p:cNvSpPr txBox="1">
            <a:spLocks noChangeArrowheads="1"/>
          </p:cNvSpPr>
          <p:nvPr/>
        </p:nvSpPr>
        <p:spPr bwMode="auto">
          <a:xfrm>
            <a:off x="1235741" y="2899437"/>
            <a:ext cx="2939870"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171450" indent="-171450" algn="just">
              <a:buFont typeface="Wingdings" charset="2"/>
              <a:buChar char="l"/>
            </a:pPr>
            <a:r>
              <a:rPr lang="en-US" altLang="zh-CN" sz="1100" dirty="0">
                <a:solidFill>
                  <a:schemeClr val="bg1">
                    <a:lumMod val="50000"/>
                  </a:schemeClr>
                </a:solidFill>
                <a:latin typeface="+mn-ea"/>
              </a:rPr>
              <a:t>2021</a:t>
            </a:r>
            <a:r>
              <a:rPr lang="zh-CN" altLang="zh-CN" sz="1100" dirty="0">
                <a:solidFill>
                  <a:schemeClr val="bg1">
                    <a:lumMod val="50000"/>
                  </a:schemeClr>
                </a:solidFill>
                <a:latin typeface="+mn-ea"/>
              </a:rPr>
              <a:t>年</a:t>
            </a:r>
            <a:r>
              <a:rPr lang="en-US" altLang="zh-CN" sz="1100" dirty="0">
                <a:solidFill>
                  <a:schemeClr val="bg1">
                    <a:lumMod val="50000"/>
                  </a:schemeClr>
                </a:solidFill>
                <a:latin typeface="+mn-ea"/>
              </a:rPr>
              <a:t>2</a:t>
            </a:r>
            <a:r>
              <a:rPr lang="zh-CN" altLang="zh-CN" sz="1100" dirty="0">
                <a:solidFill>
                  <a:schemeClr val="bg1">
                    <a:lumMod val="50000"/>
                  </a:schemeClr>
                </a:solidFill>
                <a:latin typeface="+mn-ea"/>
              </a:rPr>
              <a:t>月</a:t>
            </a:r>
            <a:r>
              <a:rPr lang="en-US" altLang="zh-CN" sz="1100" dirty="0" smtClean="0">
                <a:solidFill>
                  <a:schemeClr val="bg1">
                    <a:lumMod val="50000"/>
                  </a:schemeClr>
                </a:solidFill>
                <a:latin typeface="+mn-ea"/>
              </a:rPr>
              <a:t>10</a:t>
            </a:r>
            <a:r>
              <a:rPr lang="zh-CN" altLang="zh-CN" sz="1100" dirty="0" smtClean="0">
                <a:solidFill>
                  <a:schemeClr val="bg1">
                    <a:lumMod val="50000"/>
                  </a:schemeClr>
                </a:solidFill>
                <a:latin typeface="+mn-ea"/>
              </a:rPr>
              <a:t>日</a:t>
            </a:r>
            <a:r>
              <a:rPr lang="en-US" altLang="zh-CN" sz="1100" dirty="0" smtClean="0">
                <a:solidFill>
                  <a:schemeClr val="bg1">
                    <a:lumMod val="50000"/>
                  </a:schemeClr>
                </a:solidFill>
                <a:latin typeface="+mn-ea"/>
              </a:rPr>
              <a:t> </a:t>
            </a:r>
            <a:r>
              <a:rPr lang="zh-CN" altLang="zh-CN" sz="1100" dirty="0" smtClean="0">
                <a:solidFill>
                  <a:schemeClr val="bg1">
                    <a:lumMod val="50000"/>
                  </a:schemeClr>
                </a:solidFill>
                <a:latin typeface="+mn-ea"/>
              </a:rPr>
              <a:t>明清</a:t>
            </a:r>
            <a:r>
              <a:rPr lang="zh-CN" altLang="zh-CN" sz="1100" dirty="0">
                <a:solidFill>
                  <a:schemeClr val="bg1">
                    <a:lumMod val="50000"/>
                  </a:schemeClr>
                </a:solidFill>
                <a:latin typeface="+mn-ea"/>
              </a:rPr>
              <a:t>副市长在我办报批件上批示“</a:t>
            </a:r>
            <a:r>
              <a:rPr lang="en-US" altLang="zh-CN" sz="1100" b="1" dirty="0">
                <a:solidFill>
                  <a:schemeClr val="bg1">
                    <a:lumMod val="50000"/>
                  </a:schemeClr>
                </a:solidFill>
                <a:latin typeface="+mn-ea"/>
              </a:rPr>
              <a:t>2020</a:t>
            </a:r>
            <a:r>
              <a:rPr lang="zh-CN" altLang="zh-CN" sz="1100" b="1" dirty="0">
                <a:solidFill>
                  <a:schemeClr val="bg1">
                    <a:lumMod val="50000"/>
                  </a:schemeClr>
                </a:solidFill>
                <a:latin typeface="+mn-ea"/>
              </a:rPr>
              <a:t>年我市消费扶贫工作做得有板有眼、有声有色，打了一场漂亮仗</a:t>
            </a:r>
            <a:r>
              <a:rPr lang="zh-CN" altLang="zh-CN" sz="1100" dirty="0">
                <a:solidFill>
                  <a:schemeClr val="bg1">
                    <a:lumMod val="50000"/>
                  </a:schemeClr>
                </a:solidFill>
                <a:latin typeface="+mn-ea"/>
              </a:rPr>
              <a:t>”。 </a:t>
            </a:r>
            <a:endParaRPr lang="en-US" sz="1100" dirty="0">
              <a:solidFill>
                <a:schemeClr val="bg1">
                  <a:lumMod val="50000"/>
                </a:schemeClr>
              </a:solidFill>
              <a:latin typeface="+mn-ea"/>
              <a:cs typeface="Arial" panose="020B0604020202020204" pitchFamily="34" charset="0"/>
            </a:endParaRPr>
          </a:p>
        </p:txBody>
      </p:sp>
      <p:cxnSp>
        <p:nvCxnSpPr>
          <p:cNvPr id="19" name="Straight Connector 18"/>
          <p:cNvCxnSpPr/>
          <p:nvPr/>
        </p:nvCxnSpPr>
        <p:spPr>
          <a:xfrm>
            <a:off x="1397866" y="2886127"/>
            <a:ext cx="365760" cy="0"/>
          </a:xfrm>
          <a:prstGeom prst="line">
            <a:avLst/>
          </a:prstGeom>
          <a:ln w="25400" cap="rnd">
            <a:round/>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4547828" y="2580032"/>
            <a:ext cx="1261884" cy="307777"/>
          </a:xfrm>
          <a:prstGeom prst="rect">
            <a:avLst/>
          </a:prstGeom>
          <a:noFill/>
        </p:spPr>
        <p:txBody>
          <a:bodyPr wrap="none">
            <a:spAutoFit/>
          </a:bodyPr>
          <a:lstStyle/>
          <a:p>
            <a:pPr eaLnBrk="1" fontAlgn="auto" hangingPunct="1">
              <a:spcBef>
                <a:spcPts val="0"/>
              </a:spcBef>
              <a:spcAft>
                <a:spcPts val="0"/>
              </a:spcAft>
              <a:defRPr/>
            </a:pPr>
            <a:r>
              <a:rPr lang="zh-CN" altLang="en-US" sz="1400" dirty="0" smtClean="0">
                <a:solidFill>
                  <a:schemeClr val="tx1">
                    <a:lumMod val="50000"/>
                    <a:lumOff val="50000"/>
                  </a:schemeClr>
                </a:solidFill>
                <a:latin typeface="+mj-lt"/>
              </a:rPr>
              <a:t>全国交流示范</a:t>
            </a:r>
            <a:endParaRPr lang="id-ID" sz="1400" dirty="0">
              <a:solidFill>
                <a:schemeClr val="tx1">
                  <a:lumMod val="50000"/>
                  <a:lumOff val="50000"/>
                </a:schemeClr>
              </a:solidFill>
              <a:latin typeface="+mj-lt"/>
            </a:endParaRPr>
          </a:p>
        </p:txBody>
      </p:sp>
      <p:sp>
        <p:nvSpPr>
          <p:cNvPr id="21" name="TextBox 20"/>
          <p:cNvSpPr txBox="1">
            <a:spLocks noChangeArrowheads="1"/>
          </p:cNvSpPr>
          <p:nvPr/>
        </p:nvSpPr>
        <p:spPr bwMode="auto">
          <a:xfrm>
            <a:off x="4547828" y="2899437"/>
            <a:ext cx="319917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171450" indent="-171450" algn="just">
              <a:buFont typeface="Wingdings" charset="2"/>
              <a:buChar char="l"/>
            </a:pPr>
            <a:r>
              <a:rPr lang="en-US" altLang="zh-CN" sz="1100" dirty="0">
                <a:solidFill>
                  <a:srgbClr val="7F7F7F"/>
                </a:solidFill>
                <a:latin typeface="+mn-ea"/>
              </a:rPr>
              <a:t>2020</a:t>
            </a:r>
            <a:r>
              <a:rPr lang="zh-CN" altLang="zh-CN" sz="1100" dirty="0">
                <a:solidFill>
                  <a:srgbClr val="7F7F7F"/>
                </a:solidFill>
                <a:latin typeface="+mn-ea"/>
              </a:rPr>
              <a:t>年</a:t>
            </a:r>
            <a:r>
              <a:rPr lang="en-US" altLang="zh-CN" sz="1100" dirty="0">
                <a:solidFill>
                  <a:srgbClr val="7F7F7F"/>
                </a:solidFill>
                <a:latin typeface="+mn-ea"/>
              </a:rPr>
              <a:t>3</a:t>
            </a:r>
            <a:r>
              <a:rPr lang="zh-CN" altLang="zh-CN" sz="1100" dirty="0">
                <a:solidFill>
                  <a:srgbClr val="7F7F7F"/>
                </a:solidFill>
                <a:latin typeface="+mn-ea"/>
              </a:rPr>
              <a:t>月</a:t>
            </a:r>
            <a:r>
              <a:rPr lang="en-US" altLang="zh-CN" sz="1100" dirty="0" smtClean="0">
                <a:solidFill>
                  <a:srgbClr val="7F7F7F"/>
                </a:solidFill>
                <a:latin typeface="+mn-ea"/>
              </a:rPr>
              <a:t>19</a:t>
            </a:r>
            <a:r>
              <a:rPr lang="zh-CN" altLang="zh-CN" sz="1100" dirty="0" smtClean="0">
                <a:solidFill>
                  <a:srgbClr val="7F7F7F"/>
                </a:solidFill>
                <a:latin typeface="+mn-ea"/>
              </a:rPr>
              <a:t>日</a:t>
            </a:r>
            <a:r>
              <a:rPr lang="en-US" altLang="zh-CN" sz="1100" dirty="0" smtClean="0">
                <a:solidFill>
                  <a:srgbClr val="7F7F7F"/>
                </a:solidFill>
                <a:latin typeface="+mn-ea"/>
              </a:rPr>
              <a:t> </a:t>
            </a:r>
            <a:r>
              <a:rPr lang="zh-CN" altLang="zh-CN" sz="1100" dirty="0" smtClean="0">
                <a:solidFill>
                  <a:srgbClr val="7F7F7F"/>
                </a:solidFill>
                <a:latin typeface="+mn-ea"/>
              </a:rPr>
              <a:t>全国做好贫困地区农产品卖难应对工作助力决胜脱贫攻坚战视频会</a:t>
            </a:r>
            <a:endParaRPr lang="en-US" altLang="zh-CN" sz="1100" dirty="0" smtClean="0">
              <a:solidFill>
                <a:srgbClr val="7F7F7F"/>
              </a:solidFill>
              <a:latin typeface="+mn-ea"/>
            </a:endParaRPr>
          </a:p>
          <a:p>
            <a:pPr marL="171450" indent="-171450" algn="just">
              <a:buFont typeface="Wingdings" charset="2"/>
              <a:buChar char="l"/>
            </a:pPr>
            <a:r>
              <a:rPr lang="zh-CN" altLang="zh-CN" sz="1100" dirty="0" smtClean="0">
                <a:solidFill>
                  <a:srgbClr val="7F7F7F"/>
                </a:solidFill>
                <a:latin typeface="+mn-ea"/>
              </a:rPr>
              <a:t>2</a:t>
            </a:r>
            <a:r>
              <a:rPr lang="en-US" altLang="zh-CN" sz="1100" dirty="0" smtClean="0">
                <a:solidFill>
                  <a:srgbClr val="7F7F7F"/>
                </a:solidFill>
                <a:latin typeface="+mn-ea"/>
              </a:rPr>
              <a:t>020</a:t>
            </a:r>
            <a:r>
              <a:rPr lang="zh-CN" altLang="en-US" sz="1100" dirty="0" smtClean="0">
                <a:solidFill>
                  <a:srgbClr val="7F7F7F"/>
                </a:solidFill>
                <a:latin typeface="+mn-ea"/>
              </a:rPr>
              <a:t>年</a:t>
            </a:r>
            <a:r>
              <a:rPr lang="en-US" altLang="zh-CN" sz="1100" dirty="0" smtClean="0">
                <a:solidFill>
                  <a:srgbClr val="7F7F7F"/>
                </a:solidFill>
                <a:latin typeface="+mn-ea"/>
              </a:rPr>
              <a:t>8</a:t>
            </a:r>
            <a:r>
              <a:rPr lang="zh-CN" altLang="zh-CN" sz="1100" dirty="0">
                <a:solidFill>
                  <a:srgbClr val="7F7F7F"/>
                </a:solidFill>
                <a:latin typeface="+mn-ea"/>
              </a:rPr>
              <a:t>月</a:t>
            </a:r>
            <a:r>
              <a:rPr lang="en-US" altLang="zh-CN" sz="1100" dirty="0" smtClean="0">
                <a:solidFill>
                  <a:srgbClr val="7F7F7F"/>
                </a:solidFill>
                <a:latin typeface="+mn-ea"/>
              </a:rPr>
              <a:t>10</a:t>
            </a:r>
            <a:r>
              <a:rPr lang="zh-CN" altLang="zh-CN" sz="1100" dirty="0" smtClean="0">
                <a:solidFill>
                  <a:srgbClr val="7F7F7F"/>
                </a:solidFill>
                <a:latin typeface="+mn-ea"/>
              </a:rPr>
              <a:t>日</a:t>
            </a:r>
            <a:r>
              <a:rPr lang="en-US" altLang="zh-CN" sz="1100" dirty="0" smtClean="0">
                <a:solidFill>
                  <a:srgbClr val="7F7F7F"/>
                </a:solidFill>
                <a:latin typeface="+mn-ea"/>
              </a:rPr>
              <a:t> </a:t>
            </a:r>
            <a:r>
              <a:rPr lang="zh-CN" altLang="zh-CN" sz="1100" dirty="0" smtClean="0">
                <a:solidFill>
                  <a:srgbClr val="7F7F7F"/>
                </a:solidFill>
                <a:latin typeface="+mn-ea"/>
              </a:rPr>
              <a:t>全国消费扶贫行动现场推进会</a:t>
            </a:r>
            <a:endParaRPr lang="en-US" altLang="zh-CN" sz="1100" dirty="0" smtClean="0">
              <a:solidFill>
                <a:srgbClr val="7F7F7F"/>
              </a:solidFill>
              <a:latin typeface="+mn-ea"/>
            </a:endParaRPr>
          </a:p>
          <a:p>
            <a:pPr marL="171450" indent="-171450" algn="just">
              <a:buFont typeface="Wingdings" charset="2"/>
              <a:buChar char="l"/>
            </a:pPr>
            <a:r>
              <a:rPr lang="zh-CN" altLang="zh-CN" sz="1100" dirty="0" smtClean="0">
                <a:solidFill>
                  <a:srgbClr val="7F7F7F"/>
                </a:solidFill>
                <a:latin typeface="+mn-ea"/>
              </a:rPr>
              <a:t>2</a:t>
            </a:r>
            <a:r>
              <a:rPr lang="en-US" altLang="zh-CN" sz="1100" dirty="0" smtClean="0">
                <a:solidFill>
                  <a:srgbClr val="7F7F7F"/>
                </a:solidFill>
                <a:latin typeface="+mn-ea"/>
              </a:rPr>
              <a:t>020</a:t>
            </a:r>
            <a:r>
              <a:rPr lang="zh-CN" altLang="en-US" sz="1100" dirty="0" smtClean="0">
                <a:solidFill>
                  <a:srgbClr val="7F7F7F"/>
                </a:solidFill>
                <a:latin typeface="+mn-ea"/>
              </a:rPr>
              <a:t>年</a:t>
            </a:r>
            <a:r>
              <a:rPr lang="en-US" altLang="zh-CN" sz="1100" dirty="0" smtClean="0">
                <a:solidFill>
                  <a:srgbClr val="7F7F7F"/>
                </a:solidFill>
                <a:latin typeface="+mn-ea"/>
              </a:rPr>
              <a:t>8</a:t>
            </a:r>
            <a:r>
              <a:rPr lang="zh-CN" altLang="zh-CN" sz="1100" dirty="0">
                <a:solidFill>
                  <a:srgbClr val="7F7F7F"/>
                </a:solidFill>
                <a:latin typeface="+mn-ea"/>
              </a:rPr>
              <a:t>月</a:t>
            </a:r>
            <a:r>
              <a:rPr lang="en-US" altLang="zh-CN" sz="1100" dirty="0" smtClean="0">
                <a:solidFill>
                  <a:srgbClr val="7F7F7F"/>
                </a:solidFill>
                <a:latin typeface="+mn-ea"/>
              </a:rPr>
              <a:t>23</a:t>
            </a:r>
            <a:r>
              <a:rPr lang="zh-CN" altLang="zh-CN" sz="1100" dirty="0" smtClean="0">
                <a:solidFill>
                  <a:srgbClr val="7F7F7F"/>
                </a:solidFill>
                <a:latin typeface="+mn-ea"/>
              </a:rPr>
              <a:t>日</a:t>
            </a:r>
            <a:r>
              <a:rPr lang="en-US" altLang="zh-CN" sz="1100" dirty="0" smtClean="0">
                <a:solidFill>
                  <a:srgbClr val="7F7F7F"/>
                </a:solidFill>
                <a:latin typeface="+mn-ea"/>
              </a:rPr>
              <a:t> </a:t>
            </a:r>
            <a:r>
              <a:rPr lang="zh-CN" altLang="zh-CN" sz="1100" dirty="0" smtClean="0">
                <a:solidFill>
                  <a:srgbClr val="7F7F7F"/>
                </a:solidFill>
                <a:latin typeface="+mn-ea"/>
              </a:rPr>
              <a:t>全国东西部扶贫协作培训班</a:t>
            </a:r>
            <a:endParaRPr lang="en-US" altLang="zh-CN" sz="1100" dirty="0" smtClean="0">
              <a:solidFill>
                <a:srgbClr val="7F7F7F"/>
              </a:solidFill>
              <a:latin typeface="+mn-ea"/>
            </a:endParaRPr>
          </a:p>
          <a:p>
            <a:pPr marL="171450" indent="-171450" algn="just">
              <a:buFont typeface="Wingdings" charset="2"/>
              <a:buChar char="l"/>
            </a:pPr>
            <a:r>
              <a:rPr lang="zh-CN" altLang="zh-CN" sz="1100" dirty="0" smtClean="0">
                <a:solidFill>
                  <a:srgbClr val="7F7F7F"/>
                </a:solidFill>
                <a:latin typeface="+mn-ea"/>
              </a:rPr>
              <a:t>2</a:t>
            </a:r>
            <a:r>
              <a:rPr lang="en-US" altLang="zh-CN" sz="1100" dirty="0" smtClean="0">
                <a:solidFill>
                  <a:srgbClr val="7F7F7F"/>
                </a:solidFill>
                <a:latin typeface="+mn-ea"/>
              </a:rPr>
              <a:t>020</a:t>
            </a:r>
            <a:r>
              <a:rPr lang="zh-CN" altLang="en-US" sz="1100" dirty="0" smtClean="0">
                <a:solidFill>
                  <a:srgbClr val="7F7F7F"/>
                </a:solidFill>
                <a:latin typeface="+mn-ea"/>
              </a:rPr>
              <a:t>年</a:t>
            </a:r>
            <a:r>
              <a:rPr lang="en-US" altLang="zh-CN" sz="1100" dirty="0" smtClean="0">
                <a:solidFill>
                  <a:srgbClr val="7F7F7F"/>
                </a:solidFill>
                <a:latin typeface="+mn-ea"/>
              </a:rPr>
              <a:t>10</a:t>
            </a:r>
            <a:r>
              <a:rPr lang="zh-CN" altLang="zh-CN" sz="1100" dirty="0">
                <a:solidFill>
                  <a:srgbClr val="7F7F7F"/>
                </a:solidFill>
                <a:latin typeface="+mn-ea"/>
              </a:rPr>
              <a:t>月</a:t>
            </a:r>
            <a:r>
              <a:rPr lang="en-US" altLang="zh-CN" sz="1100" dirty="0" smtClean="0">
                <a:solidFill>
                  <a:srgbClr val="7F7F7F"/>
                </a:solidFill>
                <a:latin typeface="+mn-ea"/>
              </a:rPr>
              <a:t>17</a:t>
            </a:r>
            <a:r>
              <a:rPr lang="zh-CN" altLang="zh-CN" sz="1100" dirty="0" smtClean="0">
                <a:solidFill>
                  <a:srgbClr val="7F7F7F"/>
                </a:solidFill>
                <a:latin typeface="+mn-ea"/>
              </a:rPr>
              <a:t>日</a:t>
            </a:r>
            <a:r>
              <a:rPr lang="en-US" altLang="zh-CN" sz="1100" dirty="0" smtClean="0">
                <a:solidFill>
                  <a:srgbClr val="7F7F7F"/>
                </a:solidFill>
                <a:latin typeface="+mn-ea"/>
              </a:rPr>
              <a:t> </a:t>
            </a:r>
            <a:r>
              <a:rPr lang="zh-CN" altLang="zh-CN" sz="1100" dirty="0" smtClean="0">
                <a:solidFill>
                  <a:srgbClr val="7F7F7F"/>
                </a:solidFill>
                <a:latin typeface="+mn-ea"/>
              </a:rPr>
              <a:t>全国消费扶贫月活动成果展示发布会 </a:t>
            </a:r>
            <a:endParaRPr lang="en-US" sz="1100" dirty="0">
              <a:solidFill>
                <a:srgbClr val="7F7F7F"/>
              </a:solidFill>
              <a:latin typeface="+mn-ea"/>
              <a:cs typeface="Arial" panose="020B0604020202020204" pitchFamily="34" charset="0"/>
            </a:endParaRPr>
          </a:p>
        </p:txBody>
      </p:sp>
      <p:cxnSp>
        <p:nvCxnSpPr>
          <p:cNvPr id="22" name="Straight Connector 21"/>
          <p:cNvCxnSpPr/>
          <p:nvPr/>
        </p:nvCxnSpPr>
        <p:spPr>
          <a:xfrm>
            <a:off x="4709953" y="2886127"/>
            <a:ext cx="365760" cy="0"/>
          </a:xfrm>
          <a:prstGeom prst="line">
            <a:avLst/>
          </a:prstGeom>
          <a:ln w="25400" cap="rnd">
            <a:solidFill>
              <a:schemeClr val="accent2"/>
            </a:solidFill>
            <a:round/>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7786934" y="2580032"/>
            <a:ext cx="1441420" cy="307777"/>
          </a:xfrm>
          <a:prstGeom prst="rect">
            <a:avLst/>
          </a:prstGeom>
          <a:noFill/>
        </p:spPr>
        <p:txBody>
          <a:bodyPr wrap="none">
            <a:spAutoFit/>
          </a:bodyPr>
          <a:lstStyle/>
          <a:p>
            <a:pPr eaLnBrk="1" fontAlgn="auto" hangingPunct="1">
              <a:spcBef>
                <a:spcPts val="0"/>
              </a:spcBef>
              <a:spcAft>
                <a:spcPts val="0"/>
              </a:spcAft>
              <a:defRPr/>
            </a:pPr>
            <a:r>
              <a:rPr lang="zh-CN" altLang="en-US" sz="1400" dirty="0" smtClean="0">
                <a:solidFill>
                  <a:schemeClr val="tx1">
                    <a:lumMod val="50000"/>
                    <a:lumOff val="50000"/>
                  </a:schemeClr>
                </a:solidFill>
                <a:latin typeface="+mj-lt"/>
              </a:rPr>
              <a:t>国扶办点名表扬</a:t>
            </a:r>
            <a:endParaRPr lang="id-ID" sz="1400" dirty="0">
              <a:solidFill>
                <a:schemeClr val="tx1">
                  <a:lumMod val="50000"/>
                  <a:lumOff val="50000"/>
                </a:schemeClr>
              </a:solidFill>
              <a:latin typeface="+mj-lt"/>
            </a:endParaRPr>
          </a:p>
        </p:txBody>
      </p:sp>
      <p:sp>
        <p:nvSpPr>
          <p:cNvPr id="24" name="TextBox 23"/>
          <p:cNvSpPr txBox="1">
            <a:spLocks noChangeArrowheads="1"/>
          </p:cNvSpPr>
          <p:nvPr/>
        </p:nvSpPr>
        <p:spPr bwMode="auto">
          <a:xfrm>
            <a:off x="7786934" y="2899437"/>
            <a:ext cx="3185866"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171450" indent="-171450" algn="just">
              <a:buFont typeface="Wingdings" charset="2"/>
              <a:buChar char="l"/>
            </a:pPr>
            <a:r>
              <a:rPr lang="en-US" altLang="zh-CN" sz="1100" dirty="0" smtClean="0">
                <a:solidFill>
                  <a:srgbClr val="7F7F7F"/>
                </a:solidFill>
                <a:latin typeface="+mn-ea"/>
              </a:rPr>
              <a:t>2020</a:t>
            </a:r>
            <a:r>
              <a:rPr lang="zh-CN" altLang="en-US" sz="1100" dirty="0" smtClean="0">
                <a:solidFill>
                  <a:srgbClr val="7F7F7F"/>
                </a:solidFill>
                <a:latin typeface="+mn-ea"/>
              </a:rPr>
              <a:t>年</a:t>
            </a:r>
            <a:r>
              <a:rPr lang="en-US" altLang="zh-CN" sz="1100" dirty="0" smtClean="0">
                <a:solidFill>
                  <a:srgbClr val="7F7F7F"/>
                </a:solidFill>
                <a:latin typeface="+mn-ea"/>
              </a:rPr>
              <a:t>4</a:t>
            </a:r>
            <a:r>
              <a:rPr lang="zh-CN" altLang="zh-CN" sz="1100" dirty="0">
                <a:solidFill>
                  <a:srgbClr val="7F7F7F"/>
                </a:solidFill>
                <a:latin typeface="+mn-ea"/>
              </a:rPr>
              <a:t>月</a:t>
            </a:r>
            <a:r>
              <a:rPr lang="en-US" altLang="zh-CN" sz="1100" dirty="0" smtClean="0">
                <a:solidFill>
                  <a:srgbClr val="7F7F7F"/>
                </a:solidFill>
                <a:latin typeface="+mn-ea"/>
              </a:rPr>
              <a:t>16</a:t>
            </a:r>
            <a:r>
              <a:rPr lang="zh-CN" altLang="zh-CN" sz="1100" dirty="0" smtClean="0">
                <a:solidFill>
                  <a:srgbClr val="7F7F7F"/>
                </a:solidFill>
                <a:latin typeface="+mn-ea"/>
              </a:rPr>
              <a:t>日</a:t>
            </a:r>
            <a:r>
              <a:rPr lang="en-US" altLang="zh-CN" sz="1100" dirty="0" smtClean="0">
                <a:solidFill>
                  <a:srgbClr val="7F7F7F"/>
                </a:solidFill>
                <a:latin typeface="+mn-ea"/>
              </a:rPr>
              <a:t> </a:t>
            </a:r>
            <a:r>
              <a:rPr lang="zh-CN" altLang="zh-CN" sz="1100" dirty="0" smtClean="0">
                <a:solidFill>
                  <a:srgbClr val="7F7F7F"/>
                </a:solidFill>
                <a:latin typeface="+mn-ea"/>
              </a:rPr>
              <a:t>全国扶贫办主任电视电话会议上</a:t>
            </a:r>
            <a:r>
              <a:rPr lang="zh-CN" altLang="zh-CN" sz="1100" dirty="0">
                <a:solidFill>
                  <a:srgbClr val="7F7F7F"/>
                </a:solidFill>
                <a:latin typeface="+mn-ea"/>
              </a:rPr>
              <a:t>，原国务院扶贫办刘永富主任要求“今年消费扶贫要大干一场，要找出办法，走出路子，工作要干起来。现在重庆做得很好。</a:t>
            </a:r>
            <a:r>
              <a:rPr lang="zh-CN" altLang="zh-CN" sz="1100" dirty="0" smtClean="0">
                <a:solidFill>
                  <a:srgbClr val="7F7F7F"/>
                </a:solidFill>
                <a:latin typeface="+mn-ea"/>
              </a:rPr>
              <a:t>”</a:t>
            </a:r>
            <a:endParaRPr lang="en-US" altLang="zh-CN" sz="1100" dirty="0" smtClean="0">
              <a:solidFill>
                <a:srgbClr val="7F7F7F"/>
              </a:solidFill>
              <a:latin typeface="+mn-ea"/>
            </a:endParaRPr>
          </a:p>
          <a:p>
            <a:pPr marL="171450" indent="-171450" algn="just">
              <a:buFont typeface="Wingdings" charset="2"/>
              <a:buChar char="l"/>
            </a:pPr>
            <a:r>
              <a:rPr lang="zh-CN" altLang="zh-CN" sz="1100" dirty="0" smtClean="0">
                <a:solidFill>
                  <a:srgbClr val="7F7F7F"/>
                </a:solidFill>
                <a:latin typeface="+mn-ea"/>
              </a:rPr>
              <a:t>2</a:t>
            </a:r>
            <a:r>
              <a:rPr lang="en-US" altLang="zh-CN" sz="1100" dirty="0" smtClean="0">
                <a:solidFill>
                  <a:srgbClr val="7F7F7F"/>
                </a:solidFill>
                <a:latin typeface="+mn-ea"/>
              </a:rPr>
              <a:t>020</a:t>
            </a:r>
            <a:r>
              <a:rPr lang="zh-CN" altLang="en-US" sz="1100" dirty="0" smtClean="0">
                <a:solidFill>
                  <a:srgbClr val="7F7F7F"/>
                </a:solidFill>
                <a:latin typeface="+mn-ea"/>
              </a:rPr>
              <a:t>年</a:t>
            </a:r>
            <a:r>
              <a:rPr lang="en-US" altLang="zh-CN" sz="1100" dirty="0" smtClean="0">
                <a:solidFill>
                  <a:srgbClr val="7F7F7F"/>
                </a:solidFill>
                <a:latin typeface="+mn-ea"/>
              </a:rPr>
              <a:t>7</a:t>
            </a:r>
            <a:r>
              <a:rPr lang="zh-CN" altLang="zh-CN" sz="1100" dirty="0">
                <a:solidFill>
                  <a:srgbClr val="7F7F7F"/>
                </a:solidFill>
                <a:latin typeface="+mn-ea"/>
              </a:rPr>
              <a:t>月</a:t>
            </a:r>
            <a:r>
              <a:rPr lang="en-US" altLang="zh-CN" sz="1100" dirty="0" smtClean="0">
                <a:solidFill>
                  <a:srgbClr val="7F7F7F"/>
                </a:solidFill>
                <a:latin typeface="+mn-ea"/>
              </a:rPr>
              <a:t>5</a:t>
            </a:r>
            <a:r>
              <a:rPr lang="zh-CN" altLang="zh-CN" sz="1100" dirty="0" smtClean="0">
                <a:solidFill>
                  <a:srgbClr val="7F7F7F"/>
                </a:solidFill>
                <a:latin typeface="+mn-ea"/>
              </a:rPr>
              <a:t>日</a:t>
            </a:r>
            <a:r>
              <a:rPr lang="en-US" altLang="zh-CN" sz="1100" dirty="0" smtClean="0">
                <a:solidFill>
                  <a:srgbClr val="7F7F7F"/>
                </a:solidFill>
                <a:latin typeface="+mn-ea"/>
              </a:rPr>
              <a:t> </a:t>
            </a:r>
            <a:r>
              <a:rPr lang="zh-CN" altLang="zh-CN" sz="1100" dirty="0" smtClean="0">
                <a:solidFill>
                  <a:srgbClr val="7F7F7F"/>
                </a:solidFill>
                <a:latin typeface="+mn-ea"/>
              </a:rPr>
              <a:t>国务</a:t>
            </a:r>
            <a:r>
              <a:rPr lang="zh-CN" altLang="zh-CN" sz="1100" dirty="0">
                <a:solidFill>
                  <a:srgbClr val="7F7F7F"/>
                </a:solidFill>
                <a:latin typeface="+mn-ea"/>
              </a:rPr>
              <a:t>院扶贫办洪天云</a:t>
            </a:r>
            <a:r>
              <a:rPr lang="zh-CN" altLang="zh-CN" sz="1100" dirty="0" smtClean="0">
                <a:solidFill>
                  <a:srgbClr val="7F7F7F"/>
                </a:solidFill>
                <a:latin typeface="+mn-ea"/>
              </a:rPr>
              <a:t>副主任来渝调研指导消费扶贫工作</a:t>
            </a:r>
            <a:r>
              <a:rPr lang="zh-CN" altLang="zh-CN" sz="1100" dirty="0">
                <a:solidFill>
                  <a:srgbClr val="7F7F7F"/>
                </a:solidFill>
                <a:latin typeface="+mn-ea"/>
              </a:rPr>
              <a:t>，</a:t>
            </a:r>
            <a:r>
              <a:rPr lang="zh-CN" altLang="zh-CN" sz="1100" dirty="0" smtClean="0">
                <a:solidFill>
                  <a:srgbClr val="7F7F7F"/>
                </a:solidFill>
                <a:latin typeface="+mn-ea"/>
              </a:rPr>
              <a:t>对重庆</a:t>
            </a:r>
            <a:r>
              <a:rPr lang="zh-CN" altLang="zh-CN" sz="1100" dirty="0">
                <a:solidFill>
                  <a:srgbClr val="7F7F7F"/>
                </a:solidFill>
                <a:latin typeface="+mn-ea"/>
              </a:rPr>
              <a:t>市消费扶贫专柜进校园、西部消费扶贫中心规划建设等给予了充分肯定。 </a:t>
            </a:r>
            <a:endParaRPr lang="en-US" sz="1100" dirty="0">
              <a:solidFill>
                <a:srgbClr val="7F7F7F"/>
              </a:solidFill>
              <a:latin typeface="+mn-ea"/>
              <a:cs typeface="Arial" panose="020B0604020202020204" pitchFamily="34" charset="0"/>
            </a:endParaRPr>
          </a:p>
        </p:txBody>
      </p:sp>
      <p:cxnSp>
        <p:nvCxnSpPr>
          <p:cNvPr id="25" name="Straight Connector 24"/>
          <p:cNvCxnSpPr/>
          <p:nvPr/>
        </p:nvCxnSpPr>
        <p:spPr>
          <a:xfrm>
            <a:off x="7949059" y="2886127"/>
            <a:ext cx="365760" cy="0"/>
          </a:xfrm>
          <a:prstGeom prst="line">
            <a:avLst/>
          </a:prstGeom>
          <a:ln w="2540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1235741" y="5026863"/>
            <a:ext cx="1261884" cy="307777"/>
          </a:xfrm>
          <a:prstGeom prst="rect">
            <a:avLst/>
          </a:prstGeom>
          <a:noFill/>
        </p:spPr>
        <p:txBody>
          <a:bodyPr wrap="none">
            <a:spAutoFit/>
          </a:bodyPr>
          <a:lstStyle/>
          <a:p>
            <a:pPr eaLnBrk="1" fontAlgn="auto" hangingPunct="1">
              <a:spcBef>
                <a:spcPts val="0"/>
              </a:spcBef>
              <a:spcAft>
                <a:spcPts val="0"/>
              </a:spcAft>
              <a:defRPr/>
            </a:pPr>
            <a:r>
              <a:rPr lang="zh-CN" altLang="en-US" sz="1400" dirty="0" smtClean="0">
                <a:solidFill>
                  <a:schemeClr val="tx1">
                    <a:lumMod val="50000"/>
                    <a:lumOff val="50000"/>
                  </a:schemeClr>
                </a:solidFill>
                <a:latin typeface="+mj-lt"/>
              </a:rPr>
              <a:t>兄弟省市学习</a:t>
            </a:r>
            <a:endParaRPr lang="id-ID" sz="1400" dirty="0">
              <a:solidFill>
                <a:schemeClr val="tx1">
                  <a:lumMod val="50000"/>
                  <a:lumOff val="50000"/>
                </a:schemeClr>
              </a:solidFill>
              <a:latin typeface="+mj-lt"/>
            </a:endParaRPr>
          </a:p>
        </p:txBody>
      </p:sp>
      <p:sp>
        <p:nvSpPr>
          <p:cNvPr id="27" name="TextBox 26"/>
          <p:cNvSpPr txBox="1">
            <a:spLocks noChangeArrowheads="1"/>
          </p:cNvSpPr>
          <p:nvPr/>
        </p:nvSpPr>
        <p:spPr bwMode="auto">
          <a:xfrm>
            <a:off x="1235740" y="5346268"/>
            <a:ext cx="3272760" cy="93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171450" indent="-171450" algn="just">
              <a:buFont typeface="Wingdings" charset="2"/>
              <a:buChar char="l"/>
            </a:pPr>
            <a:r>
              <a:rPr lang="en-US" altLang="zh-CN" sz="1100" dirty="0" smtClean="0">
                <a:solidFill>
                  <a:srgbClr val="7F7F7F"/>
                </a:solidFill>
                <a:latin typeface="+mn-ea"/>
              </a:rPr>
              <a:t>2020</a:t>
            </a:r>
            <a:r>
              <a:rPr lang="zh-CN" altLang="en-US" sz="1100" dirty="0" smtClean="0">
                <a:solidFill>
                  <a:srgbClr val="7F7F7F"/>
                </a:solidFill>
                <a:latin typeface="+mn-ea"/>
              </a:rPr>
              <a:t>年</a:t>
            </a:r>
            <a:r>
              <a:rPr lang="en-US" altLang="zh-CN" sz="1100" dirty="0" smtClean="0">
                <a:solidFill>
                  <a:srgbClr val="7F7F7F"/>
                </a:solidFill>
                <a:latin typeface="+mn-ea"/>
              </a:rPr>
              <a:t>8</a:t>
            </a:r>
            <a:r>
              <a:rPr lang="zh-CN" altLang="zh-CN" sz="1100" dirty="0">
                <a:solidFill>
                  <a:srgbClr val="7F7F7F"/>
                </a:solidFill>
                <a:latin typeface="+mn-ea"/>
              </a:rPr>
              <a:t>月</a:t>
            </a:r>
            <a:r>
              <a:rPr lang="en-US" altLang="zh-CN" sz="1100" dirty="0" smtClean="0">
                <a:solidFill>
                  <a:srgbClr val="7F7F7F"/>
                </a:solidFill>
                <a:latin typeface="+mn-ea"/>
              </a:rPr>
              <a:t>18</a:t>
            </a:r>
            <a:r>
              <a:rPr lang="zh-CN" altLang="zh-CN" sz="1100" dirty="0" smtClean="0">
                <a:solidFill>
                  <a:srgbClr val="7F7F7F"/>
                </a:solidFill>
                <a:latin typeface="+mn-ea"/>
              </a:rPr>
              <a:t>日</a:t>
            </a:r>
            <a:r>
              <a:rPr lang="en-US" altLang="zh-CN" sz="1100" dirty="0" smtClean="0">
                <a:solidFill>
                  <a:srgbClr val="7F7F7F"/>
                </a:solidFill>
                <a:latin typeface="+mn-ea"/>
              </a:rPr>
              <a:t> </a:t>
            </a:r>
            <a:r>
              <a:rPr lang="zh-CN" altLang="en-US" sz="1100" dirty="0" smtClean="0">
                <a:solidFill>
                  <a:srgbClr val="7F7F7F"/>
                </a:solidFill>
                <a:latin typeface="+mn-ea"/>
              </a:rPr>
              <a:t>陕西省扶贫办考察学习</a:t>
            </a:r>
            <a:endParaRPr lang="en-US" altLang="zh-CN" sz="1100" dirty="0" smtClean="0">
              <a:solidFill>
                <a:srgbClr val="7F7F7F"/>
              </a:solidFill>
              <a:latin typeface="+mn-ea"/>
            </a:endParaRPr>
          </a:p>
          <a:p>
            <a:pPr marL="171450" indent="-171450" algn="just">
              <a:buFont typeface="Wingdings" charset="2"/>
              <a:buChar char="l"/>
            </a:pPr>
            <a:r>
              <a:rPr lang="zh-CN" altLang="zh-CN" sz="1100" dirty="0" smtClean="0">
                <a:solidFill>
                  <a:srgbClr val="7F7F7F"/>
                </a:solidFill>
                <a:latin typeface="+mn-ea"/>
              </a:rPr>
              <a:t>2</a:t>
            </a:r>
            <a:r>
              <a:rPr lang="en-US" altLang="zh-CN" sz="1100" dirty="0" smtClean="0">
                <a:solidFill>
                  <a:srgbClr val="7F7F7F"/>
                </a:solidFill>
                <a:latin typeface="+mn-ea"/>
              </a:rPr>
              <a:t>020</a:t>
            </a:r>
            <a:r>
              <a:rPr lang="zh-CN" altLang="en-US" sz="1100" dirty="0" smtClean="0">
                <a:solidFill>
                  <a:srgbClr val="7F7F7F"/>
                </a:solidFill>
                <a:latin typeface="+mn-ea"/>
              </a:rPr>
              <a:t>年</a:t>
            </a:r>
            <a:r>
              <a:rPr lang="en-US" altLang="zh-CN" sz="1100" dirty="0" smtClean="0">
                <a:solidFill>
                  <a:srgbClr val="7F7F7F"/>
                </a:solidFill>
                <a:latin typeface="+mn-ea"/>
              </a:rPr>
              <a:t>8</a:t>
            </a:r>
            <a:r>
              <a:rPr lang="zh-CN" altLang="zh-CN" sz="1100" dirty="0">
                <a:solidFill>
                  <a:srgbClr val="7F7F7F"/>
                </a:solidFill>
                <a:latin typeface="+mn-ea"/>
              </a:rPr>
              <a:t>月</a:t>
            </a:r>
            <a:r>
              <a:rPr lang="en-US" altLang="zh-CN" sz="1100" dirty="0" smtClean="0">
                <a:solidFill>
                  <a:srgbClr val="7F7F7F"/>
                </a:solidFill>
                <a:latin typeface="+mn-ea"/>
              </a:rPr>
              <a:t>23</a:t>
            </a:r>
            <a:r>
              <a:rPr lang="zh-CN" altLang="zh-CN" sz="1100" dirty="0" smtClean="0">
                <a:solidFill>
                  <a:srgbClr val="7F7F7F"/>
                </a:solidFill>
                <a:latin typeface="+mn-ea"/>
              </a:rPr>
              <a:t>日</a:t>
            </a:r>
            <a:r>
              <a:rPr lang="en-US" altLang="zh-CN" sz="1100" dirty="0" smtClean="0">
                <a:solidFill>
                  <a:srgbClr val="7F7F7F"/>
                </a:solidFill>
                <a:latin typeface="+mn-ea"/>
              </a:rPr>
              <a:t> </a:t>
            </a:r>
            <a:r>
              <a:rPr lang="zh-CN" altLang="en-US" sz="1100" dirty="0" smtClean="0">
                <a:solidFill>
                  <a:srgbClr val="7F7F7F"/>
                </a:solidFill>
                <a:latin typeface="+mn-ea"/>
              </a:rPr>
              <a:t>吉林省吉林市扶贫办考察学习</a:t>
            </a:r>
            <a:endParaRPr lang="en-US" altLang="zh-CN" sz="1100" dirty="0" smtClean="0">
              <a:solidFill>
                <a:srgbClr val="7F7F7F"/>
              </a:solidFill>
              <a:latin typeface="+mn-ea"/>
            </a:endParaRPr>
          </a:p>
          <a:p>
            <a:pPr marL="171450" indent="-171450" algn="just">
              <a:buFont typeface="Wingdings" charset="2"/>
              <a:buChar char="l"/>
            </a:pPr>
            <a:r>
              <a:rPr lang="zh-CN" altLang="zh-CN" sz="1100" dirty="0" smtClean="0">
                <a:solidFill>
                  <a:srgbClr val="7F7F7F"/>
                </a:solidFill>
                <a:latin typeface="+mn-ea"/>
              </a:rPr>
              <a:t>2</a:t>
            </a:r>
            <a:r>
              <a:rPr lang="en-US" altLang="zh-CN" sz="1100" dirty="0" smtClean="0">
                <a:solidFill>
                  <a:srgbClr val="7F7F7F"/>
                </a:solidFill>
                <a:latin typeface="+mn-ea"/>
              </a:rPr>
              <a:t>020</a:t>
            </a:r>
            <a:r>
              <a:rPr lang="zh-CN" altLang="en-US" sz="1100" dirty="0" smtClean="0">
                <a:solidFill>
                  <a:srgbClr val="7F7F7F"/>
                </a:solidFill>
                <a:latin typeface="+mn-ea"/>
              </a:rPr>
              <a:t>年</a:t>
            </a:r>
            <a:r>
              <a:rPr lang="en-US" altLang="zh-CN" sz="1100" dirty="0" smtClean="0">
                <a:solidFill>
                  <a:srgbClr val="7F7F7F"/>
                </a:solidFill>
                <a:latin typeface="+mn-ea"/>
              </a:rPr>
              <a:t>9</a:t>
            </a:r>
            <a:r>
              <a:rPr lang="zh-CN" altLang="zh-CN" sz="1100" dirty="0">
                <a:solidFill>
                  <a:srgbClr val="7F7F7F"/>
                </a:solidFill>
                <a:latin typeface="+mn-ea"/>
              </a:rPr>
              <a:t>月</a:t>
            </a:r>
            <a:r>
              <a:rPr lang="en-US" altLang="zh-CN" sz="1100" dirty="0" smtClean="0">
                <a:solidFill>
                  <a:srgbClr val="7F7F7F"/>
                </a:solidFill>
                <a:latin typeface="+mn-ea"/>
              </a:rPr>
              <a:t>13</a:t>
            </a:r>
            <a:r>
              <a:rPr lang="zh-CN" altLang="zh-CN" sz="1100" dirty="0" smtClean="0">
                <a:solidFill>
                  <a:srgbClr val="7F7F7F"/>
                </a:solidFill>
                <a:latin typeface="+mn-ea"/>
              </a:rPr>
              <a:t>日</a:t>
            </a:r>
            <a:r>
              <a:rPr lang="en-US" altLang="zh-CN" sz="1100" dirty="0" smtClean="0">
                <a:solidFill>
                  <a:srgbClr val="7F7F7F"/>
                </a:solidFill>
                <a:latin typeface="+mn-ea"/>
              </a:rPr>
              <a:t> </a:t>
            </a:r>
            <a:r>
              <a:rPr lang="zh-CN" altLang="en-US" sz="1100" dirty="0" smtClean="0">
                <a:solidFill>
                  <a:srgbClr val="7F7F7F"/>
                </a:solidFill>
                <a:latin typeface="+mn-ea"/>
              </a:rPr>
              <a:t>安徽省芜湖市扶贫办考察学习</a:t>
            </a:r>
            <a:endParaRPr lang="en-US" altLang="zh-CN" sz="1100" dirty="0" smtClean="0">
              <a:solidFill>
                <a:srgbClr val="7F7F7F"/>
              </a:solidFill>
              <a:latin typeface="+mn-ea"/>
            </a:endParaRPr>
          </a:p>
          <a:p>
            <a:pPr marL="171450" indent="-171450" algn="just">
              <a:buFont typeface="Wingdings" charset="2"/>
              <a:buChar char="l"/>
            </a:pPr>
            <a:r>
              <a:rPr lang="zh-CN" altLang="zh-CN" sz="1100" dirty="0" smtClean="0">
                <a:solidFill>
                  <a:srgbClr val="7F7F7F"/>
                </a:solidFill>
                <a:latin typeface="+mn-ea"/>
              </a:rPr>
              <a:t>2</a:t>
            </a:r>
            <a:r>
              <a:rPr lang="en-US" altLang="zh-CN" sz="1100" dirty="0" smtClean="0">
                <a:solidFill>
                  <a:srgbClr val="7F7F7F"/>
                </a:solidFill>
                <a:latin typeface="+mn-ea"/>
              </a:rPr>
              <a:t>020</a:t>
            </a:r>
            <a:r>
              <a:rPr lang="zh-CN" altLang="en-US" sz="1100" dirty="0" smtClean="0">
                <a:solidFill>
                  <a:srgbClr val="7F7F7F"/>
                </a:solidFill>
                <a:latin typeface="+mn-ea"/>
              </a:rPr>
              <a:t>年</a:t>
            </a:r>
            <a:r>
              <a:rPr lang="en-US" altLang="zh-CN" sz="1100" dirty="0" smtClean="0">
                <a:solidFill>
                  <a:srgbClr val="7F7F7F"/>
                </a:solidFill>
                <a:latin typeface="+mn-ea"/>
              </a:rPr>
              <a:t>10</a:t>
            </a:r>
            <a:r>
              <a:rPr lang="zh-CN" altLang="zh-CN" sz="1100" dirty="0">
                <a:solidFill>
                  <a:srgbClr val="7F7F7F"/>
                </a:solidFill>
                <a:latin typeface="+mn-ea"/>
              </a:rPr>
              <a:t>月</a:t>
            </a:r>
            <a:r>
              <a:rPr lang="en-US" altLang="zh-CN" sz="1100" dirty="0" smtClean="0">
                <a:solidFill>
                  <a:srgbClr val="7F7F7F"/>
                </a:solidFill>
                <a:latin typeface="+mn-ea"/>
              </a:rPr>
              <a:t>28</a:t>
            </a:r>
            <a:r>
              <a:rPr lang="zh-CN" altLang="zh-CN" sz="1100" dirty="0" smtClean="0">
                <a:solidFill>
                  <a:srgbClr val="7F7F7F"/>
                </a:solidFill>
                <a:latin typeface="+mn-ea"/>
              </a:rPr>
              <a:t>日</a:t>
            </a:r>
            <a:r>
              <a:rPr lang="en-US" altLang="zh-CN" sz="1100" dirty="0" smtClean="0">
                <a:solidFill>
                  <a:srgbClr val="7F7F7F"/>
                </a:solidFill>
                <a:latin typeface="+mn-ea"/>
              </a:rPr>
              <a:t> </a:t>
            </a:r>
            <a:r>
              <a:rPr lang="zh-CN" altLang="en-US" sz="1100" dirty="0" smtClean="0">
                <a:solidFill>
                  <a:srgbClr val="7F7F7F"/>
                </a:solidFill>
                <a:latin typeface="+mn-ea"/>
              </a:rPr>
              <a:t>四川省扶贫办考察学习</a:t>
            </a:r>
            <a:endParaRPr lang="en-US" altLang="zh-CN" sz="1100" dirty="0" smtClean="0">
              <a:solidFill>
                <a:srgbClr val="7F7F7F"/>
              </a:solidFill>
              <a:latin typeface="+mn-ea"/>
            </a:endParaRPr>
          </a:p>
          <a:p>
            <a:pPr marL="171450" indent="-171450" algn="just">
              <a:buFont typeface="Wingdings" charset="2"/>
              <a:buChar char="l"/>
            </a:pPr>
            <a:r>
              <a:rPr lang="zh-CN" altLang="zh-CN" sz="1100" dirty="0" smtClean="0">
                <a:solidFill>
                  <a:srgbClr val="7F7F7F"/>
                </a:solidFill>
                <a:latin typeface="+mn-ea"/>
              </a:rPr>
              <a:t>2</a:t>
            </a:r>
            <a:r>
              <a:rPr lang="en-US" altLang="zh-CN" sz="1100" dirty="0" smtClean="0">
                <a:solidFill>
                  <a:srgbClr val="7F7F7F"/>
                </a:solidFill>
                <a:latin typeface="+mn-ea"/>
              </a:rPr>
              <a:t>020</a:t>
            </a:r>
            <a:r>
              <a:rPr lang="zh-CN" altLang="en-US" sz="1100" dirty="0" smtClean="0">
                <a:solidFill>
                  <a:srgbClr val="7F7F7F"/>
                </a:solidFill>
                <a:latin typeface="+mn-ea"/>
              </a:rPr>
              <a:t>年</a:t>
            </a:r>
            <a:r>
              <a:rPr lang="en-US" altLang="zh-CN" sz="1100" dirty="0" smtClean="0">
                <a:solidFill>
                  <a:srgbClr val="7F7F7F"/>
                </a:solidFill>
                <a:latin typeface="+mn-ea"/>
              </a:rPr>
              <a:t>11</a:t>
            </a:r>
            <a:r>
              <a:rPr lang="zh-CN" altLang="zh-CN" sz="1100" dirty="0">
                <a:solidFill>
                  <a:srgbClr val="7F7F7F"/>
                </a:solidFill>
                <a:latin typeface="+mn-ea"/>
              </a:rPr>
              <a:t>月</a:t>
            </a:r>
            <a:r>
              <a:rPr lang="en-US" altLang="zh-CN" sz="1100" dirty="0" smtClean="0">
                <a:solidFill>
                  <a:srgbClr val="7F7F7F"/>
                </a:solidFill>
                <a:latin typeface="+mn-ea"/>
              </a:rPr>
              <a:t>17</a:t>
            </a:r>
            <a:r>
              <a:rPr lang="zh-CN" altLang="zh-CN" sz="1100" dirty="0" smtClean="0">
                <a:solidFill>
                  <a:srgbClr val="7F7F7F"/>
                </a:solidFill>
                <a:latin typeface="+mn-ea"/>
              </a:rPr>
              <a:t>日</a:t>
            </a:r>
            <a:r>
              <a:rPr lang="en-US" altLang="zh-CN" sz="1100" dirty="0" smtClean="0">
                <a:solidFill>
                  <a:srgbClr val="7F7F7F"/>
                </a:solidFill>
                <a:latin typeface="+mn-ea"/>
              </a:rPr>
              <a:t> </a:t>
            </a:r>
            <a:r>
              <a:rPr lang="zh-CN" altLang="zh-CN" sz="1100" dirty="0" smtClean="0">
                <a:solidFill>
                  <a:srgbClr val="7F7F7F"/>
                </a:solidFill>
                <a:latin typeface="+mn-ea"/>
              </a:rPr>
              <a:t>西藏自治区扶贫办</a:t>
            </a:r>
            <a:r>
              <a:rPr lang="zh-CN" altLang="en-US" sz="1100" dirty="0" smtClean="0">
                <a:solidFill>
                  <a:srgbClr val="7F7F7F"/>
                </a:solidFill>
                <a:latin typeface="+mn-ea"/>
              </a:rPr>
              <a:t>考察学习</a:t>
            </a:r>
            <a:r>
              <a:rPr lang="zh-CN" altLang="zh-CN" sz="1100" dirty="0" smtClean="0">
                <a:solidFill>
                  <a:srgbClr val="7F7F7F"/>
                </a:solidFill>
                <a:latin typeface="+mn-ea"/>
              </a:rPr>
              <a:t> </a:t>
            </a:r>
            <a:endParaRPr lang="en-US" sz="1100" dirty="0">
              <a:solidFill>
                <a:srgbClr val="7F7F7F"/>
              </a:solidFill>
              <a:latin typeface="+mn-ea"/>
              <a:cs typeface="Arial" panose="020B0604020202020204" pitchFamily="34" charset="0"/>
            </a:endParaRPr>
          </a:p>
        </p:txBody>
      </p:sp>
      <p:cxnSp>
        <p:nvCxnSpPr>
          <p:cNvPr id="28" name="Straight Connector 27"/>
          <p:cNvCxnSpPr/>
          <p:nvPr/>
        </p:nvCxnSpPr>
        <p:spPr>
          <a:xfrm>
            <a:off x="1397866" y="5332958"/>
            <a:ext cx="365760" cy="0"/>
          </a:xfrm>
          <a:prstGeom prst="line">
            <a:avLst/>
          </a:prstGeom>
          <a:ln w="25400" cap="rnd">
            <a:solidFill>
              <a:schemeClr val="accent6"/>
            </a:solidFill>
            <a:round/>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4547828" y="5026863"/>
            <a:ext cx="1261884" cy="307777"/>
          </a:xfrm>
          <a:prstGeom prst="rect">
            <a:avLst/>
          </a:prstGeom>
          <a:noFill/>
        </p:spPr>
        <p:txBody>
          <a:bodyPr wrap="none">
            <a:spAutoFit/>
          </a:bodyPr>
          <a:lstStyle/>
          <a:p>
            <a:pPr eaLnBrk="1" fontAlgn="auto" hangingPunct="1">
              <a:spcBef>
                <a:spcPts val="0"/>
              </a:spcBef>
              <a:spcAft>
                <a:spcPts val="0"/>
              </a:spcAft>
              <a:defRPr/>
            </a:pPr>
            <a:r>
              <a:rPr lang="zh-CN" altLang="en-US" sz="1400" dirty="0" smtClean="0">
                <a:solidFill>
                  <a:schemeClr val="tx1">
                    <a:lumMod val="50000"/>
                    <a:lumOff val="50000"/>
                  </a:schemeClr>
                </a:solidFill>
                <a:latin typeface="+mj-lt"/>
              </a:rPr>
              <a:t>国家部委认可</a:t>
            </a:r>
            <a:endParaRPr lang="id-ID" sz="1400" dirty="0">
              <a:solidFill>
                <a:schemeClr val="tx1">
                  <a:lumMod val="50000"/>
                  <a:lumOff val="50000"/>
                </a:schemeClr>
              </a:solidFill>
              <a:latin typeface="+mj-lt"/>
            </a:endParaRPr>
          </a:p>
        </p:txBody>
      </p:sp>
      <p:sp>
        <p:nvSpPr>
          <p:cNvPr id="30" name="TextBox 29"/>
          <p:cNvSpPr txBox="1">
            <a:spLocks noChangeArrowheads="1"/>
          </p:cNvSpPr>
          <p:nvPr/>
        </p:nvSpPr>
        <p:spPr bwMode="auto">
          <a:xfrm>
            <a:off x="4547828" y="5346268"/>
            <a:ext cx="293987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171450" indent="-171450" algn="just">
              <a:buFont typeface="Wingdings" charset="2"/>
              <a:buChar char="l"/>
            </a:pPr>
            <a:r>
              <a:rPr lang="en-US" altLang="zh-CN" sz="1100" dirty="0" smtClean="0">
                <a:solidFill>
                  <a:srgbClr val="7F7F7F"/>
                </a:solidFill>
                <a:latin typeface="+mn-ea"/>
              </a:rPr>
              <a:t>2020</a:t>
            </a:r>
            <a:r>
              <a:rPr lang="zh-CN" altLang="en-US" sz="1100" dirty="0" smtClean="0">
                <a:solidFill>
                  <a:srgbClr val="7F7F7F"/>
                </a:solidFill>
                <a:latin typeface="+mn-ea"/>
              </a:rPr>
              <a:t>年</a:t>
            </a:r>
            <a:r>
              <a:rPr lang="en-US" altLang="zh-CN" sz="1100" dirty="0" smtClean="0">
                <a:solidFill>
                  <a:srgbClr val="7F7F7F"/>
                </a:solidFill>
                <a:latin typeface="+mn-ea"/>
              </a:rPr>
              <a:t>4</a:t>
            </a:r>
            <a:r>
              <a:rPr lang="zh-CN" altLang="zh-CN" sz="1100" dirty="0">
                <a:solidFill>
                  <a:srgbClr val="7F7F7F"/>
                </a:solidFill>
                <a:latin typeface="+mn-ea"/>
              </a:rPr>
              <a:t>月</a:t>
            </a:r>
            <a:r>
              <a:rPr lang="en-US" altLang="zh-CN" sz="1100" dirty="0" smtClean="0">
                <a:solidFill>
                  <a:srgbClr val="7F7F7F"/>
                </a:solidFill>
                <a:latin typeface="+mn-ea"/>
              </a:rPr>
              <a:t>27</a:t>
            </a:r>
            <a:r>
              <a:rPr lang="zh-CN" altLang="zh-CN" sz="1100" dirty="0" smtClean="0">
                <a:solidFill>
                  <a:srgbClr val="7F7F7F"/>
                </a:solidFill>
                <a:latin typeface="+mn-ea"/>
              </a:rPr>
              <a:t>日</a:t>
            </a:r>
            <a:r>
              <a:rPr lang="en-US" altLang="zh-CN" sz="1100" dirty="0" smtClean="0">
                <a:solidFill>
                  <a:srgbClr val="7F7F7F"/>
                </a:solidFill>
                <a:latin typeface="+mn-ea"/>
              </a:rPr>
              <a:t> </a:t>
            </a:r>
            <a:r>
              <a:rPr lang="zh-CN" altLang="zh-CN" sz="1100" dirty="0" smtClean="0">
                <a:solidFill>
                  <a:srgbClr val="7F7F7F"/>
                </a:solidFill>
                <a:latin typeface="+mn-ea"/>
              </a:rPr>
              <a:t>全国发展改革系统决战决胜脱贫攻坚工作视频会</a:t>
            </a:r>
            <a:endParaRPr lang="en-US" altLang="zh-CN" sz="1100" dirty="0">
              <a:solidFill>
                <a:srgbClr val="7F7F7F"/>
              </a:solidFill>
              <a:latin typeface="+mn-ea"/>
            </a:endParaRPr>
          </a:p>
          <a:p>
            <a:pPr marL="171450" indent="-171450" algn="just">
              <a:buFont typeface="Wingdings" charset="2"/>
              <a:buChar char="l"/>
            </a:pPr>
            <a:r>
              <a:rPr lang="zh-CN" altLang="zh-CN" sz="1100" dirty="0" smtClean="0">
                <a:solidFill>
                  <a:srgbClr val="7F7F7F"/>
                </a:solidFill>
                <a:latin typeface="+mn-ea"/>
              </a:rPr>
              <a:t>2</a:t>
            </a:r>
            <a:r>
              <a:rPr lang="en-US" altLang="zh-CN" sz="1100" dirty="0" smtClean="0">
                <a:solidFill>
                  <a:srgbClr val="7F7F7F"/>
                </a:solidFill>
                <a:latin typeface="+mn-ea"/>
              </a:rPr>
              <a:t>020</a:t>
            </a:r>
            <a:r>
              <a:rPr lang="zh-CN" altLang="en-US" sz="1100" dirty="0" smtClean="0">
                <a:solidFill>
                  <a:srgbClr val="7F7F7F"/>
                </a:solidFill>
                <a:latin typeface="+mn-ea"/>
              </a:rPr>
              <a:t>年</a:t>
            </a:r>
            <a:r>
              <a:rPr lang="en-US" altLang="zh-CN" sz="1100" dirty="0" smtClean="0">
                <a:solidFill>
                  <a:srgbClr val="7F7F7F"/>
                </a:solidFill>
                <a:latin typeface="+mn-ea"/>
              </a:rPr>
              <a:t>7</a:t>
            </a:r>
            <a:r>
              <a:rPr lang="zh-CN" altLang="zh-CN" sz="1100" dirty="0">
                <a:solidFill>
                  <a:srgbClr val="7F7F7F"/>
                </a:solidFill>
                <a:latin typeface="+mn-ea"/>
              </a:rPr>
              <a:t>月</a:t>
            </a:r>
            <a:r>
              <a:rPr lang="en-US" altLang="zh-CN" sz="1100" dirty="0" smtClean="0">
                <a:solidFill>
                  <a:srgbClr val="7F7F7F"/>
                </a:solidFill>
                <a:latin typeface="+mn-ea"/>
              </a:rPr>
              <a:t>27</a:t>
            </a:r>
            <a:r>
              <a:rPr lang="zh-CN" altLang="zh-CN" sz="1100" dirty="0" smtClean="0">
                <a:solidFill>
                  <a:srgbClr val="7F7F7F"/>
                </a:solidFill>
                <a:latin typeface="+mn-ea"/>
              </a:rPr>
              <a:t>日</a:t>
            </a:r>
            <a:r>
              <a:rPr lang="en-US" altLang="zh-CN" sz="1100" dirty="0" smtClean="0">
                <a:solidFill>
                  <a:srgbClr val="7F7F7F"/>
                </a:solidFill>
                <a:latin typeface="+mn-ea"/>
              </a:rPr>
              <a:t> </a:t>
            </a:r>
            <a:r>
              <a:rPr lang="zh-CN" altLang="zh-CN" sz="1100" dirty="0" smtClean="0">
                <a:solidFill>
                  <a:srgbClr val="7F7F7F"/>
                </a:solidFill>
                <a:latin typeface="+mn-ea"/>
              </a:rPr>
              <a:t>全国产业扶贫工作推进会等会议上</a:t>
            </a:r>
            <a:r>
              <a:rPr lang="zh-CN" altLang="zh-CN" sz="1100" dirty="0">
                <a:solidFill>
                  <a:srgbClr val="7F7F7F"/>
                </a:solidFill>
                <a:latin typeface="+mn-ea"/>
              </a:rPr>
              <a:t>，国家发展改革委、国务院扶贫办等有关领导多次点名表扬重庆消费扶贫工作 </a:t>
            </a:r>
            <a:endParaRPr lang="en-US" sz="1100" dirty="0">
              <a:solidFill>
                <a:srgbClr val="7F7F7F"/>
              </a:solidFill>
              <a:latin typeface="+mn-ea"/>
              <a:cs typeface="Arial" panose="020B0604020202020204" pitchFamily="34" charset="0"/>
            </a:endParaRPr>
          </a:p>
        </p:txBody>
      </p:sp>
      <p:cxnSp>
        <p:nvCxnSpPr>
          <p:cNvPr id="31" name="Straight Connector 30"/>
          <p:cNvCxnSpPr/>
          <p:nvPr/>
        </p:nvCxnSpPr>
        <p:spPr>
          <a:xfrm>
            <a:off x="4709953" y="5332958"/>
            <a:ext cx="365760" cy="0"/>
          </a:xfrm>
          <a:prstGeom prst="line">
            <a:avLst/>
          </a:prstGeom>
          <a:ln w="25400" cap="rnd">
            <a:solidFill>
              <a:schemeClr val="accent5"/>
            </a:solidFill>
            <a:round/>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7786934" y="5026863"/>
            <a:ext cx="1441420" cy="307777"/>
          </a:xfrm>
          <a:prstGeom prst="rect">
            <a:avLst/>
          </a:prstGeom>
          <a:noFill/>
        </p:spPr>
        <p:txBody>
          <a:bodyPr wrap="none">
            <a:spAutoFit/>
          </a:bodyPr>
          <a:lstStyle/>
          <a:p>
            <a:pPr eaLnBrk="1" fontAlgn="auto" hangingPunct="1">
              <a:spcBef>
                <a:spcPts val="0"/>
              </a:spcBef>
              <a:spcAft>
                <a:spcPts val="0"/>
              </a:spcAft>
              <a:defRPr/>
            </a:pPr>
            <a:r>
              <a:rPr lang="zh-CN" altLang="en-US" sz="1400" dirty="0" smtClean="0">
                <a:solidFill>
                  <a:schemeClr val="tx1">
                    <a:lumMod val="50000"/>
                    <a:lumOff val="50000"/>
                  </a:schemeClr>
                </a:solidFill>
                <a:latin typeface="+mj-lt"/>
              </a:rPr>
              <a:t>国扶办调研称赞</a:t>
            </a:r>
            <a:endParaRPr lang="id-ID" sz="1400" dirty="0">
              <a:solidFill>
                <a:schemeClr val="tx1">
                  <a:lumMod val="50000"/>
                  <a:lumOff val="50000"/>
                </a:schemeClr>
              </a:solidFill>
              <a:latin typeface="+mj-lt"/>
            </a:endParaRPr>
          </a:p>
        </p:txBody>
      </p:sp>
      <p:sp>
        <p:nvSpPr>
          <p:cNvPr id="33" name="TextBox 32"/>
          <p:cNvSpPr txBox="1">
            <a:spLocks noChangeArrowheads="1"/>
          </p:cNvSpPr>
          <p:nvPr/>
        </p:nvSpPr>
        <p:spPr bwMode="auto">
          <a:xfrm>
            <a:off x="7786934" y="5346268"/>
            <a:ext cx="293987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171450" indent="-171450" algn="just">
              <a:buFont typeface="Wingdings" charset="2"/>
              <a:buChar char="l"/>
            </a:pPr>
            <a:r>
              <a:rPr lang="en-US" altLang="zh-CN" sz="1100" dirty="0" smtClean="0">
                <a:solidFill>
                  <a:srgbClr val="7F7F7F"/>
                </a:solidFill>
                <a:latin typeface="+mn-ea"/>
              </a:rPr>
              <a:t>2020</a:t>
            </a:r>
            <a:r>
              <a:rPr lang="zh-CN" altLang="en-US" sz="1100" dirty="0" smtClean="0">
                <a:solidFill>
                  <a:srgbClr val="7F7F7F"/>
                </a:solidFill>
                <a:latin typeface="+mn-ea"/>
              </a:rPr>
              <a:t>年</a:t>
            </a:r>
            <a:r>
              <a:rPr lang="en-US" altLang="zh-CN" sz="1100" dirty="0" smtClean="0">
                <a:solidFill>
                  <a:srgbClr val="7F7F7F"/>
                </a:solidFill>
                <a:latin typeface="+mn-ea"/>
              </a:rPr>
              <a:t>10</a:t>
            </a:r>
            <a:r>
              <a:rPr lang="zh-CN" altLang="zh-CN" sz="1100" dirty="0">
                <a:solidFill>
                  <a:srgbClr val="7F7F7F"/>
                </a:solidFill>
                <a:latin typeface="+mn-ea"/>
              </a:rPr>
              <a:t>月</a:t>
            </a:r>
            <a:r>
              <a:rPr lang="en-US" altLang="zh-CN" sz="1100" dirty="0" smtClean="0">
                <a:solidFill>
                  <a:srgbClr val="7F7F7F"/>
                </a:solidFill>
                <a:latin typeface="+mn-ea"/>
              </a:rPr>
              <a:t>22</a:t>
            </a:r>
            <a:r>
              <a:rPr lang="zh-CN" altLang="zh-CN" sz="1100" dirty="0" smtClean="0">
                <a:solidFill>
                  <a:srgbClr val="7F7F7F"/>
                </a:solidFill>
                <a:latin typeface="+mn-ea"/>
              </a:rPr>
              <a:t>日</a:t>
            </a:r>
            <a:r>
              <a:rPr lang="zh-CN" altLang="en-US" sz="1100" dirty="0" smtClean="0">
                <a:solidFill>
                  <a:srgbClr val="7F7F7F"/>
                </a:solidFill>
                <a:latin typeface="+mn-ea"/>
              </a:rPr>
              <a:t>和</a:t>
            </a:r>
            <a:r>
              <a:rPr lang="en-US" altLang="zh-CN" sz="1100" dirty="0" smtClean="0">
                <a:solidFill>
                  <a:srgbClr val="7F7F7F"/>
                </a:solidFill>
                <a:latin typeface="+mn-ea"/>
              </a:rPr>
              <a:t>12</a:t>
            </a:r>
            <a:r>
              <a:rPr lang="zh-CN" altLang="zh-CN" sz="1100" dirty="0">
                <a:solidFill>
                  <a:srgbClr val="7F7F7F"/>
                </a:solidFill>
                <a:latin typeface="+mn-ea"/>
              </a:rPr>
              <a:t>月</a:t>
            </a:r>
            <a:r>
              <a:rPr lang="en-US" altLang="zh-CN" sz="1100" dirty="0" smtClean="0">
                <a:solidFill>
                  <a:srgbClr val="7F7F7F"/>
                </a:solidFill>
                <a:latin typeface="+mn-ea"/>
              </a:rPr>
              <a:t>7</a:t>
            </a:r>
            <a:r>
              <a:rPr lang="zh-CN" altLang="zh-CN" sz="1100" dirty="0" smtClean="0">
                <a:solidFill>
                  <a:srgbClr val="7F7F7F"/>
                </a:solidFill>
                <a:latin typeface="+mn-ea"/>
              </a:rPr>
              <a:t>日</a:t>
            </a:r>
            <a:r>
              <a:rPr lang="en-US" altLang="zh-CN" sz="1100" dirty="0" smtClean="0">
                <a:solidFill>
                  <a:srgbClr val="7F7F7F"/>
                </a:solidFill>
                <a:latin typeface="+mn-ea"/>
              </a:rPr>
              <a:t> </a:t>
            </a:r>
            <a:r>
              <a:rPr lang="zh-CN" altLang="zh-CN" sz="1100" dirty="0" smtClean="0">
                <a:solidFill>
                  <a:srgbClr val="7F7F7F"/>
                </a:solidFill>
                <a:latin typeface="+mn-ea"/>
              </a:rPr>
              <a:t>国务</a:t>
            </a:r>
            <a:r>
              <a:rPr lang="zh-CN" altLang="zh-CN" sz="1100" dirty="0">
                <a:solidFill>
                  <a:srgbClr val="7F7F7F"/>
                </a:solidFill>
                <a:latin typeface="+mn-ea"/>
              </a:rPr>
              <a:t>院扶贫办先后组织调研组赴重庆调研指导，称赞</a:t>
            </a:r>
            <a:r>
              <a:rPr lang="zh-CN" altLang="zh-CN" sz="1100" b="1" dirty="0">
                <a:solidFill>
                  <a:srgbClr val="7F7F7F"/>
                </a:solidFill>
                <a:latin typeface="+mn-ea"/>
              </a:rPr>
              <a:t>“重庆消费扶贫工作站得高、看得远、做得实、成体系”</a:t>
            </a:r>
            <a:r>
              <a:rPr lang="zh-CN" altLang="zh-CN" sz="1100" dirty="0">
                <a:solidFill>
                  <a:srgbClr val="7F7F7F"/>
                </a:solidFill>
                <a:latin typeface="+mn-ea"/>
              </a:rPr>
              <a:t>。 </a:t>
            </a:r>
            <a:endParaRPr lang="en-US" sz="1100" dirty="0">
              <a:solidFill>
                <a:srgbClr val="7F7F7F"/>
              </a:solidFill>
              <a:latin typeface="+mn-ea"/>
              <a:cs typeface="Arial" panose="020B0604020202020204" pitchFamily="34" charset="0"/>
            </a:endParaRPr>
          </a:p>
        </p:txBody>
      </p:sp>
      <p:cxnSp>
        <p:nvCxnSpPr>
          <p:cNvPr id="34" name="Straight Connector 33"/>
          <p:cNvCxnSpPr/>
          <p:nvPr/>
        </p:nvCxnSpPr>
        <p:spPr>
          <a:xfrm>
            <a:off x="7949059" y="5332958"/>
            <a:ext cx="365760" cy="0"/>
          </a:xfrm>
          <a:prstGeom prst="line">
            <a:avLst/>
          </a:prstGeom>
          <a:ln w="25400" cap="rnd">
            <a:solidFill>
              <a:schemeClr val="accent4"/>
            </a:solidFill>
            <a:round/>
          </a:ln>
        </p:spPr>
        <p:style>
          <a:lnRef idx="1">
            <a:schemeClr val="accent1"/>
          </a:lnRef>
          <a:fillRef idx="0">
            <a:schemeClr val="accent1"/>
          </a:fillRef>
          <a:effectRef idx="0">
            <a:schemeClr val="accent1"/>
          </a:effectRef>
          <a:fontRef idx="minor">
            <a:schemeClr val="tx1"/>
          </a:fontRef>
        </p:style>
      </p:cxnSp>
      <p:pic>
        <p:nvPicPr>
          <p:cNvPr id="35"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53292" y="741217"/>
            <a:ext cx="3102189" cy="1411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44190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4"/>
          <p:cNvSpPr>
            <a:spLocks/>
          </p:cNvSpPr>
          <p:nvPr/>
        </p:nvSpPr>
        <p:spPr bwMode="auto">
          <a:xfrm>
            <a:off x="5308433" y="2048639"/>
            <a:ext cx="2308911" cy="3948617"/>
          </a:xfrm>
          <a:custGeom>
            <a:avLst/>
            <a:gdLst>
              <a:gd name="T0" fmla="*/ 2311400 w 17480"/>
              <a:gd name="T1" fmla="*/ 4144052 h 21090"/>
              <a:gd name="T2" fmla="*/ 2311400 w 17480"/>
              <a:gd name="T3" fmla="*/ 4144052 h 21090"/>
              <a:gd name="T4" fmla="*/ 2311400 w 17480"/>
              <a:gd name="T5" fmla="*/ 4144052 h 21090"/>
              <a:gd name="T6" fmla="*/ 2311400 w 17480"/>
              <a:gd name="T7" fmla="*/ 4144052 h 2109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480" h="21090">
                <a:moveTo>
                  <a:pt x="0" y="280"/>
                </a:moveTo>
                <a:cubicBezTo>
                  <a:pt x="4410" y="-510"/>
                  <a:pt x="9115" y="401"/>
                  <a:pt x="12467" y="2584"/>
                </a:cubicBezTo>
                <a:cubicBezTo>
                  <a:pt x="21599" y="8532"/>
                  <a:pt x="17640" y="19103"/>
                  <a:pt x="5550" y="21090"/>
                </a:cubicBezTo>
              </a:path>
            </a:pathLst>
          </a:custGeom>
          <a:noFill/>
          <a:ln w="12700" cap="flat" cmpd="sng">
            <a:solidFill>
              <a:schemeClr val="bg1">
                <a:lumMod val="75000"/>
              </a:schemeClr>
            </a:solidFill>
            <a:prstDash val="lgDash"/>
            <a:miter lim="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id-ID"/>
          </a:p>
        </p:txBody>
      </p:sp>
      <p:sp>
        <p:nvSpPr>
          <p:cNvPr id="6" name="AutoShape 5"/>
          <p:cNvSpPr>
            <a:spLocks/>
          </p:cNvSpPr>
          <p:nvPr/>
        </p:nvSpPr>
        <p:spPr bwMode="auto">
          <a:xfrm>
            <a:off x="0" y="3229260"/>
            <a:ext cx="6219825" cy="1587376"/>
          </a:xfrm>
          <a:custGeom>
            <a:avLst/>
            <a:gdLst>
              <a:gd name="T0" fmla="*/ 6365875 w 21340"/>
              <a:gd name="T1" fmla="*/ 1589088 h 21600"/>
              <a:gd name="T2" fmla="*/ 6365875 w 21340"/>
              <a:gd name="T3" fmla="*/ 1589088 h 21600"/>
              <a:gd name="T4" fmla="*/ 6365875 w 21340"/>
              <a:gd name="T5" fmla="*/ 1589088 h 21600"/>
              <a:gd name="T6" fmla="*/ 6365875 w 21340"/>
              <a:gd name="T7" fmla="*/ 15890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40" h="21600">
                <a:moveTo>
                  <a:pt x="0" y="0"/>
                </a:moveTo>
                <a:lnTo>
                  <a:pt x="0" y="21600"/>
                </a:lnTo>
                <a:lnTo>
                  <a:pt x="18677" y="21600"/>
                </a:lnTo>
                <a:lnTo>
                  <a:pt x="18677" y="21594"/>
                </a:lnTo>
                <a:cubicBezTo>
                  <a:pt x="19359" y="21594"/>
                  <a:pt x="20040" y="20538"/>
                  <a:pt x="20560" y="18431"/>
                </a:cubicBezTo>
                <a:cubicBezTo>
                  <a:pt x="21600" y="14216"/>
                  <a:pt x="21599" y="7383"/>
                  <a:pt x="20560" y="3168"/>
                </a:cubicBezTo>
                <a:cubicBezTo>
                  <a:pt x="20040" y="1061"/>
                  <a:pt x="19359" y="8"/>
                  <a:pt x="18677" y="8"/>
                </a:cubicBezTo>
                <a:lnTo>
                  <a:pt x="18677" y="0"/>
                </a:lnTo>
                <a:lnTo>
                  <a:pt x="0" y="0"/>
                </a:lnTo>
                <a:close/>
                <a:moveTo>
                  <a:pt x="18677" y="3465"/>
                </a:moveTo>
                <a:cubicBezTo>
                  <a:pt x="19140" y="3465"/>
                  <a:pt x="19603" y="4182"/>
                  <a:pt x="19956" y="5614"/>
                </a:cubicBezTo>
                <a:cubicBezTo>
                  <a:pt x="20663" y="8478"/>
                  <a:pt x="20663" y="13121"/>
                  <a:pt x="19956" y="15985"/>
                </a:cubicBezTo>
                <a:cubicBezTo>
                  <a:pt x="19250" y="18850"/>
                  <a:pt x="18105" y="18850"/>
                  <a:pt x="17398" y="15985"/>
                </a:cubicBezTo>
                <a:cubicBezTo>
                  <a:pt x="16692" y="13121"/>
                  <a:pt x="16692" y="8478"/>
                  <a:pt x="17398" y="5614"/>
                </a:cubicBezTo>
                <a:cubicBezTo>
                  <a:pt x="17752" y="4182"/>
                  <a:pt x="18214" y="3465"/>
                  <a:pt x="18677" y="3465"/>
                </a:cubicBezTo>
                <a:close/>
              </a:path>
            </a:pathLst>
          </a:custGeom>
          <a:solidFill>
            <a:schemeClr val="bg1">
              <a:lumMod val="95000"/>
            </a:schemeClr>
          </a:solidFill>
          <a:ln>
            <a:noFill/>
          </a:ln>
          <a:effectLst/>
          <a:extLst/>
        </p:spPr>
        <p:txBody>
          <a:bodyPr lIns="0" tIns="0" rIns="0" bIns="0" anchor="ctr"/>
          <a:lstStyle/>
          <a:p>
            <a:endParaRPr lang="id-ID"/>
          </a:p>
        </p:txBody>
      </p:sp>
      <p:sp>
        <p:nvSpPr>
          <p:cNvPr id="7" name="AutoShape 6"/>
          <p:cNvSpPr>
            <a:spLocks/>
          </p:cNvSpPr>
          <p:nvPr/>
        </p:nvSpPr>
        <p:spPr bwMode="auto">
          <a:xfrm>
            <a:off x="5104762" y="1636774"/>
            <a:ext cx="921932" cy="921930"/>
          </a:xfrm>
          <a:custGeom>
            <a:avLst/>
            <a:gdLst>
              <a:gd name="T0" fmla="*/ 834189 w 19679"/>
              <a:gd name="T1" fmla="*/ 915666 h 19679"/>
              <a:gd name="T2" fmla="*/ 834189 w 19679"/>
              <a:gd name="T3" fmla="*/ 915666 h 19679"/>
              <a:gd name="T4" fmla="*/ 834189 w 19679"/>
              <a:gd name="T5" fmla="*/ 915666 h 19679"/>
              <a:gd name="T6" fmla="*/ 834189 w 19679"/>
              <a:gd name="T7" fmla="*/ 915666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1"/>
          </a:solidFill>
          <a:ln>
            <a:noFill/>
          </a:ln>
          <a:effectLst/>
          <a:extLst/>
        </p:spPr>
        <p:txBody>
          <a:bodyPr lIns="50800" tIns="50800" rIns="50800" bIns="50800" anchor="ctr"/>
          <a:lstStyle/>
          <a:p>
            <a:endParaRPr lang="id-ID"/>
          </a:p>
        </p:txBody>
      </p:sp>
      <p:sp>
        <p:nvSpPr>
          <p:cNvPr id="8" name="AutoShape 7"/>
          <p:cNvSpPr>
            <a:spLocks/>
          </p:cNvSpPr>
          <p:nvPr/>
        </p:nvSpPr>
        <p:spPr bwMode="auto">
          <a:xfrm>
            <a:off x="6522500" y="2250137"/>
            <a:ext cx="921054" cy="921930"/>
          </a:xfrm>
          <a:custGeom>
            <a:avLst/>
            <a:gdLst>
              <a:gd name="T0" fmla="*/ 833395 w 19679"/>
              <a:gd name="T1" fmla="*/ 915666 h 19679"/>
              <a:gd name="T2" fmla="*/ 833395 w 19679"/>
              <a:gd name="T3" fmla="*/ 915666 h 19679"/>
              <a:gd name="T4" fmla="*/ 833395 w 19679"/>
              <a:gd name="T5" fmla="*/ 915666 h 19679"/>
              <a:gd name="T6" fmla="*/ 833395 w 19679"/>
              <a:gd name="T7" fmla="*/ 915666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2"/>
          </a:solidFill>
          <a:ln>
            <a:noFill/>
          </a:ln>
          <a:effectLst/>
          <a:extLst/>
        </p:spPr>
        <p:txBody>
          <a:bodyPr lIns="50800" tIns="50800" rIns="50800" bIns="50800" anchor="ctr"/>
          <a:lstStyle/>
          <a:p>
            <a:endParaRPr lang="id-ID"/>
          </a:p>
        </p:txBody>
      </p:sp>
      <p:sp>
        <p:nvSpPr>
          <p:cNvPr id="9" name="AutoShape 8"/>
          <p:cNvSpPr>
            <a:spLocks/>
          </p:cNvSpPr>
          <p:nvPr/>
        </p:nvSpPr>
        <p:spPr bwMode="auto">
          <a:xfrm>
            <a:off x="7137787" y="3573423"/>
            <a:ext cx="921054" cy="921930"/>
          </a:xfrm>
          <a:custGeom>
            <a:avLst/>
            <a:gdLst>
              <a:gd name="T0" fmla="*/ 833395 w 19679"/>
              <a:gd name="T1" fmla="*/ 915666 h 19679"/>
              <a:gd name="T2" fmla="*/ 833395 w 19679"/>
              <a:gd name="T3" fmla="*/ 915666 h 19679"/>
              <a:gd name="T4" fmla="*/ 833395 w 19679"/>
              <a:gd name="T5" fmla="*/ 915666 h 19679"/>
              <a:gd name="T6" fmla="*/ 833395 w 19679"/>
              <a:gd name="T7" fmla="*/ 915666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3"/>
          </a:solidFill>
          <a:ln>
            <a:noFill/>
          </a:ln>
          <a:effectLst/>
          <a:extLst/>
        </p:spPr>
        <p:txBody>
          <a:bodyPr lIns="50800" tIns="50800" rIns="50800" bIns="50800" anchor="ctr"/>
          <a:lstStyle/>
          <a:p>
            <a:endParaRPr lang="id-ID"/>
          </a:p>
        </p:txBody>
      </p:sp>
      <p:sp>
        <p:nvSpPr>
          <p:cNvPr id="10" name="AutoShape 9"/>
          <p:cNvSpPr>
            <a:spLocks/>
          </p:cNvSpPr>
          <p:nvPr/>
        </p:nvSpPr>
        <p:spPr bwMode="auto">
          <a:xfrm>
            <a:off x="6524255" y="5039053"/>
            <a:ext cx="917544" cy="916668"/>
          </a:xfrm>
          <a:custGeom>
            <a:avLst/>
            <a:gdLst>
              <a:gd name="T0" fmla="*/ 830220 w 19679"/>
              <a:gd name="T1" fmla="*/ 910439 h 19679"/>
              <a:gd name="T2" fmla="*/ 830220 w 19679"/>
              <a:gd name="T3" fmla="*/ 910439 h 19679"/>
              <a:gd name="T4" fmla="*/ 830220 w 19679"/>
              <a:gd name="T5" fmla="*/ 910439 h 19679"/>
              <a:gd name="T6" fmla="*/ 830220 w 19679"/>
              <a:gd name="T7" fmla="*/ 910439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accent4"/>
          </a:solidFill>
          <a:ln>
            <a:noFill/>
          </a:ln>
          <a:effectLst/>
          <a:extLst/>
        </p:spPr>
        <p:txBody>
          <a:bodyPr lIns="50800" tIns="50800" rIns="50800" bIns="50800" anchor="ctr"/>
          <a:lstStyle/>
          <a:p>
            <a:endParaRPr lang="id-ID"/>
          </a:p>
        </p:txBody>
      </p:sp>
      <p:sp>
        <p:nvSpPr>
          <p:cNvPr id="11" name="AutoShape 10"/>
          <p:cNvSpPr>
            <a:spLocks/>
          </p:cNvSpPr>
          <p:nvPr/>
        </p:nvSpPr>
        <p:spPr bwMode="auto">
          <a:xfrm>
            <a:off x="5102131" y="5448077"/>
            <a:ext cx="927194" cy="927194"/>
          </a:xfrm>
          <a:custGeom>
            <a:avLst/>
            <a:gdLst>
              <a:gd name="T0" fmla="*/ 838951 w 19679"/>
              <a:gd name="T1" fmla="*/ 920894 h 19679"/>
              <a:gd name="T2" fmla="*/ 838951 w 19679"/>
              <a:gd name="T3" fmla="*/ 920894 h 19679"/>
              <a:gd name="T4" fmla="*/ 838951 w 19679"/>
              <a:gd name="T5" fmla="*/ 920894 h 19679"/>
              <a:gd name="T6" fmla="*/ 838951 w 19679"/>
              <a:gd name="T7" fmla="*/ 92089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accent5"/>
          </a:solidFill>
          <a:ln>
            <a:noFill/>
          </a:ln>
          <a:effectLst/>
          <a:extLst/>
        </p:spPr>
        <p:txBody>
          <a:bodyPr lIns="50800" tIns="50800" rIns="50800" bIns="50800" anchor="ctr"/>
          <a:lstStyle/>
          <a:p>
            <a:endParaRPr lang="id-ID"/>
          </a:p>
        </p:txBody>
      </p:sp>
      <p:grpSp>
        <p:nvGrpSpPr>
          <p:cNvPr id="13" name="Group 12"/>
          <p:cNvGrpSpPr/>
          <p:nvPr/>
        </p:nvGrpSpPr>
        <p:grpSpPr>
          <a:xfrm>
            <a:off x="7983660" y="1584138"/>
            <a:ext cx="3657547" cy="1860040"/>
            <a:chOff x="8416459" y="2327192"/>
            <a:chExt cx="3657547" cy="1860040"/>
          </a:xfrm>
        </p:grpSpPr>
        <p:sp>
          <p:nvSpPr>
            <p:cNvPr id="14" name="Rectangle 13"/>
            <p:cNvSpPr/>
            <p:nvPr/>
          </p:nvSpPr>
          <p:spPr>
            <a:xfrm>
              <a:off x="8416459" y="2617572"/>
              <a:ext cx="3657547" cy="1569660"/>
            </a:xfrm>
            <a:prstGeom prst="rect">
              <a:avLst/>
            </a:prstGeom>
          </p:spPr>
          <p:txBody>
            <a:bodyPr wrap="square">
              <a:spAutoFit/>
            </a:bodyPr>
            <a:lstStyle/>
            <a:p>
              <a:r>
                <a:rPr lang="zh-CN" altLang="zh-CN" sz="1000" dirty="0">
                  <a:solidFill>
                    <a:srgbClr val="7F7F7F"/>
                  </a:solidFill>
                </a:rPr>
                <a:t>围绕“一中心多馆”布局，已建成中国西部消费扶贫中心和重庆市消费扶贫馆</a:t>
              </a:r>
              <a:r>
                <a:rPr lang="en-US" altLang="zh-CN" sz="1000" dirty="0">
                  <a:solidFill>
                    <a:srgbClr val="7F7F7F"/>
                  </a:solidFill>
                </a:rPr>
                <a:t>1</a:t>
              </a:r>
              <a:r>
                <a:rPr lang="zh-CN" altLang="zh-CN" sz="1000" dirty="0">
                  <a:solidFill>
                    <a:srgbClr val="7F7F7F"/>
                  </a:solidFill>
                </a:rPr>
                <a:t>个，其他线上线下企业馆、地方馆</a:t>
              </a:r>
              <a:r>
                <a:rPr lang="en-US" altLang="zh-CN" sz="1000" dirty="0">
                  <a:solidFill>
                    <a:srgbClr val="7F7F7F"/>
                  </a:solidFill>
                </a:rPr>
                <a:t>53</a:t>
              </a:r>
              <a:r>
                <a:rPr lang="zh-CN" altLang="zh-CN" sz="1000" dirty="0">
                  <a:solidFill>
                    <a:srgbClr val="7F7F7F"/>
                  </a:solidFill>
                </a:rPr>
                <a:t>个</a:t>
              </a:r>
              <a:r>
                <a:rPr lang="zh-CN" altLang="zh-CN" sz="1000" dirty="0" smtClean="0">
                  <a:solidFill>
                    <a:srgbClr val="7F7F7F"/>
                  </a:solidFill>
                </a:rPr>
                <a:t>。</a:t>
              </a:r>
              <a:r>
                <a:rPr lang="zh-CN" altLang="zh-CN" sz="1000" dirty="0">
                  <a:solidFill>
                    <a:srgbClr val="7F7F7F"/>
                  </a:solidFill>
                </a:rPr>
                <a:t>中国西部消费扶贫中心</a:t>
              </a:r>
              <a:r>
                <a:rPr lang="zh-CN" altLang="zh-CN" sz="1000" dirty="0" smtClean="0">
                  <a:solidFill>
                    <a:srgbClr val="7F7F7F"/>
                  </a:solidFill>
                </a:rPr>
                <a:t>于</a:t>
              </a:r>
              <a:r>
                <a:rPr lang="en-US" altLang="zh-CN" sz="1000" dirty="0">
                  <a:solidFill>
                    <a:srgbClr val="7F7F7F"/>
                  </a:solidFill>
                </a:rPr>
                <a:t>2020</a:t>
              </a:r>
              <a:r>
                <a:rPr lang="zh-CN" altLang="zh-CN" sz="1000" dirty="0">
                  <a:solidFill>
                    <a:srgbClr val="7F7F7F"/>
                  </a:solidFill>
                </a:rPr>
                <a:t>年</a:t>
              </a:r>
              <a:r>
                <a:rPr lang="en-US" altLang="zh-CN" sz="1000" dirty="0">
                  <a:solidFill>
                    <a:srgbClr val="7F7F7F"/>
                  </a:solidFill>
                </a:rPr>
                <a:t>10</a:t>
              </a:r>
              <a:r>
                <a:rPr lang="zh-CN" altLang="zh-CN" sz="1000" dirty="0">
                  <a:solidFill>
                    <a:srgbClr val="7F7F7F"/>
                  </a:solidFill>
                </a:rPr>
                <a:t>月</a:t>
              </a:r>
              <a:r>
                <a:rPr lang="en-US" altLang="zh-CN" sz="1000" dirty="0">
                  <a:solidFill>
                    <a:srgbClr val="7F7F7F"/>
                  </a:solidFill>
                </a:rPr>
                <a:t>31</a:t>
              </a:r>
              <a:r>
                <a:rPr lang="zh-CN" altLang="zh-CN" sz="1000" dirty="0">
                  <a:solidFill>
                    <a:srgbClr val="7F7F7F"/>
                  </a:solidFill>
                </a:rPr>
                <a:t>日开馆</a:t>
              </a:r>
              <a:r>
                <a:rPr lang="zh-CN" altLang="zh-CN" sz="1000" dirty="0" smtClean="0">
                  <a:solidFill>
                    <a:srgbClr val="7F7F7F"/>
                  </a:solidFill>
                </a:rPr>
                <a:t>，累计实现合同采购</a:t>
              </a:r>
              <a:r>
                <a:rPr lang="en-US" altLang="zh-CN" sz="1400" dirty="0">
                  <a:solidFill>
                    <a:srgbClr val="7F7F7F"/>
                  </a:solidFill>
                </a:rPr>
                <a:t>5</a:t>
              </a:r>
              <a:r>
                <a:rPr lang="zh-CN" altLang="zh-CN" sz="1000" dirty="0">
                  <a:solidFill>
                    <a:srgbClr val="7F7F7F"/>
                  </a:solidFill>
                </a:rPr>
                <a:t>亿元、线上线下零售总额</a:t>
              </a:r>
              <a:r>
                <a:rPr lang="en-US" altLang="zh-CN" sz="1400" dirty="0" smtClean="0">
                  <a:solidFill>
                    <a:srgbClr val="7F7F7F"/>
                  </a:solidFill>
                </a:rPr>
                <a:t>1545.8</a:t>
              </a:r>
              <a:r>
                <a:rPr lang="zh-CN" altLang="zh-CN" sz="1000" dirty="0" smtClean="0">
                  <a:solidFill>
                    <a:srgbClr val="7F7F7F"/>
                  </a:solidFill>
                </a:rPr>
                <a:t>万元。在秀山县</a:t>
              </a:r>
              <a:r>
                <a:rPr lang="zh-CN" altLang="zh-CN" sz="1000" dirty="0">
                  <a:solidFill>
                    <a:srgbClr val="7F7F7F"/>
                  </a:solidFill>
                </a:rPr>
                <a:t>建成占地</a:t>
              </a:r>
              <a:r>
                <a:rPr lang="en-US" altLang="zh-CN" sz="1000" dirty="0">
                  <a:solidFill>
                    <a:srgbClr val="7F7F7F"/>
                  </a:solidFill>
                </a:rPr>
                <a:t>5000</a:t>
              </a:r>
              <a:r>
                <a:rPr lang="zh-CN" altLang="zh-CN" sz="1000" dirty="0">
                  <a:solidFill>
                    <a:srgbClr val="7F7F7F"/>
                  </a:solidFill>
                </a:rPr>
                <a:t>平方米的武陵山片区消费扶贫馆</a:t>
              </a:r>
              <a:r>
                <a:rPr lang="zh-CN" altLang="zh-CN" sz="1000" dirty="0" smtClean="0">
                  <a:solidFill>
                    <a:srgbClr val="7F7F7F"/>
                  </a:solidFill>
                </a:rPr>
                <a:t>，累计销售扶贫产品</a:t>
              </a:r>
              <a:r>
                <a:rPr lang="en-US" altLang="zh-CN" sz="1400" dirty="0">
                  <a:solidFill>
                    <a:srgbClr val="7F7F7F"/>
                  </a:solidFill>
                </a:rPr>
                <a:t>5.8</a:t>
              </a:r>
              <a:r>
                <a:rPr lang="zh-CN" altLang="zh-CN" sz="1000" dirty="0">
                  <a:solidFill>
                    <a:srgbClr val="7F7F7F"/>
                  </a:solidFill>
                </a:rPr>
                <a:t>亿元。截至</a:t>
              </a:r>
              <a:r>
                <a:rPr lang="en-US" altLang="zh-CN" sz="1000" dirty="0">
                  <a:solidFill>
                    <a:srgbClr val="7F7F7F"/>
                  </a:solidFill>
                </a:rPr>
                <a:t>2020</a:t>
              </a:r>
              <a:r>
                <a:rPr lang="zh-CN" altLang="zh-CN" sz="1000" dirty="0">
                  <a:solidFill>
                    <a:srgbClr val="7F7F7F"/>
                  </a:solidFill>
                </a:rPr>
                <a:t>年</a:t>
              </a:r>
              <a:r>
                <a:rPr lang="en-US" altLang="zh-CN" sz="1000" dirty="0">
                  <a:solidFill>
                    <a:srgbClr val="7F7F7F"/>
                  </a:solidFill>
                </a:rPr>
                <a:t>12</a:t>
              </a:r>
              <a:r>
                <a:rPr lang="zh-CN" altLang="zh-CN" sz="1000" dirty="0">
                  <a:solidFill>
                    <a:srgbClr val="7F7F7F"/>
                  </a:solidFill>
                </a:rPr>
                <a:t>月底，重庆市消费扶贫线上馆已注册用户</a:t>
              </a:r>
              <a:r>
                <a:rPr lang="en-US" altLang="zh-CN" sz="1400" dirty="0" smtClean="0">
                  <a:solidFill>
                    <a:srgbClr val="7F7F7F"/>
                  </a:solidFill>
                </a:rPr>
                <a:t>317</a:t>
              </a:r>
              <a:r>
                <a:rPr lang="zh-CN" altLang="zh-CN" sz="1000" dirty="0" smtClean="0">
                  <a:solidFill>
                    <a:srgbClr val="7F7F7F"/>
                  </a:solidFill>
                </a:rPr>
                <a:t>万人</a:t>
              </a:r>
              <a:r>
                <a:rPr lang="zh-CN" altLang="zh-CN" sz="1000" dirty="0">
                  <a:solidFill>
                    <a:srgbClr val="7F7F7F"/>
                  </a:solidFill>
                </a:rPr>
                <a:t>，入驻商家</a:t>
              </a:r>
              <a:r>
                <a:rPr lang="en-US" altLang="zh-CN" sz="1400" dirty="0">
                  <a:solidFill>
                    <a:srgbClr val="7F7F7F"/>
                  </a:solidFill>
                </a:rPr>
                <a:t>1752</a:t>
              </a:r>
              <a:r>
                <a:rPr lang="zh-CN" altLang="zh-CN" sz="1000" dirty="0">
                  <a:solidFill>
                    <a:srgbClr val="7F7F7F"/>
                  </a:solidFill>
                </a:rPr>
                <a:t>家，上架扶贫产品</a:t>
              </a:r>
              <a:r>
                <a:rPr lang="en-US" altLang="zh-CN" sz="1400" dirty="0">
                  <a:solidFill>
                    <a:srgbClr val="7F7F7F"/>
                  </a:solidFill>
                </a:rPr>
                <a:t>12581</a:t>
              </a:r>
              <a:r>
                <a:rPr lang="zh-CN" altLang="zh-CN" sz="1000" dirty="0">
                  <a:solidFill>
                    <a:srgbClr val="7F7F7F"/>
                  </a:solidFill>
                </a:rPr>
                <a:t>款，销售总额达</a:t>
              </a:r>
              <a:r>
                <a:rPr lang="en-US" altLang="zh-CN" sz="1400" dirty="0">
                  <a:solidFill>
                    <a:srgbClr val="7F7F7F"/>
                  </a:solidFill>
                </a:rPr>
                <a:t>2</a:t>
              </a:r>
              <a:r>
                <a:rPr lang="zh-CN" altLang="zh-CN" sz="1000" dirty="0">
                  <a:solidFill>
                    <a:srgbClr val="7F7F7F"/>
                  </a:solidFill>
                </a:rPr>
                <a:t>亿元。 </a:t>
              </a:r>
              <a:endParaRPr lang="ar-IQ" sz="1000" dirty="0">
                <a:solidFill>
                  <a:srgbClr val="7F7F7F"/>
                </a:solidFill>
                <a:latin typeface="+mj-lt"/>
              </a:endParaRPr>
            </a:p>
          </p:txBody>
        </p:sp>
        <p:sp>
          <p:nvSpPr>
            <p:cNvPr id="15" name="Rectangle 14"/>
            <p:cNvSpPr/>
            <p:nvPr/>
          </p:nvSpPr>
          <p:spPr>
            <a:xfrm>
              <a:off x="8416459" y="2327192"/>
              <a:ext cx="3057247" cy="343684"/>
            </a:xfrm>
            <a:prstGeom prst="rect">
              <a:avLst/>
            </a:prstGeom>
          </p:spPr>
          <p:txBody>
            <a:bodyPr wrap="none">
              <a:spAutoFit/>
            </a:bodyPr>
            <a:lstStyle/>
            <a:p>
              <a:pPr defTabSz="457200">
                <a:lnSpc>
                  <a:spcPct val="120000"/>
                </a:lnSpc>
                <a:defRPr/>
              </a:pPr>
              <a:r>
                <a:rPr lang="zh-CN" altLang="zh-CN" sz="1400" b="1" dirty="0"/>
                <a:t>保持消费扶贫专馆持续运营工作量大</a:t>
              </a:r>
              <a:r>
                <a:rPr lang="zh-CN" altLang="zh-CN" sz="1400" dirty="0"/>
                <a:t> </a:t>
              </a:r>
              <a:endParaRPr lang="en-US" sz="1100" dirty="0">
                <a:solidFill>
                  <a:schemeClr val="tx1">
                    <a:lumMod val="50000"/>
                    <a:lumOff val="50000"/>
                  </a:schemeClr>
                </a:solidFill>
                <a:latin typeface="+mj-lt"/>
                <a:ea typeface="ＭＳ Ｐゴシック" charset="0"/>
                <a:cs typeface="Roboto" charset="0"/>
                <a:sym typeface="Roboto" charset="0"/>
              </a:endParaRPr>
            </a:p>
          </p:txBody>
        </p:sp>
      </p:grpSp>
      <p:grpSp>
        <p:nvGrpSpPr>
          <p:cNvPr id="76" name="Group 75"/>
          <p:cNvGrpSpPr/>
          <p:nvPr/>
        </p:nvGrpSpPr>
        <p:grpSpPr>
          <a:xfrm>
            <a:off x="7983660" y="5075198"/>
            <a:ext cx="3255840" cy="1306043"/>
            <a:chOff x="8416459" y="2327192"/>
            <a:chExt cx="3255840" cy="1306043"/>
          </a:xfrm>
        </p:grpSpPr>
        <p:sp>
          <p:nvSpPr>
            <p:cNvPr id="77" name="Rectangle 76"/>
            <p:cNvSpPr/>
            <p:nvPr/>
          </p:nvSpPr>
          <p:spPr>
            <a:xfrm>
              <a:off x="8416459" y="2617572"/>
              <a:ext cx="3255840" cy="1015663"/>
            </a:xfrm>
            <a:prstGeom prst="rect">
              <a:avLst/>
            </a:prstGeom>
          </p:spPr>
          <p:txBody>
            <a:bodyPr wrap="square">
              <a:spAutoFit/>
            </a:bodyPr>
            <a:lstStyle/>
            <a:p>
              <a:r>
                <a:rPr lang="zh-CN" altLang="zh-CN" sz="1000" dirty="0">
                  <a:solidFill>
                    <a:srgbClr val="7F7F7F"/>
                  </a:solidFill>
                </a:rPr>
                <a:t>需要指导</a:t>
              </a:r>
              <a:r>
                <a:rPr lang="en-US" altLang="zh-CN" sz="1000" dirty="0">
                  <a:solidFill>
                    <a:srgbClr val="7F7F7F"/>
                  </a:solidFill>
                </a:rPr>
                <a:t>18 </a:t>
              </a:r>
              <a:r>
                <a:rPr lang="zh-CN" altLang="zh-CN" sz="1000" dirty="0">
                  <a:solidFill>
                    <a:srgbClr val="7F7F7F"/>
                  </a:solidFill>
                </a:rPr>
                <a:t>个扶贫集团积极采购销售帮扶区县农产品，通过“周末扶贫集市”、预算单位采购、建立消费扶贫交易市场、企业和社会参与销售等多种方式开展消费扶贫。需要指导全市</a:t>
              </a:r>
              <a:r>
                <a:rPr lang="en-US" altLang="zh-CN" sz="1000" dirty="0">
                  <a:solidFill>
                    <a:srgbClr val="7F7F7F"/>
                  </a:solidFill>
                </a:rPr>
                <a:t>19 </a:t>
              </a:r>
              <a:r>
                <a:rPr lang="zh-CN" altLang="zh-CN" sz="1000" dirty="0">
                  <a:solidFill>
                    <a:srgbClr val="7F7F7F"/>
                  </a:solidFill>
                </a:rPr>
                <a:t>个帮扶区结对帮扶</a:t>
              </a:r>
              <a:r>
                <a:rPr lang="en-US" altLang="zh-CN" sz="1000" dirty="0">
                  <a:solidFill>
                    <a:srgbClr val="7F7F7F"/>
                  </a:solidFill>
                </a:rPr>
                <a:t> 15 </a:t>
              </a:r>
              <a:r>
                <a:rPr lang="zh-CN" altLang="zh-CN" sz="1000" dirty="0">
                  <a:solidFill>
                    <a:srgbClr val="7F7F7F"/>
                  </a:solidFill>
                </a:rPr>
                <a:t>个受助区，通过设专馆、办展销、促对接、开直播、强采购，牵手开展消费帮扶。 </a:t>
              </a:r>
              <a:endParaRPr lang="ar-IQ" sz="1000" dirty="0">
                <a:solidFill>
                  <a:srgbClr val="7F7F7F"/>
                </a:solidFill>
                <a:latin typeface="+mj-lt"/>
              </a:endParaRPr>
            </a:p>
          </p:txBody>
        </p:sp>
        <p:sp>
          <p:nvSpPr>
            <p:cNvPr id="78" name="Rectangle 77"/>
            <p:cNvSpPr/>
            <p:nvPr/>
          </p:nvSpPr>
          <p:spPr>
            <a:xfrm>
              <a:off x="8416459" y="2327192"/>
              <a:ext cx="2518638" cy="343684"/>
            </a:xfrm>
            <a:prstGeom prst="rect">
              <a:avLst/>
            </a:prstGeom>
          </p:spPr>
          <p:txBody>
            <a:bodyPr wrap="none">
              <a:spAutoFit/>
            </a:bodyPr>
            <a:lstStyle/>
            <a:p>
              <a:pPr defTabSz="457200">
                <a:lnSpc>
                  <a:spcPct val="120000"/>
                </a:lnSpc>
                <a:defRPr/>
              </a:pPr>
              <a:r>
                <a:rPr lang="zh-CN" altLang="zh-CN" sz="1400" b="1" dirty="0"/>
                <a:t>畅通消费扶贫流通渠道任务重</a:t>
              </a:r>
              <a:r>
                <a:rPr lang="zh-CN" altLang="zh-CN" sz="1400" dirty="0"/>
                <a:t> </a:t>
              </a:r>
              <a:endParaRPr lang="en-US" sz="1100" dirty="0">
                <a:solidFill>
                  <a:schemeClr val="tx1">
                    <a:lumMod val="50000"/>
                    <a:lumOff val="50000"/>
                  </a:schemeClr>
                </a:solidFill>
                <a:latin typeface="+mj-lt"/>
                <a:ea typeface="ＭＳ Ｐゴシック" charset="0"/>
                <a:cs typeface="Roboto" charset="0"/>
                <a:sym typeface="Roboto" charset="0"/>
              </a:endParaRPr>
            </a:p>
          </p:txBody>
        </p:sp>
      </p:grpSp>
      <p:grpSp>
        <p:nvGrpSpPr>
          <p:cNvPr id="82" name="Group 81"/>
          <p:cNvGrpSpPr/>
          <p:nvPr/>
        </p:nvGrpSpPr>
        <p:grpSpPr>
          <a:xfrm>
            <a:off x="8622971" y="3627096"/>
            <a:ext cx="2877711" cy="1121377"/>
            <a:chOff x="8416459" y="2327192"/>
            <a:chExt cx="2877711" cy="1121377"/>
          </a:xfrm>
        </p:grpSpPr>
        <p:sp>
          <p:nvSpPr>
            <p:cNvPr id="83" name="Rectangle 82"/>
            <p:cNvSpPr/>
            <p:nvPr/>
          </p:nvSpPr>
          <p:spPr>
            <a:xfrm>
              <a:off x="8416460" y="2617572"/>
              <a:ext cx="2819728" cy="830997"/>
            </a:xfrm>
            <a:prstGeom prst="rect">
              <a:avLst/>
            </a:prstGeom>
          </p:spPr>
          <p:txBody>
            <a:bodyPr wrap="square">
              <a:spAutoFit/>
            </a:bodyPr>
            <a:lstStyle/>
            <a:p>
              <a:r>
                <a:rPr lang="zh-CN" altLang="zh-CN" sz="1000" dirty="0">
                  <a:solidFill>
                    <a:srgbClr val="7F7F7F"/>
                  </a:solidFill>
                </a:rPr>
                <a:t>会同市商务委与烹饪、火锅等行业协会和重百、永辉、苏宁以及京东、拼多多等平台对接，引导各区县设立线上线下专区</a:t>
              </a:r>
              <a:r>
                <a:rPr lang="en-US" altLang="zh-CN" sz="1400" dirty="0">
                  <a:solidFill>
                    <a:srgbClr val="7F7F7F"/>
                  </a:solidFill>
                </a:rPr>
                <a:t>333</a:t>
              </a:r>
              <a:r>
                <a:rPr lang="zh-CN" altLang="zh-CN" sz="1000" dirty="0">
                  <a:solidFill>
                    <a:srgbClr val="7F7F7F"/>
                  </a:solidFill>
                </a:rPr>
                <a:t>个，累计销售扶贫产品</a:t>
              </a:r>
              <a:r>
                <a:rPr lang="en-US" altLang="zh-CN" sz="1400" dirty="0">
                  <a:solidFill>
                    <a:srgbClr val="7F7F7F"/>
                  </a:solidFill>
                </a:rPr>
                <a:t>1.57</a:t>
              </a:r>
              <a:r>
                <a:rPr lang="zh-CN" altLang="zh-CN" sz="1000" dirty="0">
                  <a:solidFill>
                    <a:srgbClr val="7F7F7F"/>
                  </a:solidFill>
                </a:rPr>
                <a:t>亿元。 </a:t>
              </a:r>
              <a:endParaRPr lang="ar-IQ" sz="1000" dirty="0">
                <a:solidFill>
                  <a:srgbClr val="7F7F7F"/>
                </a:solidFill>
                <a:latin typeface="+mj-lt"/>
              </a:endParaRPr>
            </a:p>
          </p:txBody>
        </p:sp>
        <p:sp>
          <p:nvSpPr>
            <p:cNvPr id="84" name="Rectangle 83"/>
            <p:cNvSpPr/>
            <p:nvPr/>
          </p:nvSpPr>
          <p:spPr>
            <a:xfrm>
              <a:off x="8416459" y="2327192"/>
              <a:ext cx="2877711" cy="343684"/>
            </a:xfrm>
            <a:prstGeom prst="rect">
              <a:avLst/>
            </a:prstGeom>
          </p:spPr>
          <p:txBody>
            <a:bodyPr wrap="none">
              <a:spAutoFit/>
            </a:bodyPr>
            <a:lstStyle/>
            <a:p>
              <a:pPr defTabSz="457200">
                <a:lnSpc>
                  <a:spcPct val="120000"/>
                </a:lnSpc>
                <a:defRPr/>
              </a:pPr>
              <a:r>
                <a:rPr lang="zh-CN" altLang="zh-CN" sz="1400" b="1" dirty="0"/>
                <a:t>消费扶贫专区需要进一步规范发展</a:t>
              </a:r>
              <a:r>
                <a:rPr lang="zh-CN" altLang="zh-CN" sz="1400" dirty="0"/>
                <a:t> </a:t>
              </a:r>
              <a:endParaRPr lang="en-US" sz="1100" dirty="0">
                <a:solidFill>
                  <a:schemeClr val="tx1">
                    <a:lumMod val="50000"/>
                    <a:lumOff val="50000"/>
                  </a:schemeClr>
                </a:solidFill>
                <a:latin typeface="+mj-lt"/>
                <a:ea typeface="ＭＳ Ｐゴシック" charset="0"/>
                <a:cs typeface="Roboto" charset="0"/>
                <a:sym typeface="Roboto" charset="0"/>
              </a:endParaRPr>
            </a:p>
          </p:txBody>
        </p:sp>
      </p:grpSp>
      <p:grpSp>
        <p:nvGrpSpPr>
          <p:cNvPr id="85" name="Group 84"/>
          <p:cNvGrpSpPr/>
          <p:nvPr/>
        </p:nvGrpSpPr>
        <p:grpSpPr>
          <a:xfrm>
            <a:off x="1041520" y="4897383"/>
            <a:ext cx="3512530" cy="1798612"/>
            <a:chOff x="7472156" y="2019288"/>
            <a:chExt cx="3512530" cy="1798612"/>
          </a:xfrm>
        </p:grpSpPr>
        <p:sp>
          <p:nvSpPr>
            <p:cNvPr id="86" name="Rectangle 85"/>
            <p:cNvSpPr/>
            <p:nvPr/>
          </p:nvSpPr>
          <p:spPr>
            <a:xfrm>
              <a:off x="7548236" y="2617572"/>
              <a:ext cx="3436450" cy="1200328"/>
            </a:xfrm>
            <a:prstGeom prst="rect">
              <a:avLst/>
            </a:prstGeom>
          </p:spPr>
          <p:txBody>
            <a:bodyPr wrap="square">
              <a:spAutoFit/>
            </a:bodyPr>
            <a:lstStyle/>
            <a:p>
              <a:pPr algn="r"/>
              <a:r>
                <a:rPr lang="zh-CN" altLang="zh-CN" sz="1000" b="1" dirty="0">
                  <a:solidFill>
                    <a:srgbClr val="7F7F7F"/>
                  </a:solidFill>
                </a:rPr>
                <a:t>拟</a:t>
              </a:r>
              <a:r>
                <a:rPr lang="zh-CN" altLang="zh-CN" sz="1000" dirty="0">
                  <a:solidFill>
                    <a:srgbClr val="7F7F7F"/>
                  </a:solidFill>
                </a:rPr>
                <a:t>成立重庆市消费扶贫联盟、重庆市电商扶贫联盟、重庆市直播电商行业联盟，组织中国烹饪协会、重庆火锅协会和骨干餐饮企业与贫困地区建立食材直采基地。</a:t>
              </a:r>
              <a:r>
                <a:rPr lang="en-US" altLang="zh-CN" sz="1000" dirty="0">
                  <a:solidFill>
                    <a:srgbClr val="7F7F7F"/>
                  </a:solidFill>
                </a:rPr>
                <a:t>2020</a:t>
              </a:r>
              <a:r>
                <a:rPr lang="zh-CN" altLang="zh-CN" sz="1000" dirty="0">
                  <a:solidFill>
                    <a:srgbClr val="7F7F7F"/>
                  </a:solidFill>
                </a:rPr>
                <a:t>年动员其他社会力量购销额</a:t>
              </a:r>
              <a:r>
                <a:rPr lang="en-US" altLang="zh-CN" sz="1400" dirty="0">
                  <a:solidFill>
                    <a:srgbClr val="7F7F7F"/>
                  </a:solidFill>
                </a:rPr>
                <a:t>41.7</a:t>
              </a:r>
              <a:r>
                <a:rPr lang="zh-CN" altLang="zh-CN" sz="1000" dirty="0">
                  <a:solidFill>
                    <a:srgbClr val="7F7F7F"/>
                  </a:solidFill>
                </a:rPr>
                <a:t>亿元。特别是抢抓直播带货机遇，开展直播带货</a:t>
              </a:r>
              <a:r>
                <a:rPr lang="en-US" altLang="zh-CN" sz="1000" dirty="0">
                  <a:solidFill>
                    <a:srgbClr val="7F7F7F"/>
                  </a:solidFill>
                </a:rPr>
                <a:t>50</a:t>
              </a:r>
              <a:r>
                <a:rPr lang="zh-CN" altLang="zh-CN" sz="1000" dirty="0">
                  <a:solidFill>
                    <a:srgbClr val="7F7F7F"/>
                  </a:solidFill>
                </a:rPr>
                <a:t>余场次、订单数超</a:t>
              </a:r>
              <a:r>
                <a:rPr lang="en-US" altLang="zh-CN" sz="1400" dirty="0">
                  <a:solidFill>
                    <a:srgbClr val="7F7F7F"/>
                  </a:solidFill>
                </a:rPr>
                <a:t>66</a:t>
              </a:r>
              <a:r>
                <a:rPr lang="zh-CN" altLang="zh-CN" sz="1400" dirty="0">
                  <a:solidFill>
                    <a:srgbClr val="7F7F7F"/>
                  </a:solidFill>
                </a:rPr>
                <a:t>万</a:t>
              </a:r>
              <a:r>
                <a:rPr lang="zh-CN" altLang="zh-CN" sz="1000" dirty="0">
                  <a:solidFill>
                    <a:srgbClr val="7F7F7F"/>
                  </a:solidFill>
                </a:rPr>
                <a:t>、销售额近</a:t>
              </a:r>
              <a:r>
                <a:rPr lang="en-US" altLang="zh-CN" sz="1400" dirty="0">
                  <a:solidFill>
                    <a:srgbClr val="7F7F7F"/>
                  </a:solidFill>
                </a:rPr>
                <a:t>5200</a:t>
              </a:r>
              <a:r>
                <a:rPr lang="zh-CN" altLang="zh-CN" sz="1400" dirty="0">
                  <a:solidFill>
                    <a:srgbClr val="7F7F7F"/>
                  </a:solidFill>
                </a:rPr>
                <a:t>万</a:t>
              </a:r>
              <a:r>
                <a:rPr lang="zh-CN" altLang="zh-CN" sz="1000" dirty="0">
                  <a:solidFill>
                    <a:srgbClr val="7F7F7F"/>
                  </a:solidFill>
                </a:rPr>
                <a:t>元。</a:t>
              </a:r>
            </a:p>
          </p:txBody>
        </p:sp>
        <p:sp>
          <p:nvSpPr>
            <p:cNvPr id="87" name="Rectangle 86"/>
            <p:cNvSpPr/>
            <p:nvPr/>
          </p:nvSpPr>
          <p:spPr>
            <a:xfrm>
              <a:off x="7472156" y="2019288"/>
              <a:ext cx="3416320" cy="602216"/>
            </a:xfrm>
            <a:prstGeom prst="rect">
              <a:avLst/>
            </a:prstGeom>
          </p:spPr>
          <p:txBody>
            <a:bodyPr wrap="none">
              <a:spAutoFit/>
            </a:bodyPr>
            <a:lstStyle/>
            <a:p>
              <a:pPr algn="r" defTabSz="457200">
                <a:lnSpc>
                  <a:spcPct val="120000"/>
                </a:lnSpc>
                <a:defRPr/>
              </a:pPr>
              <a:r>
                <a:rPr lang="zh-CN" altLang="zh-CN" sz="1400" b="1" dirty="0" smtClean="0"/>
                <a:t>组织动</a:t>
              </a:r>
              <a:endParaRPr lang="en-US" altLang="zh-CN" sz="1400" b="1" dirty="0" smtClean="0"/>
            </a:p>
            <a:p>
              <a:pPr algn="r" defTabSz="457200">
                <a:lnSpc>
                  <a:spcPct val="120000"/>
                </a:lnSpc>
                <a:defRPr/>
              </a:pPr>
              <a:r>
                <a:rPr lang="zh-CN" altLang="zh-CN" sz="1400" b="1" dirty="0" smtClean="0"/>
                <a:t>员</a:t>
              </a:r>
              <a:r>
                <a:rPr lang="zh-CN" altLang="zh-CN" sz="1400" b="1" dirty="0"/>
                <a:t>其他社会力量购销我市扶贫产品任务重</a:t>
              </a:r>
              <a:r>
                <a:rPr lang="zh-CN" altLang="zh-CN" sz="1400" dirty="0"/>
                <a:t> </a:t>
              </a:r>
              <a:endParaRPr lang="en-US" sz="1100" dirty="0">
                <a:solidFill>
                  <a:schemeClr val="tx1">
                    <a:lumMod val="50000"/>
                    <a:lumOff val="50000"/>
                  </a:schemeClr>
                </a:solidFill>
                <a:latin typeface="+mj-lt"/>
                <a:ea typeface="ＭＳ Ｐゴシック" charset="0"/>
                <a:cs typeface="Roboto" charset="0"/>
                <a:sym typeface="Roboto" charset="0"/>
              </a:endParaRPr>
            </a:p>
          </p:txBody>
        </p:sp>
      </p:grpSp>
      <p:grpSp>
        <p:nvGrpSpPr>
          <p:cNvPr id="91" name="Group 90"/>
          <p:cNvGrpSpPr/>
          <p:nvPr/>
        </p:nvGrpSpPr>
        <p:grpSpPr>
          <a:xfrm>
            <a:off x="1289192" y="1675550"/>
            <a:ext cx="3264858" cy="1583042"/>
            <a:chOff x="7719828" y="2327192"/>
            <a:chExt cx="3264858" cy="1583042"/>
          </a:xfrm>
        </p:grpSpPr>
        <p:sp>
          <p:nvSpPr>
            <p:cNvPr id="92" name="Rectangle 91"/>
            <p:cNvSpPr/>
            <p:nvPr/>
          </p:nvSpPr>
          <p:spPr>
            <a:xfrm>
              <a:off x="7719828" y="2617572"/>
              <a:ext cx="3264858" cy="1292662"/>
            </a:xfrm>
            <a:prstGeom prst="rect">
              <a:avLst/>
            </a:prstGeom>
          </p:spPr>
          <p:txBody>
            <a:bodyPr wrap="square">
              <a:spAutoFit/>
            </a:bodyPr>
            <a:lstStyle/>
            <a:p>
              <a:pPr algn="r"/>
              <a:r>
                <a:rPr lang="zh-CN" altLang="zh-CN" sz="1000" dirty="0">
                  <a:solidFill>
                    <a:schemeClr val="bg1">
                      <a:lumMod val="50000"/>
                    </a:schemeClr>
                  </a:solidFill>
                </a:rPr>
                <a:t>在推进过程中，需要协调解决工作对接、场地协调、点位落实等各种困难与问题，需要指导区县协调当地市政、城管、电力及市场主体，需要与当地已有商业生态有机融合，才能推动智能专柜落地投放。截至</a:t>
              </a:r>
              <a:r>
                <a:rPr lang="en-US" altLang="zh-CN" sz="1000" dirty="0">
                  <a:solidFill>
                    <a:schemeClr val="bg1">
                      <a:lumMod val="50000"/>
                    </a:schemeClr>
                  </a:solidFill>
                </a:rPr>
                <a:t>2020</a:t>
              </a:r>
              <a:r>
                <a:rPr lang="zh-CN" altLang="zh-CN" sz="1000" dirty="0">
                  <a:solidFill>
                    <a:schemeClr val="bg1">
                      <a:lumMod val="50000"/>
                    </a:schemeClr>
                  </a:solidFill>
                </a:rPr>
                <a:t>年春节前我市引进中科锐星、农投良品、渝教集团、达闼科技等</a:t>
              </a:r>
              <a:r>
                <a:rPr lang="en-US" altLang="zh-CN" sz="1000" dirty="0">
                  <a:solidFill>
                    <a:schemeClr val="bg1">
                      <a:lumMod val="50000"/>
                    </a:schemeClr>
                  </a:solidFill>
                </a:rPr>
                <a:t>4</a:t>
              </a:r>
              <a:r>
                <a:rPr lang="zh-CN" altLang="zh-CN" sz="1000" dirty="0">
                  <a:solidFill>
                    <a:schemeClr val="bg1">
                      <a:lumMod val="50000"/>
                    </a:schemeClr>
                  </a:solidFill>
                </a:rPr>
                <a:t>家企业参与，</a:t>
              </a:r>
              <a:r>
                <a:rPr lang="zh-CN" altLang="zh-CN" sz="1000" dirty="0" smtClean="0">
                  <a:solidFill>
                    <a:schemeClr val="bg1">
                      <a:lumMod val="50000"/>
                    </a:schemeClr>
                  </a:solidFill>
                </a:rPr>
                <a:t>累计签约消费扶智能专柜</a:t>
              </a:r>
              <a:r>
                <a:rPr lang="en-US" altLang="zh-CN" sz="1400" dirty="0" smtClean="0">
                  <a:solidFill>
                    <a:schemeClr val="bg1">
                      <a:lumMod val="50000"/>
                    </a:schemeClr>
                  </a:solidFill>
                </a:rPr>
                <a:t>12601</a:t>
              </a:r>
              <a:r>
                <a:rPr lang="zh-CN" altLang="zh-CN" sz="1000" dirty="0" smtClean="0">
                  <a:solidFill>
                    <a:schemeClr val="bg1">
                      <a:lumMod val="50000"/>
                    </a:schemeClr>
                  </a:solidFill>
                </a:rPr>
                <a:t>台</a:t>
              </a:r>
              <a:r>
                <a:rPr lang="zh-CN" altLang="zh-CN" sz="1000" dirty="0">
                  <a:solidFill>
                    <a:schemeClr val="bg1">
                      <a:lumMod val="50000"/>
                    </a:schemeClr>
                  </a:solidFill>
                </a:rPr>
                <a:t>、投放消费扶智能专柜</a:t>
              </a:r>
              <a:r>
                <a:rPr lang="en-US" altLang="zh-CN" sz="1400" dirty="0" smtClean="0">
                  <a:solidFill>
                    <a:schemeClr val="bg1">
                      <a:lumMod val="50000"/>
                    </a:schemeClr>
                  </a:solidFill>
                </a:rPr>
                <a:t>2049</a:t>
              </a:r>
              <a:r>
                <a:rPr lang="zh-CN" altLang="zh-CN" sz="1000" dirty="0" smtClean="0">
                  <a:solidFill>
                    <a:schemeClr val="bg1">
                      <a:lumMod val="50000"/>
                    </a:schemeClr>
                  </a:solidFill>
                </a:rPr>
                <a:t>台</a:t>
              </a:r>
              <a:r>
                <a:rPr lang="zh-CN" altLang="zh-CN" sz="1000" dirty="0">
                  <a:solidFill>
                    <a:schemeClr val="bg1">
                      <a:lumMod val="50000"/>
                    </a:schemeClr>
                  </a:solidFill>
                </a:rPr>
                <a:t>。 </a:t>
              </a:r>
              <a:endParaRPr lang="ar-IQ" sz="1000" dirty="0">
                <a:solidFill>
                  <a:schemeClr val="bg1">
                    <a:lumMod val="50000"/>
                  </a:schemeClr>
                </a:solidFill>
                <a:latin typeface="+mj-lt"/>
              </a:endParaRPr>
            </a:p>
          </p:txBody>
        </p:sp>
        <p:sp>
          <p:nvSpPr>
            <p:cNvPr id="93" name="Rectangle 92"/>
            <p:cNvSpPr/>
            <p:nvPr/>
          </p:nvSpPr>
          <p:spPr>
            <a:xfrm>
              <a:off x="7927439" y="2327192"/>
              <a:ext cx="3057247" cy="343684"/>
            </a:xfrm>
            <a:prstGeom prst="rect">
              <a:avLst/>
            </a:prstGeom>
          </p:spPr>
          <p:txBody>
            <a:bodyPr wrap="none">
              <a:spAutoFit/>
            </a:bodyPr>
            <a:lstStyle/>
            <a:p>
              <a:pPr algn="r" defTabSz="457200">
                <a:lnSpc>
                  <a:spcPct val="120000"/>
                </a:lnSpc>
                <a:defRPr/>
              </a:pPr>
              <a:r>
                <a:rPr lang="zh-CN" altLang="zh-CN" sz="1400" b="1" dirty="0"/>
                <a:t>专柜落地协调和创新消费扶贫模式难</a:t>
              </a:r>
              <a:r>
                <a:rPr lang="zh-CN" altLang="zh-CN" sz="1400" dirty="0"/>
                <a:t> </a:t>
              </a:r>
              <a:endParaRPr lang="en-US" sz="1100" dirty="0">
                <a:solidFill>
                  <a:schemeClr val="tx1">
                    <a:lumMod val="50000"/>
                    <a:lumOff val="50000"/>
                  </a:schemeClr>
                </a:solidFill>
                <a:latin typeface="+mj-lt"/>
                <a:ea typeface="ＭＳ Ｐゴシック" charset="0"/>
                <a:cs typeface="Roboto" charset="0"/>
                <a:sym typeface="Roboto" charset="0"/>
              </a:endParaRPr>
            </a:p>
          </p:txBody>
        </p:sp>
      </p:grpSp>
      <p:sp>
        <p:nvSpPr>
          <p:cNvPr id="75" name="Title 41"/>
          <p:cNvSpPr>
            <a:spLocks noGrp="1"/>
          </p:cNvSpPr>
          <p:nvPr>
            <p:ph type="title"/>
          </p:nvPr>
        </p:nvSpPr>
        <p:spPr>
          <a:xfrm>
            <a:off x="513906" y="697637"/>
            <a:ext cx="10225913" cy="471365"/>
          </a:xfrm>
        </p:spPr>
        <p:txBody>
          <a:bodyPr/>
          <a:lstStyle/>
          <a:p>
            <a:r>
              <a:rPr lang="zh-CN" altLang="en-US" dirty="0" smtClean="0"/>
              <a:t>消费扶贫</a:t>
            </a:r>
            <a:r>
              <a:rPr lang="en-US" altLang="zh-CN" dirty="0"/>
              <a:t> </a:t>
            </a:r>
            <a:r>
              <a:rPr lang="en-US" altLang="zh-CN" dirty="0" smtClean="0"/>
              <a:t> </a:t>
            </a:r>
            <a:r>
              <a:rPr lang="zh-CN" altLang="en-US" dirty="0" smtClean="0"/>
              <a:t>存在的主要问题</a:t>
            </a:r>
            <a:endParaRPr lang="ar-IQ" dirty="0"/>
          </a:p>
        </p:txBody>
      </p:sp>
      <p:pic>
        <p:nvPicPr>
          <p:cNvPr id="4" name="图片 3" descr="9961620298917_.pic.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50127" y="3632200"/>
            <a:ext cx="791006" cy="800098"/>
          </a:xfrm>
          <a:prstGeom prst="rect">
            <a:avLst/>
          </a:prstGeom>
        </p:spPr>
      </p:pic>
      <p:sp>
        <p:nvSpPr>
          <p:cNvPr id="81" name="Shape 2747"/>
          <p:cNvSpPr/>
          <p:nvPr/>
        </p:nvSpPr>
        <p:spPr>
          <a:xfrm>
            <a:off x="5320782" y="1866646"/>
            <a:ext cx="490199" cy="421753"/>
          </a:xfrm>
          <a:custGeom>
            <a:avLst/>
            <a:gdLst/>
            <a:ahLst/>
            <a:cxnLst>
              <a:cxn ang="0">
                <a:pos x="wd2" y="hd2"/>
              </a:cxn>
              <a:cxn ang="5400000">
                <a:pos x="wd2" y="hd2"/>
              </a:cxn>
              <a:cxn ang="10800000">
                <a:pos x="wd2" y="hd2"/>
              </a:cxn>
              <a:cxn ang="16200000">
                <a:pos x="wd2" y="hd2"/>
              </a:cxn>
            </a:cxnLst>
            <a:rect l="0" t="0" r="r" b="b"/>
            <a:pathLst>
              <a:path w="21600" h="21600" extrusionOk="0">
                <a:moveTo>
                  <a:pt x="20618" y="20618"/>
                </a:moveTo>
                <a:lnTo>
                  <a:pt x="8836" y="20618"/>
                </a:lnTo>
                <a:lnTo>
                  <a:pt x="8836" y="8836"/>
                </a:lnTo>
                <a:lnTo>
                  <a:pt x="20618" y="8836"/>
                </a:lnTo>
                <a:cubicBezTo>
                  <a:pt x="20618" y="8836"/>
                  <a:pt x="20618" y="20618"/>
                  <a:pt x="20618" y="20618"/>
                </a:cubicBezTo>
                <a:close/>
                <a:moveTo>
                  <a:pt x="20618" y="7855"/>
                </a:moveTo>
                <a:lnTo>
                  <a:pt x="8836" y="7855"/>
                </a:lnTo>
                <a:cubicBezTo>
                  <a:pt x="8295" y="7855"/>
                  <a:pt x="7855" y="8295"/>
                  <a:pt x="7855" y="8836"/>
                </a:cubicBezTo>
                <a:lnTo>
                  <a:pt x="7855" y="20618"/>
                </a:lnTo>
                <a:cubicBezTo>
                  <a:pt x="7855" y="21160"/>
                  <a:pt x="8295" y="21600"/>
                  <a:pt x="8836" y="21600"/>
                </a:cubicBezTo>
                <a:lnTo>
                  <a:pt x="20618" y="21600"/>
                </a:lnTo>
                <a:cubicBezTo>
                  <a:pt x="21160" y="21600"/>
                  <a:pt x="21600" y="21160"/>
                  <a:pt x="21600" y="20618"/>
                </a:cubicBezTo>
                <a:lnTo>
                  <a:pt x="21600" y="8836"/>
                </a:lnTo>
                <a:cubicBezTo>
                  <a:pt x="21600" y="8295"/>
                  <a:pt x="21160" y="7855"/>
                  <a:pt x="20618" y="7855"/>
                </a:cubicBezTo>
                <a:moveTo>
                  <a:pt x="20618" y="4909"/>
                </a:moveTo>
                <a:lnTo>
                  <a:pt x="982" y="4909"/>
                </a:lnTo>
                <a:lnTo>
                  <a:pt x="982" y="982"/>
                </a:lnTo>
                <a:lnTo>
                  <a:pt x="20618" y="982"/>
                </a:lnTo>
                <a:cubicBezTo>
                  <a:pt x="20618" y="982"/>
                  <a:pt x="20618" y="4909"/>
                  <a:pt x="20618" y="4909"/>
                </a:cubicBezTo>
                <a:close/>
                <a:moveTo>
                  <a:pt x="20618" y="0"/>
                </a:moveTo>
                <a:lnTo>
                  <a:pt x="982" y="0"/>
                </a:lnTo>
                <a:cubicBezTo>
                  <a:pt x="440" y="0"/>
                  <a:pt x="0" y="440"/>
                  <a:pt x="0" y="982"/>
                </a:cubicBezTo>
                <a:lnTo>
                  <a:pt x="0" y="4909"/>
                </a:lnTo>
                <a:cubicBezTo>
                  <a:pt x="0" y="5451"/>
                  <a:pt x="440" y="5891"/>
                  <a:pt x="982" y="5891"/>
                </a:cubicBezTo>
                <a:lnTo>
                  <a:pt x="20618" y="5891"/>
                </a:lnTo>
                <a:cubicBezTo>
                  <a:pt x="21160" y="5891"/>
                  <a:pt x="21600" y="5451"/>
                  <a:pt x="21600" y="4909"/>
                </a:cubicBezTo>
                <a:lnTo>
                  <a:pt x="21600" y="982"/>
                </a:lnTo>
                <a:cubicBezTo>
                  <a:pt x="21600" y="440"/>
                  <a:pt x="21160" y="0"/>
                  <a:pt x="20618" y="0"/>
                </a:cubicBezTo>
                <a:moveTo>
                  <a:pt x="4909" y="20618"/>
                </a:moveTo>
                <a:lnTo>
                  <a:pt x="982" y="20618"/>
                </a:lnTo>
                <a:lnTo>
                  <a:pt x="982" y="8836"/>
                </a:lnTo>
                <a:lnTo>
                  <a:pt x="4909" y="8836"/>
                </a:lnTo>
                <a:cubicBezTo>
                  <a:pt x="4909" y="8836"/>
                  <a:pt x="4909" y="20618"/>
                  <a:pt x="4909" y="20618"/>
                </a:cubicBezTo>
                <a:close/>
                <a:moveTo>
                  <a:pt x="4909" y="7855"/>
                </a:moveTo>
                <a:lnTo>
                  <a:pt x="982" y="7855"/>
                </a:lnTo>
                <a:cubicBezTo>
                  <a:pt x="440" y="7855"/>
                  <a:pt x="0" y="8295"/>
                  <a:pt x="0" y="8836"/>
                </a:cubicBezTo>
                <a:lnTo>
                  <a:pt x="0" y="20618"/>
                </a:lnTo>
                <a:cubicBezTo>
                  <a:pt x="0" y="21160"/>
                  <a:pt x="440" y="21600"/>
                  <a:pt x="982" y="21600"/>
                </a:cubicBezTo>
                <a:lnTo>
                  <a:pt x="4909" y="21600"/>
                </a:lnTo>
                <a:cubicBezTo>
                  <a:pt x="5451" y="21600"/>
                  <a:pt x="5891" y="21160"/>
                  <a:pt x="5891" y="20618"/>
                </a:cubicBezTo>
                <a:lnTo>
                  <a:pt x="5891" y="8836"/>
                </a:lnTo>
                <a:cubicBezTo>
                  <a:pt x="5891" y="8295"/>
                  <a:pt x="5451" y="7855"/>
                  <a:pt x="4909" y="7855"/>
                </a:cubicBezTo>
              </a:path>
            </a:pathLst>
          </a:custGeom>
          <a:solidFill>
            <a:srgbClr val="FFFFFF"/>
          </a:solidFill>
          <a:ln w="12700">
            <a:noFill/>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chemeClr val="bg1"/>
              </a:solidFill>
              <a:effectLst>
                <a:outerShdw blurRad="38100" dist="12700" dir="5400000" rotWithShape="0">
                  <a:srgbClr val="000000">
                    <a:alpha val="50000"/>
                  </a:srgbClr>
                </a:outerShdw>
              </a:effectLst>
              <a:latin typeface="Gill Sans"/>
              <a:ea typeface="Calibri" charset="0"/>
              <a:cs typeface="Calibri" charset="0"/>
              <a:sym typeface="Gill Sans"/>
            </a:endParaRPr>
          </a:p>
        </p:txBody>
      </p:sp>
      <p:sp>
        <p:nvSpPr>
          <p:cNvPr id="88" name="Freeform 115"/>
          <p:cNvSpPr>
            <a:spLocks noChangeArrowheads="1"/>
          </p:cNvSpPr>
          <p:nvPr/>
        </p:nvSpPr>
        <p:spPr bwMode="auto">
          <a:xfrm>
            <a:off x="6749815" y="2504841"/>
            <a:ext cx="457206" cy="420227"/>
          </a:xfrm>
          <a:custGeom>
            <a:avLst/>
            <a:gdLst>
              <a:gd name="T0" fmla="*/ 600 w 601"/>
              <a:gd name="T1" fmla="*/ 226 h 552"/>
              <a:gd name="T2" fmla="*/ 600 w 601"/>
              <a:gd name="T3" fmla="*/ 226 h 552"/>
              <a:gd name="T4" fmla="*/ 522 w 601"/>
              <a:gd name="T5" fmla="*/ 304 h 552"/>
              <a:gd name="T6" fmla="*/ 452 w 601"/>
              <a:gd name="T7" fmla="*/ 226 h 552"/>
              <a:gd name="T8" fmla="*/ 452 w 601"/>
              <a:gd name="T9" fmla="*/ 226 h 552"/>
              <a:gd name="T10" fmla="*/ 452 w 601"/>
              <a:gd name="T11" fmla="*/ 226 h 552"/>
              <a:gd name="T12" fmla="*/ 452 w 601"/>
              <a:gd name="T13" fmla="*/ 226 h 552"/>
              <a:gd name="T14" fmla="*/ 374 w 601"/>
              <a:gd name="T15" fmla="*/ 304 h 552"/>
              <a:gd name="T16" fmla="*/ 296 w 601"/>
              <a:gd name="T17" fmla="*/ 226 h 552"/>
              <a:gd name="T18" fmla="*/ 296 w 601"/>
              <a:gd name="T19" fmla="*/ 226 h 552"/>
              <a:gd name="T20" fmla="*/ 296 w 601"/>
              <a:gd name="T21" fmla="*/ 226 h 552"/>
              <a:gd name="T22" fmla="*/ 296 w 601"/>
              <a:gd name="T23" fmla="*/ 226 h 552"/>
              <a:gd name="T24" fmla="*/ 296 w 601"/>
              <a:gd name="T25" fmla="*/ 226 h 552"/>
              <a:gd name="T26" fmla="*/ 226 w 601"/>
              <a:gd name="T27" fmla="*/ 304 h 552"/>
              <a:gd name="T28" fmla="*/ 148 w 601"/>
              <a:gd name="T29" fmla="*/ 226 h 552"/>
              <a:gd name="T30" fmla="*/ 148 w 601"/>
              <a:gd name="T31" fmla="*/ 226 h 552"/>
              <a:gd name="T32" fmla="*/ 148 w 601"/>
              <a:gd name="T33" fmla="*/ 226 h 552"/>
              <a:gd name="T34" fmla="*/ 148 w 601"/>
              <a:gd name="T35" fmla="*/ 226 h 552"/>
              <a:gd name="T36" fmla="*/ 148 w 601"/>
              <a:gd name="T37" fmla="*/ 226 h 552"/>
              <a:gd name="T38" fmla="*/ 70 w 601"/>
              <a:gd name="T39" fmla="*/ 304 h 552"/>
              <a:gd name="T40" fmla="*/ 0 w 601"/>
              <a:gd name="T41" fmla="*/ 226 h 552"/>
              <a:gd name="T42" fmla="*/ 0 w 601"/>
              <a:gd name="T43" fmla="*/ 226 h 552"/>
              <a:gd name="T44" fmla="*/ 0 w 601"/>
              <a:gd name="T45" fmla="*/ 226 h 552"/>
              <a:gd name="T46" fmla="*/ 0 w 601"/>
              <a:gd name="T47" fmla="*/ 226 h 552"/>
              <a:gd name="T48" fmla="*/ 49 w 601"/>
              <a:gd name="T49" fmla="*/ 84 h 552"/>
              <a:gd name="T50" fmla="*/ 551 w 601"/>
              <a:gd name="T51" fmla="*/ 84 h 552"/>
              <a:gd name="T52" fmla="*/ 600 w 601"/>
              <a:gd name="T53" fmla="*/ 226 h 552"/>
              <a:gd name="T54" fmla="*/ 508 w 601"/>
              <a:gd name="T55" fmla="*/ 56 h 552"/>
              <a:gd name="T56" fmla="*/ 508 w 601"/>
              <a:gd name="T57" fmla="*/ 56 h 552"/>
              <a:gd name="T58" fmla="*/ 91 w 601"/>
              <a:gd name="T59" fmla="*/ 56 h 552"/>
              <a:gd name="T60" fmla="*/ 63 w 601"/>
              <a:gd name="T61" fmla="*/ 28 h 552"/>
              <a:gd name="T62" fmla="*/ 91 w 601"/>
              <a:gd name="T63" fmla="*/ 0 h 552"/>
              <a:gd name="T64" fmla="*/ 508 w 601"/>
              <a:gd name="T65" fmla="*/ 0 h 552"/>
              <a:gd name="T66" fmla="*/ 537 w 601"/>
              <a:gd name="T67" fmla="*/ 28 h 552"/>
              <a:gd name="T68" fmla="*/ 508 w 601"/>
              <a:gd name="T69" fmla="*/ 56 h 552"/>
              <a:gd name="T70" fmla="*/ 84 w 601"/>
              <a:gd name="T71" fmla="*/ 332 h 552"/>
              <a:gd name="T72" fmla="*/ 84 w 601"/>
              <a:gd name="T73" fmla="*/ 332 h 552"/>
              <a:gd name="T74" fmla="*/ 84 w 601"/>
              <a:gd name="T75" fmla="*/ 332 h 552"/>
              <a:gd name="T76" fmla="*/ 91 w 601"/>
              <a:gd name="T77" fmla="*/ 332 h 552"/>
              <a:gd name="T78" fmla="*/ 91 w 601"/>
              <a:gd name="T79" fmla="*/ 332 h 552"/>
              <a:gd name="T80" fmla="*/ 98 w 601"/>
              <a:gd name="T81" fmla="*/ 332 h 552"/>
              <a:gd name="T82" fmla="*/ 113 w 601"/>
              <a:gd name="T83" fmla="*/ 325 h 552"/>
              <a:gd name="T84" fmla="*/ 113 w 601"/>
              <a:gd name="T85" fmla="*/ 325 h 552"/>
              <a:gd name="T86" fmla="*/ 113 w 601"/>
              <a:gd name="T87" fmla="*/ 325 h 552"/>
              <a:gd name="T88" fmla="*/ 113 w 601"/>
              <a:gd name="T89" fmla="*/ 466 h 552"/>
              <a:gd name="T90" fmla="*/ 487 w 601"/>
              <a:gd name="T91" fmla="*/ 466 h 552"/>
              <a:gd name="T92" fmla="*/ 487 w 601"/>
              <a:gd name="T93" fmla="*/ 325 h 552"/>
              <a:gd name="T94" fmla="*/ 487 w 601"/>
              <a:gd name="T95" fmla="*/ 325 h 552"/>
              <a:gd name="T96" fmla="*/ 487 w 601"/>
              <a:gd name="T97" fmla="*/ 325 h 552"/>
              <a:gd name="T98" fmla="*/ 501 w 601"/>
              <a:gd name="T99" fmla="*/ 332 h 552"/>
              <a:gd name="T100" fmla="*/ 508 w 601"/>
              <a:gd name="T101" fmla="*/ 332 h 552"/>
              <a:gd name="T102" fmla="*/ 508 w 601"/>
              <a:gd name="T103" fmla="*/ 332 h 552"/>
              <a:gd name="T104" fmla="*/ 515 w 601"/>
              <a:gd name="T105" fmla="*/ 332 h 552"/>
              <a:gd name="T106" fmla="*/ 515 w 601"/>
              <a:gd name="T107" fmla="*/ 332 h 552"/>
              <a:gd name="T108" fmla="*/ 522 w 601"/>
              <a:gd name="T109" fmla="*/ 332 h 552"/>
              <a:gd name="T110" fmla="*/ 544 w 601"/>
              <a:gd name="T111" fmla="*/ 332 h 552"/>
              <a:gd name="T112" fmla="*/ 544 w 601"/>
              <a:gd name="T113" fmla="*/ 523 h 552"/>
              <a:gd name="T114" fmla="*/ 515 w 601"/>
              <a:gd name="T115" fmla="*/ 551 h 552"/>
              <a:gd name="T116" fmla="*/ 84 w 601"/>
              <a:gd name="T117" fmla="*/ 551 h 552"/>
              <a:gd name="T118" fmla="*/ 56 w 601"/>
              <a:gd name="T119" fmla="*/ 523 h 552"/>
              <a:gd name="T120" fmla="*/ 56 w 601"/>
              <a:gd name="T121" fmla="*/ 332 h 552"/>
              <a:gd name="T122" fmla="*/ 70 w 601"/>
              <a:gd name="T123" fmla="*/ 332 h 552"/>
              <a:gd name="T124" fmla="*/ 84 w 601"/>
              <a:gd name="T125" fmla="*/ 332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01" h="552">
                <a:moveTo>
                  <a:pt x="600" y="226"/>
                </a:moveTo>
                <a:lnTo>
                  <a:pt x="600" y="226"/>
                </a:lnTo>
                <a:cubicBezTo>
                  <a:pt x="600" y="268"/>
                  <a:pt x="565" y="304"/>
                  <a:pt x="522" y="304"/>
                </a:cubicBezTo>
                <a:cubicBezTo>
                  <a:pt x="480" y="304"/>
                  <a:pt x="452" y="268"/>
                  <a:pt x="452" y="226"/>
                </a:cubicBezTo>
                <a:lnTo>
                  <a:pt x="452" y="226"/>
                </a:lnTo>
                <a:lnTo>
                  <a:pt x="452" y="226"/>
                </a:lnTo>
                <a:lnTo>
                  <a:pt x="452" y="226"/>
                </a:lnTo>
                <a:cubicBezTo>
                  <a:pt x="452" y="268"/>
                  <a:pt x="417" y="304"/>
                  <a:pt x="374" y="304"/>
                </a:cubicBezTo>
                <a:cubicBezTo>
                  <a:pt x="332" y="304"/>
                  <a:pt x="296" y="268"/>
                  <a:pt x="296" y="226"/>
                </a:cubicBezTo>
                <a:lnTo>
                  <a:pt x="296" y="226"/>
                </a:lnTo>
                <a:lnTo>
                  <a:pt x="296" y="226"/>
                </a:lnTo>
                <a:lnTo>
                  <a:pt x="296" y="226"/>
                </a:lnTo>
                <a:lnTo>
                  <a:pt x="296" y="226"/>
                </a:lnTo>
                <a:cubicBezTo>
                  <a:pt x="296" y="268"/>
                  <a:pt x="268" y="304"/>
                  <a:pt x="226" y="304"/>
                </a:cubicBezTo>
                <a:cubicBezTo>
                  <a:pt x="183" y="304"/>
                  <a:pt x="148" y="268"/>
                  <a:pt x="148" y="226"/>
                </a:cubicBezTo>
                <a:lnTo>
                  <a:pt x="148" y="226"/>
                </a:lnTo>
                <a:lnTo>
                  <a:pt x="148" y="226"/>
                </a:lnTo>
                <a:lnTo>
                  <a:pt x="148" y="226"/>
                </a:lnTo>
                <a:lnTo>
                  <a:pt x="148" y="226"/>
                </a:lnTo>
                <a:cubicBezTo>
                  <a:pt x="148" y="268"/>
                  <a:pt x="113" y="304"/>
                  <a:pt x="70" y="304"/>
                </a:cubicBezTo>
                <a:cubicBezTo>
                  <a:pt x="28" y="304"/>
                  <a:pt x="0" y="268"/>
                  <a:pt x="0" y="226"/>
                </a:cubicBezTo>
                <a:lnTo>
                  <a:pt x="0" y="226"/>
                </a:lnTo>
                <a:lnTo>
                  <a:pt x="0" y="226"/>
                </a:lnTo>
                <a:lnTo>
                  <a:pt x="0" y="226"/>
                </a:lnTo>
                <a:cubicBezTo>
                  <a:pt x="49" y="84"/>
                  <a:pt x="49" y="84"/>
                  <a:pt x="49" y="84"/>
                </a:cubicBezTo>
                <a:cubicBezTo>
                  <a:pt x="551" y="84"/>
                  <a:pt x="551" y="84"/>
                  <a:pt x="551" y="84"/>
                </a:cubicBezTo>
                <a:cubicBezTo>
                  <a:pt x="600" y="226"/>
                  <a:pt x="600" y="226"/>
                  <a:pt x="600" y="226"/>
                </a:cubicBezTo>
                <a:close/>
                <a:moveTo>
                  <a:pt x="508" y="56"/>
                </a:moveTo>
                <a:lnTo>
                  <a:pt x="508" y="56"/>
                </a:lnTo>
                <a:cubicBezTo>
                  <a:pt x="91" y="56"/>
                  <a:pt x="91" y="56"/>
                  <a:pt x="91" y="56"/>
                </a:cubicBezTo>
                <a:cubicBezTo>
                  <a:pt x="77" y="56"/>
                  <a:pt x="63" y="49"/>
                  <a:pt x="63" y="28"/>
                </a:cubicBezTo>
                <a:cubicBezTo>
                  <a:pt x="63" y="14"/>
                  <a:pt x="77" y="0"/>
                  <a:pt x="91" y="0"/>
                </a:cubicBezTo>
                <a:cubicBezTo>
                  <a:pt x="508" y="0"/>
                  <a:pt x="508" y="0"/>
                  <a:pt x="508" y="0"/>
                </a:cubicBezTo>
                <a:cubicBezTo>
                  <a:pt x="522" y="0"/>
                  <a:pt x="537" y="14"/>
                  <a:pt x="537" y="28"/>
                </a:cubicBezTo>
                <a:cubicBezTo>
                  <a:pt x="537" y="49"/>
                  <a:pt x="522" y="56"/>
                  <a:pt x="508" y="56"/>
                </a:cubicBezTo>
                <a:close/>
                <a:moveTo>
                  <a:pt x="84" y="332"/>
                </a:moveTo>
                <a:lnTo>
                  <a:pt x="84" y="332"/>
                </a:lnTo>
                <a:lnTo>
                  <a:pt x="84" y="332"/>
                </a:lnTo>
                <a:cubicBezTo>
                  <a:pt x="84" y="332"/>
                  <a:pt x="84" y="332"/>
                  <a:pt x="91" y="332"/>
                </a:cubicBezTo>
                <a:lnTo>
                  <a:pt x="91" y="332"/>
                </a:lnTo>
                <a:cubicBezTo>
                  <a:pt x="91" y="332"/>
                  <a:pt x="91" y="332"/>
                  <a:pt x="98" y="332"/>
                </a:cubicBezTo>
                <a:cubicBezTo>
                  <a:pt x="98" y="325"/>
                  <a:pt x="106" y="325"/>
                  <a:pt x="113" y="325"/>
                </a:cubicBezTo>
                <a:lnTo>
                  <a:pt x="113" y="325"/>
                </a:lnTo>
                <a:lnTo>
                  <a:pt x="113" y="325"/>
                </a:lnTo>
                <a:cubicBezTo>
                  <a:pt x="113" y="466"/>
                  <a:pt x="113" y="466"/>
                  <a:pt x="113" y="466"/>
                </a:cubicBezTo>
                <a:cubicBezTo>
                  <a:pt x="487" y="466"/>
                  <a:pt x="487" y="466"/>
                  <a:pt x="487" y="466"/>
                </a:cubicBezTo>
                <a:cubicBezTo>
                  <a:pt x="487" y="325"/>
                  <a:pt x="487" y="325"/>
                  <a:pt x="487" y="325"/>
                </a:cubicBezTo>
                <a:lnTo>
                  <a:pt x="487" y="325"/>
                </a:lnTo>
                <a:lnTo>
                  <a:pt x="487" y="325"/>
                </a:lnTo>
                <a:cubicBezTo>
                  <a:pt x="494" y="325"/>
                  <a:pt x="494" y="325"/>
                  <a:pt x="501" y="332"/>
                </a:cubicBezTo>
                <a:cubicBezTo>
                  <a:pt x="501" y="332"/>
                  <a:pt x="501" y="332"/>
                  <a:pt x="508" y="332"/>
                </a:cubicBezTo>
                <a:lnTo>
                  <a:pt x="508" y="332"/>
                </a:lnTo>
                <a:lnTo>
                  <a:pt x="515" y="332"/>
                </a:lnTo>
                <a:lnTo>
                  <a:pt x="515" y="332"/>
                </a:lnTo>
                <a:lnTo>
                  <a:pt x="522" y="332"/>
                </a:lnTo>
                <a:cubicBezTo>
                  <a:pt x="530" y="332"/>
                  <a:pt x="537" y="332"/>
                  <a:pt x="544" y="332"/>
                </a:cubicBezTo>
                <a:cubicBezTo>
                  <a:pt x="544" y="523"/>
                  <a:pt x="544" y="523"/>
                  <a:pt x="544" y="523"/>
                </a:cubicBezTo>
                <a:cubicBezTo>
                  <a:pt x="544" y="537"/>
                  <a:pt x="530" y="551"/>
                  <a:pt x="515" y="551"/>
                </a:cubicBezTo>
                <a:cubicBezTo>
                  <a:pt x="84" y="551"/>
                  <a:pt x="84" y="551"/>
                  <a:pt x="84" y="551"/>
                </a:cubicBezTo>
                <a:cubicBezTo>
                  <a:pt x="63" y="551"/>
                  <a:pt x="56" y="537"/>
                  <a:pt x="56" y="523"/>
                </a:cubicBezTo>
                <a:cubicBezTo>
                  <a:pt x="56" y="332"/>
                  <a:pt x="56" y="332"/>
                  <a:pt x="56" y="332"/>
                </a:cubicBezTo>
                <a:cubicBezTo>
                  <a:pt x="63" y="332"/>
                  <a:pt x="63" y="332"/>
                  <a:pt x="70" y="332"/>
                </a:cubicBezTo>
                <a:cubicBezTo>
                  <a:pt x="77" y="332"/>
                  <a:pt x="77" y="332"/>
                  <a:pt x="84" y="332"/>
                </a:cubicBezTo>
                <a:close/>
              </a:path>
            </a:pathLst>
          </a:custGeom>
          <a:solidFill>
            <a:schemeClr val="bg1"/>
          </a:solidFill>
          <a:ln>
            <a:noFill/>
          </a:ln>
          <a:effectLst/>
          <a:extLst/>
        </p:spPr>
        <p:txBody>
          <a:bodyPr wrap="none" anchor="ctr"/>
          <a:lstStyle/>
          <a:p>
            <a:pPr eaLnBrk="1" fontAlgn="auto" hangingPunct="1">
              <a:spcBef>
                <a:spcPts val="0"/>
              </a:spcBef>
              <a:spcAft>
                <a:spcPts val="0"/>
              </a:spcAft>
              <a:defRPr/>
            </a:pPr>
            <a:endParaRPr lang="en-US">
              <a:solidFill>
                <a:srgbClr val="FFFFFF"/>
              </a:solidFill>
              <a:latin typeface="+mn-lt"/>
              <a:ea typeface="+mn-ea"/>
            </a:endParaRPr>
          </a:p>
        </p:txBody>
      </p:sp>
      <p:sp>
        <p:nvSpPr>
          <p:cNvPr id="89" name="Freeform 120"/>
          <p:cNvSpPr>
            <a:spLocks noChangeArrowheads="1"/>
          </p:cNvSpPr>
          <p:nvPr/>
        </p:nvSpPr>
        <p:spPr bwMode="auto">
          <a:xfrm>
            <a:off x="7343733" y="3810771"/>
            <a:ext cx="526108" cy="418583"/>
          </a:xfrm>
          <a:custGeom>
            <a:avLst/>
            <a:gdLst>
              <a:gd name="T0" fmla="*/ 601 w 602"/>
              <a:gd name="T1" fmla="*/ 106 h 482"/>
              <a:gd name="T2" fmla="*/ 601 w 602"/>
              <a:gd name="T3" fmla="*/ 106 h 482"/>
              <a:gd name="T4" fmla="*/ 601 w 602"/>
              <a:gd name="T5" fmla="*/ 106 h 482"/>
              <a:gd name="T6" fmla="*/ 516 w 602"/>
              <a:gd name="T7" fmla="*/ 290 h 482"/>
              <a:gd name="T8" fmla="*/ 516 w 602"/>
              <a:gd name="T9" fmla="*/ 290 h 482"/>
              <a:gd name="T10" fmla="*/ 495 w 602"/>
              <a:gd name="T11" fmla="*/ 311 h 482"/>
              <a:gd name="T12" fmla="*/ 495 w 602"/>
              <a:gd name="T13" fmla="*/ 311 h 482"/>
              <a:gd name="T14" fmla="*/ 247 w 602"/>
              <a:gd name="T15" fmla="*/ 325 h 482"/>
              <a:gd name="T16" fmla="*/ 261 w 602"/>
              <a:gd name="T17" fmla="*/ 368 h 482"/>
              <a:gd name="T18" fmla="*/ 530 w 602"/>
              <a:gd name="T19" fmla="*/ 368 h 482"/>
              <a:gd name="T20" fmla="*/ 587 w 602"/>
              <a:gd name="T21" fmla="*/ 424 h 482"/>
              <a:gd name="T22" fmla="*/ 530 w 602"/>
              <a:gd name="T23" fmla="*/ 481 h 482"/>
              <a:gd name="T24" fmla="*/ 474 w 602"/>
              <a:gd name="T25" fmla="*/ 424 h 482"/>
              <a:gd name="T26" fmla="*/ 205 w 602"/>
              <a:gd name="T27" fmla="*/ 424 h 482"/>
              <a:gd name="T28" fmla="*/ 148 w 602"/>
              <a:gd name="T29" fmla="*/ 481 h 482"/>
              <a:gd name="T30" fmla="*/ 92 w 602"/>
              <a:gd name="T31" fmla="*/ 424 h 482"/>
              <a:gd name="T32" fmla="*/ 148 w 602"/>
              <a:gd name="T33" fmla="*/ 368 h 482"/>
              <a:gd name="T34" fmla="*/ 205 w 602"/>
              <a:gd name="T35" fmla="*/ 368 h 482"/>
              <a:gd name="T36" fmla="*/ 92 w 602"/>
              <a:gd name="T37" fmla="*/ 57 h 482"/>
              <a:gd name="T38" fmla="*/ 28 w 602"/>
              <a:gd name="T39" fmla="*/ 57 h 482"/>
              <a:gd name="T40" fmla="*/ 0 w 602"/>
              <a:gd name="T41" fmla="*/ 28 h 482"/>
              <a:gd name="T42" fmla="*/ 28 w 602"/>
              <a:gd name="T43" fmla="*/ 0 h 482"/>
              <a:gd name="T44" fmla="*/ 113 w 602"/>
              <a:gd name="T45" fmla="*/ 0 h 482"/>
              <a:gd name="T46" fmla="*/ 141 w 602"/>
              <a:gd name="T47" fmla="*/ 14 h 482"/>
              <a:gd name="T48" fmla="*/ 141 w 602"/>
              <a:gd name="T49" fmla="*/ 14 h 482"/>
              <a:gd name="T50" fmla="*/ 156 w 602"/>
              <a:gd name="T51" fmla="*/ 64 h 482"/>
              <a:gd name="T52" fmla="*/ 572 w 602"/>
              <a:gd name="T53" fmla="*/ 64 h 482"/>
              <a:gd name="T54" fmla="*/ 601 w 602"/>
              <a:gd name="T55" fmla="*/ 92 h 482"/>
              <a:gd name="T56" fmla="*/ 601 w 602"/>
              <a:gd name="T57" fmla="*/ 106 h 482"/>
              <a:gd name="T58" fmla="*/ 177 w 602"/>
              <a:gd name="T59" fmla="*/ 120 h 482"/>
              <a:gd name="T60" fmla="*/ 177 w 602"/>
              <a:gd name="T61" fmla="*/ 120 h 482"/>
              <a:gd name="T62" fmla="*/ 226 w 602"/>
              <a:gd name="T63" fmla="*/ 269 h 482"/>
              <a:gd name="T64" fmla="*/ 474 w 602"/>
              <a:gd name="T65" fmla="*/ 255 h 482"/>
              <a:gd name="T66" fmla="*/ 530 w 602"/>
              <a:gd name="T67" fmla="*/ 120 h 482"/>
              <a:gd name="T68" fmla="*/ 177 w 602"/>
              <a:gd name="T69" fmla="*/ 120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02" h="482">
                <a:moveTo>
                  <a:pt x="601" y="106"/>
                </a:moveTo>
                <a:lnTo>
                  <a:pt x="601" y="106"/>
                </a:lnTo>
                <a:lnTo>
                  <a:pt x="601" y="106"/>
                </a:lnTo>
                <a:cubicBezTo>
                  <a:pt x="516" y="290"/>
                  <a:pt x="516" y="290"/>
                  <a:pt x="516" y="290"/>
                </a:cubicBezTo>
                <a:lnTo>
                  <a:pt x="516" y="290"/>
                </a:lnTo>
                <a:cubicBezTo>
                  <a:pt x="509" y="304"/>
                  <a:pt x="502" y="311"/>
                  <a:pt x="495" y="311"/>
                </a:cubicBezTo>
                <a:lnTo>
                  <a:pt x="495" y="311"/>
                </a:lnTo>
                <a:cubicBezTo>
                  <a:pt x="247" y="325"/>
                  <a:pt x="247" y="325"/>
                  <a:pt x="247" y="325"/>
                </a:cubicBezTo>
                <a:cubicBezTo>
                  <a:pt x="261" y="368"/>
                  <a:pt x="261" y="368"/>
                  <a:pt x="261" y="368"/>
                </a:cubicBezTo>
                <a:cubicBezTo>
                  <a:pt x="530" y="368"/>
                  <a:pt x="530" y="368"/>
                  <a:pt x="530" y="368"/>
                </a:cubicBezTo>
                <a:cubicBezTo>
                  <a:pt x="558" y="368"/>
                  <a:pt x="587" y="389"/>
                  <a:pt x="587" y="424"/>
                </a:cubicBezTo>
                <a:cubicBezTo>
                  <a:pt x="587" y="453"/>
                  <a:pt x="558" y="481"/>
                  <a:pt x="530" y="481"/>
                </a:cubicBezTo>
                <a:cubicBezTo>
                  <a:pt x="495" y="481"/>
                  <a:pt x="474" y="453"/>
                  <a:pt x="474" y="424"/>
                </a:cubicBezTo>
                <a:cubicBezTo>
                  <a:pt x="205" y="424"/>
                  <a:pt x="205" y="424"/>
                  <a:pt x="205" y="424"/>
                </a:cubicBezTo>
                <a:cubicBezTo>
                  <a:pt x="205" y="453"/>
                  <a:pt x="184" y="481"/>
                  <a:pt x="148" y="481"/>
                </a:cubicBezTo>
                <a:cubicBezTo>
                  <a:pt x="120" y="481"/>
                  <a:pt x="92" y="453"/>
                  <a:pt x="92" y="424"/>
                </a:cubicBezTo>
                <a:cubicBezTo>
                  <a:pt x="92" y="389"/>
                  <a:pt x="120" y="368"/>
                  <a:pt x="148" y="368"/>
                </a:cubicBezTo>
                <a:cubicBezTo>
                  <a:pt x="205" y="368"/>
                  <a:pt x="205" y="368"/>
                  <a:pt x="205" y="368"/>
                </a:cubicBezTo>
                <a:cubicBezTo>
                  <a:pt x="92" y="57"/>
                  <a:pt x="92" y="57"/>
                  <a:pt x="92" y="57"/>
                </a:cubicBezTo>
                <a:cubicBezTo>
                  <a:pt x="28" y="57"/>
                  <a:pt x="28" y="57"/>
                  <a:pt x="28" y="57"/>
                </a:cubicBezTo>
                <a:cubicBezTo>
                  <a:pt x="14" y="57"/>
                  <a:pt x="0" y="42"/>
                  <a:pt x="0" y="28"/>
                </a:cubicBezTo>
                <a:cubicBezTo>
                  <a:pt x="0" y="7"/>
                  <a:pt x="14" y="0"/>
                  <a:pt x="28" y="0"/>
                </a:cubicBezTo>
                <a:cubicBezTo>
                  <a:pt x="113" y="0"/>
                  <a:pt x="113" y="0"/>
                  <a:pt x="113" y="0"/>
                </a:cubicBezTo>
                <a:cubicBezTo>
                  <a:pt x="127" y="0"/>
                  <a:pt x="134" y="7"/>
                  <a:pt x="141" y="14"/>
                </a:cubicBezTo>
                <a:lnTo>
                  <a:pt x="141" y="14"/>
                </a:lnTo>
                <a:cubicBezTo>
                  <a:pt x="156" y="64"/>
                  <a:pt x="156" y="64"/>
                  <a:pt x="156" y="64"/>
                </a:cubicBezTo>
                <a:cubicBezTo>
                  <a:pt x="572" y="64"/>
                  <a:pt x="572" y="64"/>
                  <a:pt x="572" y="64"/>
                </a:cubicBezTo>
                <a:cubicBezTo>
                  <a:pt x="594" y="64"/>
                  <a:pt x="601" y="78"/>
                  <a:pt x="601" y="92"/>
                </a:cubicBezTo>
                <a:cubicBezTo>
                  <a:pt x="601" y="99"/>
                  <a:pt x="601" y="99"/>
                  <a:pt x="601" y="106"/>
                </a:cubicBezTo>
                <a:close/>
                <a:moveTo>
                  <a:pt x="177" y="120"/>
                </a:moveTo>
                <a:lnTo>
                  <a:pt x="177" y="120"/>
                </a:lnTo>
                <a:cubicBezTo>
                  <a:pt x="226" y="269"/>
                  <a:pt x="226" y="269"/>
                  <a:pt x="226" y="269"/>
                </a:cubicBezTo>
                <a:cubicBezTo>
                  <a:pt x="474" y="255"/>
                  <a:pt x="474" y="255"/>
                  <a:pt x="474" y="255"/>
                </a:cubicBezTo>
                <a:cubicBezTo>
                  <a:pt x="530" y="120"/>
                  <a:pt x="530" y="120"/>
                  <a:pt x="530" y="120"/>
                </a:cubicBezTo>
                <a:lnTo>
                  <a:pt x="177" y="120"/>
                </a:lnTo>
                <a:close/>
              </a:path>
            </a:pathLst>
          </a:custGeom>
          <a:solidFill>
            <a:srgbClr val="FFFFFF"/>
          </a:solidFill>
          <a:ln>
            <a:noFill/>
          </a:ln>
          <a:effectLst/>
          <a:extLst/>
        </p:spPr>
        <p:txBody>
          <a:bodyPr wrap="none" anchor="ctr"/>
          <a:lstStyle/>
          <a:p>
            <a:pPr eaLnBrk="1" fontAlgn="auto" hangingPunct="1">
              <a:spcBef>
                <a:spcPts val="0"/>
              </a:spcBef>
              <a:spcAft>
                <a:spcPts val="0"/>
              </a:spcAft>
              <a:defRPr/>
            </a:pPr>
            <a:endParaRPr lang="en-US">
              <a:latin typeface="+mn-lt"/>
              <a:ea typeface="+mn-ea"/>
            </a:endParaRPr>
          </a:p>
        </p:txBody>
      </p:sp>
      <p:sp>
        <p:nvSpPr>
          <p:cNvPr id="90" name="Freeform 79"/>
          <p:cNvSpPr>
            <a:spLocks noChangeArrowheads="1"/>
          </p:cNvSpPr>
          <p:nvPr/>
        </p:nvSpPr>
        <p:spPr bwMode="auto">
          <a:xfrm>
            <a:off x="6789227" y="5303493"/>
            <a:ext cx="416864" cy="420227"/>
          </a:xfrm>
          <a:custGeom>
            <a:avLst/>
            <a:gdLst>
              <a:gd name="T0" fmla="*/ 516 w 545"/>
              <a:gd name="T1" fmla="*/ 552 h 553"/>
              <a:gd name="T2" fmla="*/ 374 w 545"/>
              <a:gd name="T3" fmla="*/ 523 h 553"/>
              <a:gd name="T4" fmla="*/ 445 w 545"/>
              <a:gd name="T5" fmla="*/ 495 h 553"/>
              <a:gd name="T6" fmla="*/ 304 w 545"/>
              <a:gd name="T7" fmla="*/ 354 h 553"/>
              <a:gd name="T8" fmla="*/ 325 w 545"/>
              <a:gd name="T9" fmla="*/ 304 h 553"/>
              <a:gd name="T10" fmla="*/ 346 w 545"/>
              <a:gd name="T11" fmla="*/ 311 h 553"/>
              <a:gd name="T12" fmla="*/ 487 w 545"/>
              <a:gd name="T13" fmla="*/ 410 h 553"/>
              <a:gd name="T14" fmla="*/ 544 w 545"/>
              <a:gd name="T15" fmla="*/ 410 h 553"/>
              <a:gd name="T16" fmla="*/ 516 w 545"/>
              <a:gd name="T17" fmla="*/ 552 h 553"/>
              <a:gd name="T18" fmla="*/ 516 w 545"/>
              <a:gd name="T19" fmla="*/ 170 h 553"/>
              <a:gd name="T20" fmla="*/ 487 w 545"/>
              <a:gd name="T21" fmla="*/ 99 h 553"/>
              <a:gd name="T22" fmla="*/ 346 w 545"/>
              <a:gd name="T23" fmla="*/ 241 h 553"/>
              <a:gd name="T24" fmla="*/ 297 w 545"/>
              <a:gd name="T25" fmla="*/ 219 h 553"/>
              <a:gd name="T26" fmla="*/ 304 w 545"/>
              <a:gd name="T27" fmla="*/ 198 h 553"/>
              <a:gd name="T28" fmla="*/ 403 w 545"/>
              <a:gd name="T29" fmla="*/ 57 h 553"/>
              <a:gd name="T30" fmla="*/ 403 w 545"/>
              <a:gd name="T31" fmla="*/ 0 h 553"/>
              <a:gd name="T32" fmla="*/ 544 w 545"/>
              <a:gd name="T33" fmla="*/ 28 h 553"/>
              <a:gd name="T34" fmla="*/ 516 w 545"/>
              <a:gd name="T35" fmla="*/ 170 h 553"/>
              <a:gd name="T36" fmla="*/ 233 w 545"/>
              <a:gd name="T37" fmla="*/ 354 h 553"/>
              <a:gd name="T38" fmla="*/ 141 w 545"/>
              <a:gd name="T39" fmla="*/ 495 h 553"/>
              <a:gd name="T40" fmla="*/ 141 w 545"/>
              <a:gd name="T41" fmla="*/ 552 h 553"/>
              <a:gd name="T42" fmla="*/ 0 w 545"/>
              <a:gd name="T43" fmla="*/ 523 h 553"/>
              <a:gd name="T44" fmla="*/ 28 w 545"/>
              <a:gd name="T45" fmla="*/ 382 h 553"/>
              <a:gd name="T46" fmla="*/ 56 w 545"/>
              <a:gd name="T47" fmla="*/ 452 h 553"/>
              <a:gd name="T48" fmla="*/ 198 w 545"/>
              <a:gd name="T49" fmla="*/ 311 h 553"/>
              <a:gd name="T50" fmla="*/ 240 w 545"/>
              <a:gd name="T51" fmla="*/ 332 h 553"/>
              <a:gd name="T52" fmla="*/ 212 w 545"/>
              <a:gd name="T53" fmla="*/ 248 h 553"/>
              <a:gd name="T54" fmla="*/ 198 w 545"/>
              <a:gd name="T55" fmla="*/ 241 h 553"/>
              <a:gd name="T56" fmla="*/ 56 w 545"/>
              <a:gd name="T57" fmla="*/ 99 h 553"/>
              <a:gd name="T58" fmla="*/ 28 w 545"/>
              <a:gd name="T59" fmla="*/ 170 h 553"/>
              <a:gd name="T60" fmla="*/ 0 w 545"/>
              <a:gd name="T61" fmla="*/ 28 h 553"/>
              <a:gd name="T62" fmla="*/ 141 w 545"/>
              <a:gd name="T63" fmla="*/ 0 h 553"/>
              <a:gd name="T64" fmla="*/ 141 w 545"/>
              <a:gd name="T65" fmla="*/ 57 h 553"/>
              <a:gd name="T66" fmla="*/ 233 w 545"/>
              <a:gd name="T67" fmla="*/ 198 h 553"/>
              <a:gd name="T68" fmla="*/ 240 w 545"/>
              <a:gd name="T69" fmla="*/ 219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5" h="553">
                <a:moveTo>
                  <a:pt x="516" y="552"/>
                </a:moveTo>
                <a:lnTo>
                  <a:pt x="516" y="552"/>
                </a:lnTo>
                <a:cubicBezTo>
                  <a:pt x="403" y="552"/>
                  <a:pt x="403" y="552"/>
                  <a:pt x="403" y="552"/>
                </a:cubicBezTo>
                <a:cubicBezTo>
                  <a:pt x="389" y="552"/>
                  <a:pt x="374" y="537"/>
                  <a:pt x="374" y="523"/>
                </a:cubicBezTo>
                <a:cubicBezTo>
                  <a:pt x="374" y="502"/>
                  <a:pt x="389" y="495"/>
                  <a:pt x="403" y="495"/>
                </a:cubicBezTo>
                <a:cubicBezTo>
                  <a:pt x="445" y="495"/>
                  <a:pt x="445" y="495"/>
                  <a:pt x="445" y="495"/>
                </a:cubicBezTo>
                <a:cubicBezTo>
                  <a:pt x="304" y="354"/>
                  <a:pt x="304" y="354"/>
                  <a:pt x="304" y="354"/>
                </a:cubicBezTo>
                <a:lnTo>
                  <a:pt x="304" y="354"/>
                </a:lnTo>
                <a:cubicBezTo>
                  <a:pt x="304" y="347"/>
                  <a:pt x="297" y="339"/>
                  <a:pt x="297" y="332"/>
                </a:cubicBezTo>
                <a:cubicBezTo>
                  <a:pt x="297" y="318"/>
                  <a:pt x="311" y="304"/>
                  <a:pt x="325" y="304"/>
                </a:cubicBezTo>
                <a:cubicBezTo>
                  <a:pt x="332" y="304"/>
                  <a:pt x="339" y="304"/>
                  <a:pt x="346" y="311"/>
                </a:cubicBezTo>
                <a:lnTo>
                  <a:pt x="346" y="311"/>
                </a:lnTo>
                <a:cubicBezTo>
                  <a:pt x="487" y="452"/>
                  <a:pt x="487" y="452"/>
                  <a:pt x="487" y="452"/>
                </a:cubicBezTo>
                <a:cubicBezTo>
                  <a:pt x="487" y="410"/>
                  <a:pt x="487" y="410"/>
                  <a:pt x="487" y="410"/>
                </a:cubicBezTo>
                <a:cubicBezTo>
                  <a:pt x="487" y="389"/>
                  <a:pt x="502" y="382"/>
                  <a:pt x="516" y="382"/>
                </a:cubicBezTo>
                <a:cubicBezTo>
                  <a:pt x="530" y="382"/>
                  <a:pt x="544" y="389"/>
                  <a:pt x="544" y="410"/>
                </a:cubicBezTo>
                <a:cubicBezTo>
                  <a:pt x="544" y="523"/>
                  <a:pt x="544" y="523"/>
                  <a:pt x="544" y="523"/>
                </a:cubicBezTo>
                <a:cubicBezTo>
                  <a:pt x="544" y="537"/>
                  <a:pt x="530" y="552"/>
                  <a:pt x="516" y="552"/>
                </a:cubicBezTo>
                <a:close/>
                <a:moveTo>
                  <a:pt x="516" y="170"/>
                </a:moveTo>
                <a:lnTo>
                  <a:pt x="516" y="170"/>
                </a:lnTo>
                <a:cubicBezTo>
                  <a:pt x="502" y="170"/>
                  <a:pt x="487" y="163"/>
                  <a:pt x="487" y="141"/>
                </a:cubicBezTo>
                <a:cubicBezTo>
                  <a:pt x="487" y="99"/>
                  <a:pt x="487" y="99"/>
                  <a:pt x="487" y="99"/>
                </a:cubicBezTo>
                <a:cubicBezTo>
                  <a:pt x="346" y="241"/>
                  <a:pt x="346" y="241"/>
                  <a:pt x="346" y="241"/>
                </a:cubicBezTo>
                <a:lnTo>
                  <a:pt x="346" y="241"/>
                </a:lnTo>
                <a:cubicBezTo>
                  <a:pt x="339" y="248"/>
                  <a:pt x="332" y="248"/>
                  <a:pt x="325" y="248"/>
                </a:cubicBezTo>
                <a:cubicBezTo>
                  <a:pt x="311" y="248"/>
                  <a:pt x="297" y="234"/>
                  <a:pt x="297" y="219"/>
                </a:cubicBezTo>
                <a:cubicBezTo>
                  <a:pt x="297" y="212"/>
                  <a:pt x="304" y="205"/>
                  <a:pt x="304" y="198"/>
                </a:cubicBezTo>
                <a:lnTo>
                  <a:pt x="304" y="198"/>
                </a:lnTo>
                <a:cubicBezTo>
                  <a:pt x="445" y="57"/>
                  <a:pt x="445" y="57"/>
                  <a:pt x="445" y="57"/>
                </a:cubicBezTo>
                <a:cubicBezTo>
                  <a:pt x="403" y="57"/>
                  <a:pt x="403" y="57"/>
                  <a:pt x="403" y="57"/>
                </a:cubicBezTo>
                <a:cubicBezTo>
                  <a:pt x="389" y="57"/>
                  <a:pt x="374" y="50"/>
                  <a:pt x="374" y="28"/>
                </a:cubicBezTo>
                <a:cubicBezTo>
                  <a:pt x="374" y="14"/>
                  <a:pt x="389" y="0"/>
                  <a:pt x="403" y="0"/>
                </a:cubicBezTo>
                <a:cubicBezTo>
                  <a:pt x="516" y="0"/>
                  <a:pt x="516" y="0"/>
                  <a:pt x="516" y="0"/>
                </a:cubicBezTo>
                <a:cubicBezTo>
                  <a:pt x="530" y="0"/>
                  <a:pt x="544" y="14"/>
                  <a:pt x="544" y="28"/>
                </a:cubicBezTo>
                <a:cubicBezTo>
                  <a:pt x="544" y="141"/>
                  <a:pt x="544" y="141"/>
                  <a:pt x="544" y="141"/>
                </a:cubicBezTo>
                <a:cubicBezTo>
                  <a:pt x="544" y="163"/>
                  <a:pt x="530" y="170"/>
                  <a:pt x="516" y="170"/>
                </a:cubicBezTo>
                <a:close/>
                <a:moveTo>
                  <a:pt x="233" y="354"/>
                </a:moveTo>
                <a:lnTo>
                  <a:pt x="233" y="354"/>
                </a:lnTo>
                <a:cubicBezTo>
                  <a:pt x="92" y="495"/>
                  <a:pt x="92" y="495"/>
                  <a:pt x="92" y="495"/>
                </a:cubicBezTo>
                <a:cubicBezTo>
                  <a:pt x="141" y="495"/>
                  <a:pt x="141" y="495"/>
                  <a:pt x="141" y="495"/>
                </a:cubicBezTo>
                <a:cubicBezTo>
                  <a:pt x="155" y="495"/>
                  <a:pt x="169" y="502"/>
                  <a:pt x="169" y="523"/>
                </a:cubicBezTo>
                <a:cubicBezTo>
                  <a:pt x="169" y="537"/>
                  <a:pt x="155" y="552"/>
                  <a:pt x="141" y="552"/>
                </a:cubicBezTo>
                <a:cubicBezTo>
                  <a:pt x="28" y="552"/>
                  <a:pt x="28" y="552"/>
                  <a:pt x="28" y="552"/>
                </a:cubicBezTo>
                <a:cubicBezTo>
                  <a:pt x="7" y="552"/>
                  <a:pt x="0" y="537"/>
                  <a:pt x="0" y="523"/>
                </a:cubicBezTo>
                <a:cubicBezTo>
                  <a:pt x="0" y="410"/>
                  <a:pt x="0" y="410"/>
                  <a:pt x="0" y="410"/>
                </a:cubicBezTo>
                <a:cubicBezTo>
                  <a:pt x="0" y="389"/>
                  <a:pt x="7" y="382"/>
                  <a:pt x="28" y="382"/>
                </a:cubicBezTo>
                <a:cubicBezTo>
                  <a:pt x="42" y="382"/>
                  <a:pt x="56" y="389"/>
                  <a:pt x="56" y="410"/>
                </a:cubicBezTo>
                <a:cubicBezTo>
                  <a:pt x="56" y="452"/>
                  <a:pt x="56" y="452"/>
                  <a:pt x="56" y="452"/>
                </a:cubicBezTo>
                <a:cubicBezTo>
                  <a:pt x="198" y="311"/>
                  <a:pt x="198" y="311"/>
                  <a:pt x="198" y="311"/>
                </a:cubicBezTo>
                <a:lnTo>
                  <a:pt x="198" y="311"/>
                </a:lnTo>
                <a:cubicBezTo>
                  <a:pt x="198" y="304"/>
                  <a:pt x="205" y="304"/>
                  <a:pt x="212" y="304"/>
                </a:cubicBezTo>
                <a:cubicBezTo>
                  <a:pt x="233" y="304"/>
                  <a:pt x="240" y="318"/>
                  <a:pt x="240" y="332"/>
                </a:cubicBezTo>
                <a:cubicBezTo>
                  <a:pt x="240" y="339"/>
                  <a:pt x="240" y="347"/>
                  <a:pt x="233" y="354"/>
                </a:cubicBezTo>
                <a:close/>
                <a:moveTo>
                  <a:pt x="212" y="248"/>
                </a:moveTo>
                <a:lnTo>
                  <a:pt x="212" y="248"/>
                </a:lnTo>
                <a:cubicBezTo>
                  <a:pt x="205" y="248"/>
                  <a:pt x="198" y="248"/>
                  <a:pt x="198" y="241"/>
                </a:cubicBezTo>
                <a:lnTo>
                  <a:pt x="198" y="241"/>
                </a:lnTo>
                <a:cubicBezTo>
                  <a:pt x="56" y="99"/>
                  <a:pt x="56" y="99"/>
                  <a:pt x="56" y="99"/>
                </a:cubicBezTo>
                <a:cubicBezTo>
                  <a:pt x="56" y="141"/>
                  <a:pt x="56" y="141"/>
                  <a:pt x="56" y="141"/>
                </a:cubicBezTo>
                <a:cubicBezTo>
                  <a:pt x="56" y="163"/>
                  <a:pt x="42" y="170"/>
                  <a:pt x="28" y="170"/>
                </a:cubicBezTo>
                <a:cubicBezTo>
                  <a:pt x="7" y="170"/>
                  <a:pt x="0" y="163"/>
                  <a:pt x="0" y="141"/>
                </a:cubicBezTo>
                <a:cubicBezTo>
                  <a:pt x="0" y="28"/>
                  <a:pt x="0" y="28"/>
                  <a:pt x="0" y="28"/>
                </a:cubicBezTo>
                <a:cubicBezTo>
                  <a:pt x="0" y="14"/>
                  <a:pt x="7" y="0"/>
                  <a:pt x="28" y="0"/>
                </a:cubicBezTo>
                <a:cubicBezTo>
                  <a:pt x="141" y="0"/>
                  <a:pt x="141" y="0"/>
                  <a:pt x="141" y="0"/>
                </a:cubicBezTo>
                <a:cubicBezTo>
                  <a:pt x="155" y="0"/>
                  <a:pt x="169" y="14"/>
                  <a:pt x="169" y="28"/>
                </a:cubicBezTo>
                <a:cubicBezTo>
                  <a:pt x="169" y="50"/>
                  <a:pt x="155" y="57"/>
                  <a:pt x="141" y="57"/>
                </a:cubicBezTo>
                <a:cubicBezTo>
                  <a:pt x="92" y="57"/>
                  <a:pt x="92" y="57"/>
                  <a:pt x="92" y="57"/>
                </a:cubicBezTo>
                <a:cubicBezTo>
                  <a:pt x="233" y="198"/>
                  <a:pt x="233" y="198"/>
                  <a:pt x="233" y="198"/>
                </a:cubicBezTo>
                <a:lnTo>
                  <a:pt x="233" y="198"/>
                </a:lnTo>
                <a:cubicBezTo>
                  <a:pt x="240" y="205"/>
                  <a:pt x="240" y="212"/>
                  <a:pt x="240" y="219"/>
                </a:cubicBezTo>
                <a:cubicBezTo>
                  <a:pt x="240" y="234"/>
                  <a:pt x="233" y="248"/>
                  <a:pt x="212" y="248"/>
                </a:cubicBezTo>
                <a:close/>
              </a:path>
            </a:pathLst>
          </a:custGeom>
          <a:solidFill>
            <a:schemeClr val="bg1"/>
          </a:solidFill>
          <a:ln>
            <a:noFill/>
          </a:ln>
          <a:effectLst/>
          <a:extLst/>
        </p:spPr>
        <p:txBody>
          <a:bodyPr wrap="none" anchor="ctr"/>
          <a:lstStyle/>
          <a:p>
            <a:pPr eaLnBrk="1" fontAlgn="auto" hangingPunct="1">
              <a:spcBef>
                <a:spcPts val="0"/>
              </a:spcBef>
              <a:spcAft>
                <a:spcPts val="0"/>
              </a:spcAft>
              <a:defRPr/>
            </a:pPr>
            <a:endParaRPr lang="en-US">
              <a:latin typeface="+mn-lt"/>
              <a:ea typeface="+mn-ea"/>
            </a:endParaRPr>
          </a:p>
        </p:txBody>
      </p:sp>
      <p:sp>
        <p:nvSpPr>
          <p:cNvPr id="94" name="Freeform 147"/>
          <p:cNvSpPr>
            <a:spLocks noEditPoints="1"/>
          </p:cNvSpPr>
          <p:nvPr/>
        </p:nvSpPr>
        <p:spPr bwMode="auto">
          <a:xfrm>
            <a:off x="5208100" y="5599938"/>
            <a:ext cx="700788" cy="558599"/>
          </a:xfrm>
          <a:custGeom>
            <a:avLst/>
            <a:gdLst>
              <a:gd name="T0" fmla="*/ 69 w 69"/>
              <a:gd name="T1" fmla="*/ 40 h 55"/>
              <a:gd name="T2" fmla="*/ 53 w 69"/>
              <a:gd name="T3" fmla="*/ 1 h 55"/>
              <a:gd name="T4" fmla="*/ 52 w 69"/>
              <a:gd name="T5" fmla="*/ 0 h 55"/>
              <a:gd name="T6" fmla="*/ 51 w 69"/>
              <a:gd name="T7" fmla="*/ 0 h 55"/>
              <a:gd name="T8" fmla="*/ 7 w 69"/>
              <a:gd name="T9" fmla="*/ 33 h 55"/>
              <a:gd name="T10" fmla="*/ 1 w 69"/>
              <a:gd name="T11" fmla="*/ 34 h 55"/>
              <a:gd name="T12" fmla="*/ 0 w 69"/>
              <a:gd name="T13" fmla="*/ 35 h 55"/>
              <a:gd name="T14" fmla="*/ 0 w 69"/>
              <a:gd name="T15" fmla="*/ 36 h 55"/>
              <a:gd name="T16" fmla="*/ 6 w 69"/>
              <a:gd name="T17" fmla="*/ 51 h 55"/>
              <a:gd name="T18" fmla="*/ 7 w 69"/>
              <a:gd name="T19" fmla="*/ 52 h 55"/>
              <a:gd name="T20" fmla="*/ 8 w 69"/>
              <a:gd name="T21" fmla="*/ 51 h 55"/>
              <a:gd name="T22" fmla="*/ 12 w 69"/>
              <a:gd name="T23" fmla="*/ 48 h 55"/>
              <a:gd name="T24" fmla="*/ 13 w 69"/>
              <a:gd name="T25" fmla="*/ 48 h 55"/>
              <a:gd name="T26" fmla="*/ 13 w 69"/>
              <a:gd name="T27" fmla="*/ 48 h 55"/>
              <a:gd name="T28" fmla="*/ 22 w 69"/>
              <a:gd name="T29" fmla="*/ 47 h 55"/>
              <a:gd name="T30" fmla="*/ 22 w 69"/>
              <a:gd name="T31" fmla="*/ 47 h 55"/>
              <a:gd name="T32" fmla="*/ 29 w 69"/>
              <a:gd name="T33" fmla="*/ 54 h 55"/>
              <a:gd name="T34" fmla="*/ 39 w 69"/>
              <a:gd name="T35" fmla="*/ 54 h 55"/>
              <a:gd name="T36" fmla="*/ 47 w 69"/>
              <a:gd name="T37" fmla="*/ 44 h 55"/>
              <a:gd name="T38" fmla="*/ 68 w 69"/>
              <a:gd name="T39" fmla="*/ 42 h 55"/>
              <a:gd name="T40" fmla="*/ 68 w 69"/>
              <a:gd name="T41" fmla="*/ 42 h 55"/>
              <a:gd name="T42" fmla="*/ 69 w 69"/>
              <a:gd name="T43" fmla="*/ 41 h 55"/>
              <a:gd name="T44" fmla="*/ 69 w 69"/>
              <a:gd name="T45" fmla="*/ 40 h 55"/>
              <a:gd name="T46" fmla="*/ 8 w 69"/>
              <a:gd name="T47" fmla="*/ 48 h 55"/>
              <a:gd name="T48" fmla="*/ 3 w 69"/>
              <a:gd name="T49" fmla="*/ 37 h 55"/>
              <a:gd name="T50" fmla="*/ 7 w 69"/>
              <a:gd name="T51" fmla="*/ 37 h 55"/>
              <a:gd name="T52" fmla="*/ 10 w 69"/>
              <a:gd name="T53" fmla="*/ 46 h 55"/>
              <a:gd name="T54" fmla="*/ 8 w 69"/>
              <a:gd name="T55" fmla="*/ 48 h 55"/>
              <a:gd name="T56" fmla="*/ 37 w 69"/>
              <a:gd name="T57" fmla="*/ 51 h 55"/>
              <a:gd name="T58" fmla="*/ 25 w 69"/>
              <a:gd name="T59" fmla="*/ 46 h 55"/>
              <a:gd name="T60" fmla="*/ 43 w 69"/>
              <a:gd name="T61" fmla="*/ 45 h 55"/>
              <a:gd name="T62" fmla="*/ 37 w 69"/>
              <a:gd name="T63" fmla="*/ 51 h 55"/>
              <a:gd name="T64" fmla="*/ 45 w 69"/>
              <a:gd name="T65" fmla="*/ 41 h 55"/>
              <a:gd name="T66" fmla="*/ 45 w 69"/>
              <a:gd name="T67" fmla="*/ 41 h 55"/>
              <a:gd name="T68" fmla="*/ 13 w 69"/>
              <a:gd name="T69" fmla="*/ 45 h 55"/>
              <a:gd name="T70" fmla="*/ 9 w 69"/>
              <a:gd name="T71" fmla="*/ 35 h 55"/>
              <a:gd name="T72" fmla="*/ 34 w 69"/>
              <a:gd name="T73" fmla="*/ 17 h 55"/>
              <a:gd name="T74" fmla="*/ 34 w 69"/>
              <a:gd name="T75" fmla="*/ 17 h 55"/>
              <a:gd name="T76" fmla="*/ 38 w 69"/>
              <a:gd name="T77" fmla="*/ 27 h 55"/>
              <a:gd name="T78" fmla="*/ 40 w 69"/>
              <a:gd name="T79" fmla="*/ 28 h 55"/>
              <a:gd name="T80" fmla="*/ 41 w 69"/>
              <a:gd name="T81" fmla="*/ 26 h 55"/>
              <a:gd name="T82" fmla="*/ 37 w 69"/>
              <a:gd name="T83" fmla="*/ 16 h 55"/>
              <a:gd name="T84" fmla="*/ 36 w 69"/>
              <a:gd name="T85" fmla="*/ 15 h 55"/>
              <a:gd name="T86" fmla="*/ 40 w 69"/>
              <a:gd name="T87" fmla="*/ 12 h 55"/>
              <a:gd name="T88" fmla="*/ 47 w 69"/>
              <a:gd name="T89" fmla="*/ 31 h 55"/>
              <a:gd name="T90" fmla="*/ 49 w 69"/>
              <a:gd name="T91" fmla="*/ 32 h 55"/>
              <a:gd name="T92" fmla="*/ 50 w 69"/>
              <a:gd name="T93" fmla="*/ 30 h 55"/>
              <a:gd name="T94" fmla="*/ 43 w 69"/>
              <a:gd name="T95" fmla="*/ 11 h 55"/>
              <a:gd name="T96" fmla="*/ 42 w 69"/>
              <a:gd name="T97" fmla="*/ 11 h 55"/>
              <a:gd name="T98" fmla="*/ 46 w 69"/>
              <a:gd name="T99" fmla="*/ 8 h 55"/>
              <a:gd name="T100" fmla="*/ 59 w 69"/>
              <a:gd name="T101" fmla="*/ 40 h 55"/>
              <a:gd name="T102" fmla="*/ 45 w 69"/>
              <a:gd name="T103" fmla="*/ 41 h 55"/>
              <a:gd name="T104" fmla="*/ 62 w 69"/>
              <a:gd name="T105" fmla="*/ 40 h 55"/>
              <a:gd name="T106" fmla="*/ 49 w 69"/>
              <a:gd name="T107" fmla="*/ 6 h 55"/>
              <a:gd name="T108" fmla="*/ 51 w 69"/>
              <a:gd name="T109" fmla="*/ 4 h 55"/>
              <a:gd name="T110" fmla="*/ 65 w 69"/>
              <a:gd name="T111" fmla="*/ 39 h 55"/>
              <a:gd name="T112" fmla="*/ 62 w 69"/>
              <a:gd name="T113" fmla="*/ 4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 h="55">
                <a:moveTo>
                  <a:pt x="69" y="40"/>
                </a:moveTo>
                <a:cubicBezTo>
                  <a:pt x="53" y="1"/>
                  <a:pt x="53" y="1"/>
                  <a:pt x="53" y="1"/>
                </a:cubicBezTo>
                <a:cubicBezTo>
                  <a:pt x="53" y="0"/>
                  <a:pt x="53" y="0"/>
                  <a:pt x="52" y="0"/>
                </a:cubicBezTo>
                <a:cubicBezTo>
                  <a:pt x="52" y="0"/>
                  <a:pt x="51" y="0"/>
                  <a:pt x="51" y="0"/>
                </a:cubicBezTo>
                <a:cubicBezTo>
                  <a:pt x="7" y="33"/>
                  <a:pt x="7" y="33"/>
                  <a:pt x="7" y="33"/>
                </a:cubicBezTo>
                <a:cubicBezTo>
                  <a:pt x="1" y="34"/>
                  <a:pt x="1" y="34"/>
                  <a:pt x="1" y="34"/>
                </a:cubicBezTo>
                <a:cubicBezTo>
                  <a:pt x="1" y="34"/>
                  <a:pt x="0" y="34"/>
                  <a:pt x="0" y="35"/>
                </a:cubicBezTo>
                <a:cubicBezTo>
                  <a:pt x="0" y="35"/>
                  <a:pt x="0" y="36"/>
                  <a:pt x="0" y="36"/>
                </a:cubicBezTo>
                <a:cubicBezTo>
                  <a:pt x="6" y="51"/>
                  <a:pt x="6" y="51"/>
                  <a:pt x="6" y="51"/>
                </a:cubicBezTo>
                <a:cubicBezTo>
                  <a:pt x="6" y="51"/>
                  <a:pt x="6" y="52"/>
                  <a:pt x="7" y="52"/>
                </a:cubicBezTo>
                <a:cubicBezTo>
                  <a:pt x="7" y="52"/>
                  <a:pt x="8" y="52"/>
                  <a:pt x="8" y="51"/>
                </a:cubicBezTo>
                <a:cubicBezTo>
                  <a:pt x="12" y="48"/>
                  <a:pt x="12" y="48"/>
                  <a:pt x="12" y="48"/>
                </a:cubicBezTo>
                <a:cubicBezTo>
                  <a:pt x="12" y="48"/>
                  <a:pt x="13" y="48"/>
                  <a:pt x="13" y="48"/>
                </a:cubicBezTo>
                <a:cubicBezTo>
                  <a:pt x="13" y="48"/>
                  <a:pt x="13" y="48"/>
                  <a:pt x="13" y="48"/>
                </a:cubicBezTo>
                <a:cubicBezTo>
                  <a:pt x="22" y="47"/>
                  <a:pt x="22" y="47"/>
                  <a:pt x="22" y="47"/>
                </a:cubicBezTo>
                <a:cubicBezTo>
                  <a:pt x="22" y="47"/>
                  <a:pt x="22" y="47"/>
                  <a:pt x="22" y="47"/>
                </a:cubicBezTo>
                <a:cubicBezTo>
                  <a:pt x="23" y="50"/>
                  <a:pt x="26" y="52"/>
                  <a:pt x="29" y="54"/>
                </a:cubicBezTo>
                <a:cubicBezTo>
                  <a:pt x="32" y="55"/>
                  <a:pt x="35" y="55"/>
                  <a:pt x="39" y="54"/>
                </a:cubicBezTo>
                <a:cubicBezTo>
                  <a:pt x="43" y="52"/>
                  <a:pt x="46" y="49"/>
                  <a:pt x="47" y="44"/>
                </a:cubicBezTo>
                <a:cubicBezTo>
                  <a:pt x="68" y="42"/>
                  <a:pt x="68" y="42"/>
                  <a:pt x="68" y="42"/>
                </a:cubicBezTo>
                <a:cubicBezTo>
                  <a:pt x="68" y="42"/>
                  <a:pt x="68" y="42"/>
                  <a:pt x="68" y="42"/>
                </a:cubicBezTo>
                <a:cubicBezTo>
                  <a:pt x="69" y="42"/>
                  <a:pt x="69" y="42"/>
                  <a:pt x="69" y="41"/>
                </a:cubicBezTo>
                <a:cubicBezTo>
                  <a:pt x="69" y="41"/>
                  <a:pt x="69" y="40"/>
                  <a:pt x="69" y="40"/>
                </a:cubicBezTo>
                <a:close/>
                <a:moveTo>
                  <a:pt x="8" y="48"/>
                </a:moveTo>
                <a:cubicBezTo>
                  <a:pt x="3" y="37"/>
                  <a:pt x="3" y="37"/>
                  <a:pt x="3" y="37"/>
                </a:cubicBezTo>
                <a:cubicBezTo>
                  <a:pt x="7" y="37"/>
                  <a:pt x="7" y="37"/>
                  <a:pt x="7" y="37"/>
                </a:cubicBezTo>
                <a:cubicBezTo>
                  <a:pt x="10" y="46"/>
                  <a:pt x="10" y="46"/>
                  <a:pt x="10" y="46"/>
                </a:cubicBezTo>
                <a:lnTo>
                  <a:pt x="8" y="48"/>
                </a:lnTo>
                <a:close/>
                <a:moveTo>
                  <a:pt x="37" y="51"/>
                </a:moveTo>
                <a:cubicBezTo>
                  <a:pt x="33" y="53"/>
                  <a:pt x="27" y="51"/>
                  <a:pt x="25" y="46"/>
                </a:cubicBezTo>
                <a:cubicBezTo>
                  <a:pt x="43" y="45"/>
                  <a:pt x="43" y="45"/>
                  <a:pt x="43" y="45"/>
                </a:cubicBezTo>
                <a:cubicBezTo>
                  <a:pt x="42" y="47"/>
                  <a:pt x="40" y="50"/>
                  <a:pt x="37" y="51"/>
                </a:cubicBezTo>
                <a:close/>
                <a:moveTo>
                  <a:pt x="45" y="41"/>
                </a:moveTo>
                <a:cubicBezTo>
                  <a:pt x="45" y="41"/>
                  <a:pt x="45" y="41"/>
                  <a:pt x="45" y="41"/>
                </a:cubicBezTo>
                <a:cubicBezTo>
                  <a:pt x="13" y="45"/>
                  <a:pt x="13" y="45"/>
                  <a:pt x="13" y="45"/>
                </a:cubicBezTo>
                <a:cubicBezTo>
                  <a:pt x="9" y="35"/>
                  <a:pt x="9" y="35"/>
                  <a:pt x="9" y="35"/>
                </a:cubicBezTo>
                <a:cubicBezTo>
                  <a:pt x="34" y="17"/>
                  <a:pt x="34" y="17"/>
                  <a:pt x="34" y="17"/>
                </a:cubicBezTo>
                <a:cubicBezTo>
                  <a:pt x="34" y="17"/>
                  <a:pt x="34" y="17"/>
                  <a:pt x="34" y="17"/>
                </a:cubicBezTo>
                <a:cubicBezTo>
                  <a:pt x="38" y="27"/>
                  <a:pt x="38" y="27"/>
                  <a:pt x="38" y="27"/>
                </a:cubicBezTo>
                <a:cubicBezTo>
                  <a:pt x="38" y="28"/>
                  <a:pt x="39" y="28"/>
                  <a:pt x="40" y="28"/>
                </a:cubicBezTo>
                <a:cubicBezTo>
                  <a:pt x="41" y="27"/>
                  <a:pt x="41" y="26"/>
                  <a:pt x="41" y="26"/>
                </a:cubicBezTo>
                <a:cubicBezTo>
                  <a:pt x="37" y="16"/>
                  <a:pt x="37" y="16"/>
                  <a:pt x="37" y="16"/>
                </a:cubicBezTo>
                <a:cubicBezTo>
                  <a:pt x="37" y="16"/>
                  <a:pt x="37" y="15"/>
                  <a:pt x="36" y="15"/>
                </a:cubicBezTo>
                <a:cubicBezTo>
                  <a:pt x="40" y="12"/>
                  <a:pt x="40" y="12"/>
                  <a:pt x="40" y="12"/>
                </a:cubicBezTo>
                <a:cubicBezTo>
                  <a:pt x="47" y="31"/>
                  <a:pt x="47" y="31"/>
                  <a:pt x="47" y="31"/>
                </a:cubicBezTo>
                <a:cubicBezTo>
                  <a:pt x="48" y="32"/>
                  <a:pt x="49" y="32"/>
                  <a:pt x="49" y="32"/>
                </a:cubicBezTo>
                <a:cubicBezTo>
                  <a:pt x="50" y="32"/>
                  <a:pt x="51" y="31"/>
                  <a:pt x="50" y="30"/>
                </a:cubicBezTo>
                <a:cubicBezTo>
                  <a:pt x="43" y="11"/>
                  <a:pt x="43" y="11"/>
                  <a:pt x="43" y="11"/>
                </a:cubicBezTo>
                <a:cubicBezTo>
                  <a:pt x="43" y="11"/>
                  <a:pt x="42" y="11"/>
                  <a:pt x="42" y="11"/>
                </a:cubicBezTo>
                <a:cubicBezTo>
                  <a:pt x="46" y="8"/>
                  <a:pt x="46" y="8"/>
                  <a:pt x="46" y="8"/>
                </a:cubicBezTo>
                <a:cubicBezTo>
                  <a:pt x="59" y="40"/>
                  <a:pt x="59" y="40"/>
                  <a:pt x="59" y="40"/>
                </a:cubicBezTo>
                <a:lnTo>
                  <a:pt x="45" y="41"/>
                </a:lnTo>
                <a:close/>
                <a:moveTo>
                  <a:pt x="62" y="40"/>
                </a:moveTo>
                <a:cubicBezTo>
                  <a:pt x="49" y="6"/>
                  <a:pt x="49" y="6"/>
                  <a:pt x="49" y="6"/>
                </a:cubicBezTo>
                <a:cubicBezTo>
                  <a:pt x="51" y="4"/>
                  <a:pt x="51" y="4"/>
                  <a:pt x="51" y="4"/>
                </a:cubicBezTo>
                <a:cubicBezTo>
                  <a:pt x="65" y="39"/>
                  <a:pt x="65" y="39"/>
                  <a:pt x="65" y="39"/>
                </a:cubicBezTo>
                <a:lnTo>
                  <a:pt x="62" y="40"/>
                </a:ln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th-TH"/>
          </a:p>
        </p:txBody>
      </p:sp>
      <p:pic>
        <p:nvPicPr>
          <p:cNvPr id="32"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05030" y="3381932"/>
            <a:ext cx="3352810" cy="1276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49815" y="513443"/>
            <a:ext cx="3462162" cy="1100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107569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549183" y="2082797"/>
            <a:ext cx="2635860" cy="4013201"/>
          </a:xfrm>
          <a:prstGeom prst="roundRect">
            <a:avLst>
              <a:gd name="adj" fmla="val 302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sp>
        <p:nvSpPr>
          <p:cNvPr id="6" name="Rounded Rectangle 5"/>
          <p:cNvSpPr/>
          <p:nvPr/>
        </p:nvSpPr>
        <p:spPr>
          <a:xfrm>
            <a:off x="3350441" y="2082797"/>
            <a:ext cx="2635860" cy="4013201"/>
          </a:xfrm>
          <a:prstGeom prst="roundRect">
            <a:avLst>
              <a:gd name="adj" fmla="val 302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sp>
        <p:nvSpPr>
          <p:cNvPr id="7" name="Rounded Rectangle 6"/>
          <p:cNvSpPr/>
          <p:nvPr/>
        </p:nvSpPr>
        <p:spPr>
          <a:xfrm>
            <a:off x="6146553" y="2082797"/>
            <a:ext cx="2635860" cy="4013201"/>
          </a:xfrm>
          <a:prstGeom prst="roundRect">
            <a:avLst>
              <a:gd name="adj" fmla="val 302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sp>
        <p:nvSpPr>
          <p:cNvPr id="8" name="Rounded Rectangle 7"/>
          <p:cNvSpPr/>
          <p:nvPr/>
        </p:nvSpPr>
        <p:spPr>
          <a:xfrm>
            <a:off x="9006957" y="2082797"/>
            <a:ext cx="2635860" cy="4013201"/>
          </a:xfrm>
          <a:prstGeom prst="roundRect">
            <a:avLst>
              <a:gd name="adj" fmla="val 302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sp>
        <p:nvSpPr>
          <p:cNvPr id="12" name="Rectangle 11"/>
          <p:cNvSpPr/>
          <p:nvPr/>
        </p:nvSpPr>
        <p:spPr>
          <a:xfrm>
            <a:off x="840763" y="3496606"/>
            <a:ext cx="2095458" cy="369332"/>
          </a:xfrm>
          <a:prstGeom prst="rect">
            <a:avLst/>
          </a:prstGeom>
        </p:spPr>
        <p:txBody>
          <a:bodyPr wrap="none">
            <a:spAutoFit/>
          </a:bodyPr>
          <a:lstStyle/>
          <a:p>
            <a:r>
              <a:rPr lang="zh-CN" altLang="en-US" b="1" dirty="0" smtClean="0">
                <a:solidFill>
                  <a:schemeClr val="bg1"/>
                </a:solidFill>
                <a:latin typeface="+mj-lt"/>
              </a:rPr>
              <a:t>完善机制</a:t>
            </a:r>
            <a:r>
              <a:rPr lang="en-US" altLang="zh-CN" b="1" dirty="0" smtClean="0">
                <a:solidFill>
                  <a:schemeClr val="bg1"/>
                </a:solidFill>
                <a:latin typeface="+mj-lt"/>
              </a:rPr>
              <a:t> </a:t>
            </a:r>
            <a:r>
              <a:rPr lang="zh-CN" altLang="en-US" b="1" dirty="0" smtClean="0">
                <a:solidFill>
                  <a:schemeClr val="bg1"/>
                </a:solidFill>
                <a:latin typeface="+mj-lt"/>
              </a:rPr>
              <a:t>谋划长远</a:t>
            </a:r>
            <a:r>
              <a:rPr lang="en-US" b="1" dirty="0" smtClean="0">
                <a:solidFill>
                  <a:schemeClr val="bg1"/>
                </a:solidFill>
                <a:latin typeface="+mj-lt"/>
              </a:rPr>
              <a:t> </a:t>
            </a:r>
            <a:endParaRPr lang="ar-IQ" dirty="0">
              <a:solidFill>
                <a:schemeClr val="bg1"/>
              </a:solidFill>
              <a:latin typeface="+mj-lt"/>
            </a:endParaRPr>
          </a:p>
        </p:txBody>
      </p:sp>
      <p:sp>
        <p:nvSpPr>
          <p:cNvPr id="13" name="Rectangle 12"/>
          <p:cNvSpPr/>
          <p:nvPr/>
        </p:nvSpPr>
        <p:spPr>
          <a:xfrm>
            <a:off x="747803" y="4022897"/>
            <a:ext cx="2392557" cy="1938992"/>
          </a:xfrm>
          <a:prstGeom prst="rect">
            <a:avLst/>
          </a:prstGeom>
        </p:spPr>
        <p:txBody>
          <a:bodyPr wrap="square">
            <a:spAutoFit/>
          </a:bodyPr>
          <a:lstStyle/>
          <a:p>
            <a:r>
              <a:rPr lang="zh-CN" altLang="zh-CN" sz="1200" dirty="0">
                <a:solidFill>
                  <a:schemeClr val="bg1"/>
                </a:solidFill>
              </a:rPr>
              <a:t>进一步用好中央单位定点帮扶、鲁渝扶贫协作、市级扶贫集团对口帮扶、区县结对帮扶、预算单位采购等帮扶机制，通过政府引导与市场运作相结合、预算采购和帮助销售齐发力，深耕帮扶资源拓展消费市场，与时俱进推动全方位合作，构建形成消费扶贫长效机制，推动脱贫攻坚与乡村振兴有效衔接</a:t>
            </a:r>
            <a:r>
              <a:rPr lang="zh-CN" altLang="zh-CN" sz="1200" dirty="0">
                <a:solidFill>
                  <a:srgbClr val="FFFFFF"/>
                </a:solidFill>
              </a:rPr>
              <a:t>。 </a:t>
            </a:r>
            <a:endParaRPr lang="ar-IQ" sz="1200" dirty="0">
              <a:solidFill>
                <a:srgbClr val="FFFFFF"/>
              </a:solidFill>
              <a:latin typeface="+mj-lt"/>
            </a:endParaRPr>
          </a:p>
        </p:txBody>
      </p:sp>
      <p:sp>
        <p:nvSpPr>
          <p:cNvPr id="30" name="Freeform 64"/>
          <p:cNvSpPr>
            <a:spLocks noChangeArrowheads="1"/>
          </p:cNvSpPr>
          <p:nvPr/>
        </p:nvSpPr>
        <p:spPr bwMode="auto">
          <a:xfrm>
            <a:off x="1506848" y="2630394"/>
            <a:ext cx="753752" cy="753752"/>
          </a:xfrm>
          <a:custGeom>
            <a:avLst/>
            <a:gdLst>
              <a:gd name="T0" fmla="*/ 572 w 580"/>
              <a:gd name="T1" fmla="*/ 92 h 581"/>
              <a:gd name="T2" fmla="*/ 572 w 580"/>
              <a:gd name="T3" fmla="*/ 92 h 581"/>
              <a:gd name="T4" fmla="*/ 509 w 580"/>
              <a:gd name="T5" fmla="*/ 149 h 581"/>
              <a:gd name="T6" fmla="*/ 431 w 580"/>
              <a:gd name="T7" fmla="*/ 71 h 581"/>
              <a:gd name="T8" fmla="*/ 488 w 580"/>
              <a:gd name="T9" fmla="*/ 7 h 581"/>
              <a:gd name="T10" fmla="*/ 530 w 580"/>
              <a:gd name="T11" fmla="*/ 7 h 581"/>
              <a:gd name="T12" fmla="*/ 572 w 580"/>
              <a:gd name="T13" fmla="*/ 50 h 581"/>
              <a:gd name="T14" fmla="*/ 572 w 580"/>
              <a:gd name="T15" fmla="*/ 92 h 581"/>
              <a:gd name="T16" fmla="*/ 148 w 580"/>
              <a:gd name="T17" fmla="*/ 347 h 581"/>
              <a:gd name="T18" fmla="*/ 148 w 580"/>
              <a:gd name="T19" fmla="*/ 347 h 581"/>
              <a:gd name="T20" fmla="*/ 233 w 580"/>
              <a:gd name="T21" fmla="*/ 424 h 581"/>
              <a:gd name="T22" fmla="*/ 127 w 580"/>
              <a:gd name="T23" fmla="*/ 453 h 581"/>
              <a:gd name="T24" fmla="*/ 148 w 580"/>
              <a:gd name="T25" fmla="*/ 347 h 581"/>
              <a:gd name="T26" fmla="*/ 488 w 580"/>
              <a:gd name="T27" fmla="*/ 170 h 581"/>
              <a:gd name="T28" fmla="*/ 488 w 580"/>
              <a:gd name="T29" fmla="*/ 170 h 581"/>
              <a:gd name="T30" fmla="*/ 254 w 580"/>
              <a:gd name="T31" fmla="*/ 410 h 581"/>
              <a:gd name="T32" fmla="*/ 169 w 580"/>
              <a:gd name="T33" fmla="*/ 325 h 581"/>
              <a:gd name="T34" fmla="*/ 410 w 580"/>
              <a:gd name="T35" fmla="*/ 92 h 581"/>
              <a:gd name="T36" fmla="*/ 488 w 580"/>
              <a:gd name="T37" fmla="*/ 170 h 581"/>
              <a:gd name="T38" fmla="*/ 56 w 580"/>
              <a:gd name="T39" fmla="*/ 85 h 581"/>
              <a:gd name="T40" fmla="*/ 56 w 580"/>
              <a:gd name="T41" fmla="*/ 85 h 581"/>
              <a:gd name="T42" fmla="*/ 56 w 580"/>
              <a:gd name="T43" fmla="*/ 523 h 581"/>
              <a:gd name="T44" fmla="*/ 495 w 580"/>
              <a:gd name="T45" fmla="*/ 523 h 581"/>
              <a:gd name="T46" fmla="*/ 495 w 580"/>
              <a:gd name="T47" fmla="*/ 205 h 581"/>
              <a:gd name="T48" fmla="*/ 551 w 580"/>
              <a:gd name="T49" fmla="*/ 149 h 581"/>
              <a:gd name="T50" fmla="*/ 551 w 580"/>
              <a:gd name="T51" fmla="*/ 552 h 581"/>
              <a:gd name="T52" fmla="*/ 523 w 580"/>
              <a:gd name="T53" fmla="*/ 580 h 581"/>
              <a:gd name="T54" fmla="*/ 28 w 580"/>
              <a:gd name="T55" fmla="*/ 580 h 581"/>
              <a:gd name="T56" fmla="*/ 0 w 580"/>
              <a:gd name="T57" fmla="*/ 552 h 581"/>
              <a:gd name="T58" fmla="*/ 0 w 580"/>
              <a:gd name="T59" fmla="*/ 57 h 581"/>
              <a:gd name="T60" fmla="*/ 28 w 580"/>
              <a:gd name="T61" fmla="*/ 28 h 581"/>
              <a:gd name="T62" fmla="*/ 431 w 580"/>
              <a:gd name="T63" fmla="*/ 28 h 581"/>
              <a:gd name="T64" fmla="*/ 375 w 580"/>
              <a:gd name="T65" fmla="*/ 85 h 581"/>
              <a:gd name="T66" fmla="*/ 56 w 580"/>
              <a:gd name="T67" fmla="*/ 85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80" h="581">
                <a:moveTo>
                  <a:pt x="572" y="92"/>
                </a:moveTo>
                <a:lnTo>
                  <a:pt x="572" y="92"/>
                </a:lnTo>
                <a:cubicBezTo>
                  <a:pt x="509" y="149"/>
                  <a:pt x="509" y="149"/>
                  <a:pt x="509" y="149"/>
                </a:cubicBezTo>
                <a:cubicBezTo>
                  <a:pt x="431" y="71"/>
                  <a:pt x="431" y="71"/>
                  <a:pt x="431" y="71"/>
                </a:cubicBezTo>
                <a:cubicBezTo>
                  <a:pt x="488" y="7"/>
                  <a:pt x="488" y="7"/>
                  <a:pt x="488" y="7"/>
                </a:cubicBezTo>
                <a:cubicBezTo>
                  <a:pt x="502" y="0"/>
                  <a:pt x="516" y="0"/>
                  <a:pt x="530" y="7"/>
                </a:cubicBezTo>
                <a:cubicBezTo>
                  <a:pt x="572" y="50"/>
                  <a:pt x="572" y="50"/>
                  <a:pt x="572" y="50"/>
                </a:cubicBezTo>
                <a:cubicBezTo>
                  <a:pt x="579" y="64"/>
                  <a:pt x="579" y="78"/>
                  <a:pt x="572" y="92"/>
                </a:cubicBezTo>
                <a:close/>
                <a:moveTo>
                  <a:pt x="148" y="347"/>
                </a:moveTo>
                <a:lnTo>
                  <a:pt x="148" y="347"/>
                </a:lnTo>
                <a:cubicBezTo>
                  <a:pt x="233" y="424"/>
                  <a:pt x="233" y="424"/>
                  <a:pt x="233" y="424"/>
                </a:cubicBezTo>
                <a:cubicBezTo>
                  <a:pt x="127" y="453"/>
                  <a:pt x="127" y="453"/>
                  <a:pt x="127" y="453"/>
                </a:cubicBezTo>
                <a:lnTo>
                  <a:pt x="148" y="347"/>
                </a:lnTo>
                <a:close/>
                <a:moveTo>
                  <a:pt x="488" y="170"/>
                </a:moveTo>
                <a:lnTo>
                  <a:pt x="488" y="170"/>
                </a:lnTo>
                <a:cubicBezTo>
                  <a:pt x="254" y="410"/>
                  <a:pt x="254" y="410"/>
                  <a:pt x="254" y="410"/>
                </a:cubicBezTo>
                <a:cubicBezTo>
                  <a:pt x="169" y="325"/>
                  <a:pt x="169" y="325"/>
                  <a:pt x="169" y="325"/>
                </a:cubicBezTo>
                <a:cubicBezTo>
                  <a:pt x="410" y="92"/>
                  <a:pt x="410" y="92"/>
                  <a:pt x="410" y="92"/>
                </a:cubicBezTo>
                <a:lnTo>
                  <a:pt x="488" y="170"/>
                </a:lnTo>
                <a:close/>
                <a:moveTo>
                  <a:pt x="56" y="85"/>
                </a:moveTo>
                <a:lnTo>
                  <a:pt x="56" y="85"/>
                </a:lnTo>
                <a:cubicBezTo>
                  <a:pt x="56" y="523"/>
                  <a:pt x="56" y="523"/>
                  <a:pt x="56" y="523"/>
                </a:cubicBezTo>
                <a:cubicBezTo>
                  <a:pt x="495" y="523"/>
                  <a:pt x="495" y="523"/>
                  <a:pt x="495" y="523"/>
                </a:cubicBezTo>
                <a:cubicBezTo>
                  <a:pt x="495" y="205"/>
                  <a:pt x="495" y="205"/>
                  <a:pt x="495" y="205"/>
                </a:cubicBezTo>
                <a:cubicBezTo>
                  <a:pt x="551" y="149"/>
                  <a:pt x="551" y="149"/>
                  <a:pt x="551" y="149"/>
                </a:cubicBezTo>
                <a:cubicBezTo>
                  <a:pt x="551" y="552"/>
                  <a:pt x="551" y="552"/>
                  <a:pt x="551" y="552"/>
                </a:cubicBezTo>
                <a:cubicBezTo>
                  <a:pt x="551" y="566"/>
                  <a:pt x="537" y="580"/>
                  <a:pt x="523" y="580"/>
                </a:cubicBezTo>
                <a:cubicBezTo>
                  <a:pt x="28" y="580"/>
                  <a:pt x="28" y="580"/>
                  <a:pt x="28" y="580"/>
                </a:cubicBezTo>
                <a:cubicBezTo>
                  <a:pt x="14" y="580"/>
                  <a:pt x="0" y="566"/>
                  <a:pt x="0" y="552"/>
                </a:cubicBezTo>
                <a:cubicBezTo>
                  <a:pt x="0" y="57"/>
                  <a:pt x="0" y="57"/>
                  <a:pt x="0" y="57"/>
                </a:cubicBezTo>
                <a:cubicBezTo>
                  <a:pt x="0" y="43"/>
                  <a:pt x="14" y="28"/>
                  <a:pt x="28" y="28"/>
                </a:cubicBezTo>
                <a:cubicBezTo>
                  <a:pt x="431" y="28"/>
                  <a:pt x="431" y="28"/>
                  <a:pt x="431" y="28"/>
                </a:cubicBezTo>
                <a:cubicBezTo>
                  <a:pt x="375" y="85"/>
                  <a:pt x="375" y="85"/>
                  <a:pt x="375" y="85"/>
                </a:cubicBezTo>
                <a:lnTo>
                  <a:pt x="56" y="85"/>
                </a:lnTo>
                <a:close/>
              </a:path>
            </a:pathLst>
          </a:custGeom>
          <a:solidFill>
            <a:srgbClr val="FFFFFF"/>
          </a:solidFill>
          <a:ln>
            <a:noFill/>
          </a:ln>
          <a:effectLst/>
          <a:extLst/>
        </p:spPr>
        <p:txBody>
          <a:bodyPr wrap="none" anchor="ctr"/>
          <a:lstStyle/>
          <a:p>
            <a:pPr eaLnBrk="1" fontAlgn="auto" hangingPunct="1">
              <a:spcBef>
                <a:spcPts val="0"/>
              </a:spcBef>
              <a:spcAft>
                <a:spcPts val="0"/>
              </a:spcAft>
              <a:defRPr/>
            </a:pPr>
            <a:endParaRPr lang="en-US">
              <a:latin typeface="+mn-lt"/>
              <a:ea typeface="+mn-ea"/>
            </a:endParaRPr>
          </a:p>
        </p:txBody>
      </p:sp>
      <p:sp>
        <p:nvSpPr>
          <p:cNvPr id="31" name="Freeform 57"/>
          <p:cNvSpPr>
            <a:spLocks noChangeArrowheads="1"/>
          </p:cNvSpPr>
          <p:nvPr/>
        </p:nvSpPr>
        <p:spPr bwMode="auto">
          <a:xfrm>
            <a:off x="4275709" y="2630394"/>
            <a:ext cx="748411" cy="655545"/>
          </a:xfrm>
          <a:custGeom>
            <a:avLst/>
            <a:gdLst>
              <a:gd name="T0" fmla="*/ 587 w 602"/>
              <a:gd name="T1" fmla="*/ 289 h 531"/>
              <a:gd name="T2" fmla="*/ 311 w 602"/>
              <a:gd name="T3" fmla="*/ 403 h 531"/>
              <a:gd name="T4" fmla="*/ 311 w 602"/>
              <a:gd name="T5" fmla="*/ 403 h 531"/>
              <a:gd name="T6" fmla="*/ 304 w 602"/>
              <a:gd name="T7" fmla="*/ 410 h 531"/>
              <a:gd name="T8" fmla="*/ 290 w 602"/>
              <a:gd name="T9" fmla="*/ 403 h 531"/>
              <a:gd name="T10" fmla="*/ 290 w 602"/>
              <a:gd name="T11" fmla="*/ 403 h 531"/>
              <a:gd name="T12" fmla="*/ 15 w 602"/>
              <a:gd name="T13" fmla="*/ 289 h 531"/>
              <a:gd name="T14" fmla="*/ 29 w 602"/>
              <a:gd name="T15" fmla="*/ 240 h 531"/>
              <a:gd name="T16" fmla="*/ 43 w 602"/>
              <a:gd name="T17" fmla="*/ 240 h 531"/>
              <a:gd name="T18" fmla="*/ 43 w 602"/>
              <a:gd name="T19" fmla="*/ 240 h 531"/>
              <a:gd name="T20" fmla="*/ 566 w 602"/>
              <a:gd name="T21" fmla="*/ 240 h 531"/>
              <a:gd name="T22" fmla="*/ 566 w 602"/>
              <a:gd name="T23" fmla="*/ 240 h 531"/>
              <a:gd name="T24" fmla="*/ 573 w 602"/>
              <a:gd name="T25" fmla="*/ 240 h 531"/>
              <a:gd name="T26" fmla="*/ 587 w 602"/>
              <a:gd name="T27" fmla="*/ 289 h 531"/>
              <a:gd name="T28" fmla="*/ 587 w 602"/>
              <a:gd name="T29" fmla="*/ 169 h 531"/>
              <a:gd name="T30" fmla="*/ 311 w 602"/>
              <a:gd name="T31" fmla="*/ 282 h 531"/>
              <a:gd name="T32" fmla="*/ 311 w 602"/>
              <a:gd name="T33" fmla="*/ 282 h 531"/>
              <a:gd name="T34" fmla="*/ 304 w 602"/>
              <a:gd name="T35" fmla="*/ 282 h 531"/>
              <a:gd name="T36" fmla="*/ 290 w 602"/>
              <a:gd name="T37" fmla="*/ 282 h 531"/>
              <a:gd name="T38" fmla="*/ 290 w 602"/>
              <a:gd name="T39" fmla="*/ 282 h 531"/>
              <a:gd name="T40" fmla="*/ 15 w 602"/>
              <a:gd name="T41" fmla="*/ 169 h 531"/>
              <a:gd name="T42" fmla="*/ 15 w 602"/>
              <a:gd name="T43" fmla="*/ 120 h 531"/>
              <a:gd name="T44" fmla="*/ 290 w 602"/>
              <a:gd name="T45" fmla="*/ 7 h 531"/>
              <a:gd name="T46" fmla="*/ 290 w 602"/>
              <a:gd name="T47" fmla="*/ 7 h 531"/>
              <a:gd name="T48" fmla="*/ 304 w 602"/>
              <a:gd name="T49" fmla="*/ 0 h 531"/>
              <a:gd name="T50" fmla="*/ 311 w 602"/>
              <a:gd name="T51" fmla="*/ 7 h 531"/>
              <a:gd name="T52" fmla="*/ 311 w 602"/>
              <a:gd name="T53" fmla="*/ 7 h 531"/>
              <a:gd name="T54" fmla="*/ 587 w 602"/>
              <a:gd name="T55" fmla="*/ 120 h 531"/>
              <a:gd name="T56" fmla="*/ 587 w 602"/>
              <a:gd name="T57" fmla="*/ 169 h 531"/>
              <a:gd name="T58" fmla="*/ 29 w 602"/>
              <a:gd name="T59" fmla="*/ 360 h 531"/>
              <a:gd name="T60" fmla="*/ 43 w 602"/>
              <a:gd name="T61" fmla="*/ 360 h 531"/>
              <a:gd name="T62" fmla="*/ 43 w 602"/>
              <a:gd name="T63" fmla="*/ 360 h 531"/>
              <a:gd name="T64" fmla="*/ 566 w 602"/>
              <a:gd name="T65" fmla="*/ 360 h 531"/>
              <a:gd name="T66" fmla="*/ 566 w 602"/>
              <a:gd name="T67" fmla="*/ 360 h 531"/>
              <a:gd name="T68" fmla="*/ 573 w 602"/>
              <a:gd name="T69" fmla="*/ 360 h 531"/>
              <a:gd name="T70" fmla="*/ 587 w 602"/>
              <a:gd name="T71" fmla="*/ 417 h 531"/>
              <a:gd name="T72" fmla="*/ 311 w 602"/>
              <a:gd name="T73" fmla="*/ 530 h 531"/>
              <a:gd name="T74" fmla="*/ 311 w 602"/>
              <a:gd name="T75" fmla="*/ 530 h 531"/>
              <a:gd name="T76" fmla="*/ 304 w 602"/>
              <a:gd name="T77" fmla="*/ 530 h 531"/>
              <a:gd name="T78" fmla="*/ 290 w 602"/>
              <a:gd name="T79" fmla="*/ 530 h 531"/>
              <a:gd name="T80" fmla="*/ 290 w 602"/>
              <a:gd name="T81" fmla="*/ 530 h 531"/>
              <a:gd name="T82" fmla="*/ 15 w 602"/>
              <a:gd name="T83" fmla="*/ 417 h 531"/>
              <a:gd name="T84" fmla="*/ 29 w 602"/>
              <a:gd name="T85" fmla="*/ 36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02" h="531">
                <a:moveTo>
                  <a:pt x="587" y="289"/>
                </a:moveTo>
                <a:lnTo>
                  <a:pt x="587" y="289"/>
                </a:lnTo>
                <a:lnTo>
                  <a:pt x="587" y="289"/>
                </a:lnTo>
                <a:cubicBezTo>
                  <a:pt x="311" y="403"/>
                  <a:pt x="311" y="403"/>
                  <a:pt x="311" y="403"/>
                </a:cubicBezTo>
                <a:lnTo>
                  <a:pt x="311" y="403"/>
                </a:lnTo>
                <a:lnTo>
                  <a:pt x="311" y="403"/>
                </a:lnTo>
                <a:lnTo>
                  <a:pt x="311" y="403"/>
                </a:lnTo>
                <a:cubicBezTo>
                  <a:pt x="311" y="410"/>
                  <a:pt x="304" y="410"/>
                  <a:pt x="304" y="410"/>
                </a:cubicBezTo>
                <a:cubicBezTo>
                  <a:pt x="297" y="410"/>
                  <a:pt x="297" y="410"/>
                  <a:pt x="290" y="403"/>
                </a:cubicBezTo>
                <a:lnTo>
                  <a:pt x="290" y="403"/>
                </a:lnTo>
                <a:lnTo>
                  <a:pt x="290" y="403"/>
                </a:lnTo>
                <a:lnTo>
                  <a:pt x="290" y="403"/>
                </a:lnTo>
                <a:cubicBezTo>
                  <a:pt x="15" y="289"/>
                  <a:pt x="15" y="289"/>
                  <a:pt x="15" y="289"/>
                </a:cubicBezTo>
                <a:lnTo>
                  <a:pt x="15" y="289"/>
                </a:lnTo>
                <a:cubicBezTo>
                  <a:pt x="7" y="289"/>
                  <a:pt x="0" y="275"/>
                  <a:pt x="0" y="268"/>
                </a:cubicBezTo>
                <a:cubicBezTo>
                  <a:pt x="0" y="247"/>
                  <a:pt x="15" y="240"/>
                  <a:pt x="29" y="240"/>
                </a:cubicBezTo>
                <a:cubicBezTo>
                  <a:pt x="36" y="240"/>
                  <a:pt x="36" y="240"/>
                  <a:pt x="43" y="240"/>
                </a:cubicBezTo>
                <a:lnTo>
                  <a:pt x="43" y="240"/>
                </a:lnTo>
                <a:lnTo>
                  <a:pt x="43" y="240"/>
                </a:lnTo>
                <a:lnTo>
                  <a:pt x="43" y="240"/>
                </a:lnTo>
                <a:cubicBezTo>
                  <a:pt x="304" y="346"/>
                  <a:pt x="304" y="346"/>
                  <a:pt x="304" y="346"/>
                </a:cubicBezTo>
                <a:cubicBezTo>
                  <a:pt x="566" y="240"/>
                  <a:pt x="566" y="240"/>
                  <a:pt x="566" y="240"/>
                </a:cubicBezTo>
                <a:lnTo>
                  <a:pt x="566" y="240"/>
                </a:lnTo>
                <a:lnTo>
                  <a:pt x="566" y="240"/>
                </a:lnTo>
                <a:lnTo>
                  <a:pt x="566" y="240"/>
                </a:lnTo>
                <a:lnTo>
                  <a:pt x="573" y="240"/>
                </a:lnTo>
                <a:cubicBezTo>
                  <a:pt x="594" y="240"/>
                  <a:pt x="601" y="247"/>
                  <a:pt x="601" y="268"/>
                </a:cubicBezTo>
                <a:cubicBezTo>
                  <a:pt x="601" y="275"/>
                  <a:pt x="594" y="289"/>
                  <a:pt x="587" y="289"/>
                </a:cubicBezTo>
                <a:close/>
                <a:moveTo>
                  <a:pt x="587" y="169"/>
                </a:moveTo>
                <a:lnTo>
                  <a:pt x="587" y="169"/>
                </a:lnTo>
                <a:lnTo>
                  <a:pt x="587" y="169"/>
                </a:lnTo>
                <a:cubicBezTo>
                  <a:pt x="311" y="282"/>
                  <a:pt x="311" y="282"/>
                  <a:pt x="311" y="282"/>
                </a:cubicBezTo>
                <a:lnTo>
                  <a:pt x="311" y="282"/>
                </a:lnTo>
                <a:lnTo>
                  <a:pt x="311" y="282"/>
                </a:lnTo>
                <a:lnTo>
                  <a:pt x="311" y="282"/>
                </a:lnTo>
                <a:lnTo>
                  <a:pt x="304" y="282"/>
                </a:lnTo>
                <a:cubicBezTo>
                  <a:pt x="297" y="282"/>
                  <a:pt x="297" y="282"/>
                  <a:pt x="290" y="282"/>
                </a:cubicBezTo>
                <a:lnTo>
                  <a:pt x="290" y="282"/>
                </a:lnTo>
                <a:lnTo>
                  <a:pt x="290" y="282"/>
                </a:lnTo>
                <a:lnTo>
                  <a:pt x="290" y="282"/>
                </a:lnTo>
                <a:cubicBezTo>
                  <a:pt x="15" y="169"/>
                  <a:pt x="15" y="169"/>
                  <a:pt x="15" y="169"/>
                </a:cubicBezTo>
                <a:lnTo>
                  <a:pt x="15" y="169"/>
                </a:lnTo>
                <a:cubicBezTo>
                  <a:pt x="7" y="162"/>
                  <a:pt x="0" y="155"/>
                  <a:pt x="0" y="141"/>
                </a:cubicBezTo>
                <a:cubicBezTo>
                  <a:pt x="0" y="134"/>
                  <a:pt x="7" y="120"/>
                  <a:pt x="15" y="120"/>
                </a:cubicBezTo>
                <a:lnTo>
                  <a:pt x="15" y="120"/>
                </a:lnTo>
                <a:cubicBezTo>
                  <a:pt x="290" y="7"/>
                  <a:pt x="290" y="7"/>
                  <a:pt x="290" y="7"/>
                </a:cubicBezTo>
                <a:lnTo>
                  <a:pt x="290" y="7"/>
                </a:lnTo>
                <a:lnTo>
                  <a:pt x="290" y="7"/>
                </a:lnTo>
                <a:lnTo>
                  <a:pt x="290" y="7"/>
                </a:lnTo>
                <a:cubicBezTo>
                  <a:pt x="297" y="0"/>
                  <a:pt x="297" y="0"/>
                  <a:pt x="304" y="0"/>
                </a:cubicBezTo>
                <a:cubicBezTo>
                  <a:pt x="304" y="0"/>
                  <a:pt x="311" y="0"/>
                  <a:pt x="311" y="7"/>
                </a:cubicBezTo>
                <a:lnTo>
                  <a:pt x="311" y="7"/>
                </a:lnTo>
                <a:lnTo>
                  <a:pt x="311" y="7"/>
                </a:lnTo>
                <a:lnTo>
                  <a:pt x="311" y="7"/>
                </a:lnTo>
                <a:cubicBezTo>
                  <a:pt x="587" y="120"/>
                  <a:pt x="587" y="120"/>
                  <a:pt x="587" y="120"/>
                </a:cubicBezTo>
                <a:lnTo>
                  <a:pt x="587" y="120"/>
                </a:lnTo>
                <a:cubicBezTo>
                  <a:pt x="594" y="120"/>
                  <a:pt x="601" y="134"/>
                  <a:pt x="601" y="141"/>
                </a:cubicBezTo>
                <a:cubicBezTo>
                  <a:pt x="601" y="155"/>
                  <a:pt x="594" y="162"/>
                  <a:pt x="587" y="169"/>
                </a:cubicBezTo>
                <a:close/>
                <a:moveTo>
                  <a:pt x="29" y="360"/>
                </a:moveTo>
                <a:lnTo>
                  <a:pt x="29" y="360"/>
                </a:lnTo>
                <a:cubicBezTo>
                  <a:pt x="36" y="360"/>
                  <a:pt x="36" y="360"/>
                  <a:pt x="43" y="360"/>
                </a:cubicBezTo>
                <a:lnTo>
                  <a:pt x="43" y="360"/>
                </a:lnTo>
                <a:lnTo>
                  <a:pt x="43" y="360"/>
                </a:lnTo>
                <a:lnTo>
                  <a:pt x="43" y="360"/>
                </a:lnTo>
                <a:cubicBezTo>
                  <a:pt x="304" y="473"/>
                  <a:pt x="304" y="473"/>
                  <a:pt x="304" y="473"/>
                </a:cubicBezTo>
                <a:cubicBezTo>
                  <a:pt x="566" y="360"/>
                  <a:pt x="566" y="360"/>
                  <a:pt x="566" y="360"/>
                </a:cubicBezTo>
                <a:lnTo>
                  <a:pt x="566" y="360"/>
                </a:lnTo>
                <a:lnTo>
                  <a:pt x="566" y="360"/>
                </a:lnTo>
                <a:lnTo>
                  <a:pt x="566" y="360"/>
                </a:lnTo>
                <a:lnTo>
                  <a:pt x="573" y="360"/>
                </a:lnTo>
                <a:cubicBezTo>
                  <a:pt x="594" y="360"/>
                  <a:pt x="601" y="374"/>
                  <a:pt x="601" y="388"/>
                </a:cubicBezTo>
                <a:cubicBezTo>
                  <a:pt x="601" y="403"/>
                  <a:pt x="594" y="410"/>
                  <a:pt x="587" y="417"/>
                </a:cubicBezTo>
                <a:lnTo>
                  <a:pt x="587" y="417"/>
                </a:lnTo>
                <a:cubicBezTo>
                  <a:pt x="311" y="530"/>
                  <a:pt x="311" y="530"/>
                  <a:pt x="311" y="530"/>
                </a:cubicBezTo>
                <a:lnTo>
                  <a:pt x="311" y="530"/>
                </a:lnTo>
                <a:lnTo>
                  <a:pt x="311" y="530"/>
                </a:lnTo>
                <a:lnTo>
                  <a:pt x="311" y="530"/>
                </a:lnTo>
                <a:lnTo>
                  <a:pt x="304" y="530"/>
                </a:lnTo>
                <a:cubicBezTo>
                  <a:pt x="297" y="530"/>
                  <a:pt x="297" y="530"/>
                  <a:pt x="290" y="530"/>
                </a:cubicBezTo>
                <a:lnTo>
                  <a:pt x="290" y="530"/>
                </a:lnTo>
                <a:lnTo>
                  <a:pt x="290" y="530"/>
                </a:lnTo>
                <a:lnTo>
                  <a:pt x="290" y="530"/>
                </a:lnTo>
                <a:cubicBezTo>
                  <a:pt x="15" y="417"/>
                  <a:pt x="15" y="417"/>
                  <a:pt x="15" y="417"/>
                </a:cubicBezTo>
                <a:lnTo>
                  <a:pt x="15" y="417"/>
                </a:lnTo>
                <a:cubicBezTo>
                  <a:pt x="7" y="410"/>
                  <a:pt x="0" y="403"/>
                  <a:pt x="0" y="388"/>
                </a:cubicBezTo>
                <a:cubicBezTo>
                  <a:pt x="0" y="374"/>
                  <a:pt x="15" y="360"/>
                  <a:pt x="29" y="360"/>
                </a:cubicBezTo>
                <a:close/>
              </a:path>
            </a:pathLst>
          </a:custGeom>
          <a:solidFill>
            <a:srgbClr val="FFFFFF"/>
          </a:solidFill>
          <a:ln>
            <a:noFill/>
          </a:ln>
          <a:effectLst/>
          <a:extLst/>
        </p:spPr>
        <p:txBody>
          <a:bodyPr wrap="none" anchor="ctr"/>
          <a:lstStyle/>
          <a:p>
            <a:pPr eaLnBrk="1" fontAlgn="auto" hangingPunct="1">
              <a:spcBef>
                <a:spcPts val="0"/>
              </a:spcBef>
              <a:spcAft>
                <a:spcPts val="0"/>
              </a:spcAft>
              <a:defRPr/>
            </a:pPr>
            <a:endParaRPr lang="en-US">
              <a:latin typeface="+mn-lt"/>
              <a:ea typeface="+mn-ea"/>
            </a:endParaRPr>
          </a:p>
        </p:txBody>
      </p:sp>
      <p:grpSp>
        <p:nvGrpSpPr>
          <p:cNvPr id="32" name="กลุ่ม 626"/>
          <p:cNvGrpSpPr/>
          <p:nvPr/>
        </p:nvGrpSpPr>
        <p:grpSpPr>
          <a:xfrm>
            <a:off x="7161251" y="2630394"/>
            <a:ext cx="636549" cy="772886"/>
            <a:chOff x="11123651" y="7215126"/>
            <a:chExt cx="361529" cy="415760"/>
          </a:xfrm>
          <a:solidFill>
            <a:srgbClr val="FFFFFF"/>
          </a:solidFill>
        </p:grpSpPr>
        <p:sp>
          <p:nvSpPr>
            <p:cNvPr id="33" name="Freeform 187"/>
            <p:cNvSpPr>
              <a:spLocks/>
            </p:cNvSpPr>
            <p:nvPr/>
          </p:nvSpPr>
          <p:spPr bwMode="auto">
            <a:xfrm>
              <a:off x="11304415" y="7451928"/>
              <a:ext cx="180765" cy="178958"/>
            </a:xfrm>
            <a:custGeom>
              <a:avLst/>
              <a:gdLst>
                <a:gd name="T0" fmla="*/ 5 w 13"/>
                <a:gd name="T1" fmla="*/ 1 h 13"/>
                <a:gd name="T2" fmla="*/ 5 w 13"/>
                <a:gd name="T3" fmla="*/ 4 h 13"/>
                <a:gd name="T4" fmla="*/ 2 w 13"/>
                <a:gd name="T5" fmla="*/ 4 h 13"/>
                <a:gd name="T6" fmla="*/ 0 w 13"/>
                <a:gd name="T7" fmla="*/ 6 h 13"/>
                <a:gd name="T8" fmla="*/ 0 w 13"/>
                <a:gd name="T9" fmla="*/ 7 h 13"/>
                <a:gd name="T10" fmla="*/ 2 w 13"/>
                <a:gd name="T11" fmla="*/ 8 h 13"/>
                <a:gd name="T12" fmla="*/ 5 w 13"/>
                <a:gd name="T13" fmla="*/ 8 h 13"/>
                <a:gd name="T14" fmla="*/ 5 w 13"/>
                <a:gd name="T15" fmla="*/ 12 h 13"/>
                <a:gd name="T16" fmla="*/ 6 w 13"/>
                <a:gd name="T17" fmla="*/ 13 h 13"/>
                <a:gd name="T18" fmla="*/ 8 w 13"/>
                <a:gd name="T19" fmla="*/ 13 h 13"/>
                <a:gd name="T20" fmla="*/ 9 w 13"/>
                <a:gd name="T21" fmla="*/ 12 h 13"/>
                <a:gd name="T22" fmla="*/ 9 w 13"/>
                <a:gd name="T23" fmla="*/ 8 h 13"/>
                <a:gd name="T24" fmla="*/ 12 w 13"/>
                <a:gd name="T25" fmla="*/ 8 h 13"/>
                <a:gd name="T26" fmla="*/ 13 w 13"/>
                <a:gd name="T27" fmla="*/ 7 h 13"/>
                <a:gd name="T28" fmla="*/ 13 w 13"/>
                <a:gd name="T29" fmla="*/ 6 h 13"/>
                <a:gd name="T30" fmla="*/ 12 w 13"/>
                <a:gd name="T31" fmla="*/ 4 h 13"/>
                <a:gd name="T32" fmla="*/ 9 w 13"/>
                <a:gd name="T33" fmla="*/ 4 h 13"/>
                <a:gd name="T34" fmla="*/ 9 w 13"/>
                <a:gd name="T35" fmla="*/ 1 h 13"/>
                <a:gd name="T36" fmla="*/ 8 w 13"/>
                <a:gd name="T37" fmla="*/ 0 h 13"/>
                <a:gd name="T38" fmla="*/ 6 w 13"/>
                <a:gd name="T39" fmla="*/ 0 h 13"/>
                <a:gd name="T40" fmla="*/ 5 w 13"/>
                <a:gd name="T41"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 h="13">
                  <a:moveTo>
                    <a:pt x="5" y="1"/>
                  </a:moveTo>
                  <a:cubicBezTo>
                    <a:pt x="5" y="4"/>
                    <a:pt x="5" y="4"/>
                    <a:pt x="5" y="4"/>
                  </a:cubicBezTo>
                  <a:cubicBezTo>
                    <a:pt x="2" y="4"/>
                    <a:pt x="2" y="4"/>
                    <a:pt x="2" y="4"/>
                  </a:cubicBezTo>
                  <a:cubicBezTo>
                    <a:pt x="1" y="4"/>
                    <a:pt x="0" y="5"/>
                    <a:pt x="0" y="6"/>
                  </a:cubicBezTo>
                  <a:cubicBezTo>
                    <a:pt x="0" y="7"/>
                    <a:pt x="0" y="7"/>
                    <a:pt x="0" y="7"/>
                  </a:cubicBezTo>
                  <a:cubicBezTo>
                    <a:pt x="0" y="8"/>
                    <a:pt x="1" y="8"/>
                    <a:pt x="2" y="8"/>
                  </a:cubicBezTo>
                  <a:cubicBezTo>
                    <a:pt x="5" y="8"/>
                    <a:pt x="5" y="8"/>
                    <a:pt x="5" y="8"/>
                  </a:cubicBezTo>
                  <a:cubicBezTo>
                    <a:pt x="5" y="12"/>
                    <a:pt x="5" y="12"/>
                    <a:pt x="5" y="12"/>
                  </a:cubicBezTo>
                  <a:cubicBezTo>
                    <a:pt x="5" y="12"/>
                    <a:pt x="5" y="13"/>
                    <a:pt x="6" y="13"/>
                  </a:cubicBezTo>
                  <a:cubicBezTo>
                    <a:pt x="8" y="13"/>
                    <a:pt x="8" y="13"/>
                    <a:pt x="8" y="13"/>
                  </a:cubicBezTo>
                  <a:cubicBezTo>
                    <a:pt x="8" y="13"/>
                    <a:pt x="9" y="12"/>
                    <a:pt x="9" y="12"/>
                  </a:cubicBezTo>
                  <a:cubicBezTo>
                    <a:pt x="9" y="8"/>
                    <a:pt x="9" y="8"/>
                    <a:pt x="9" y="8"/>
                  </a:cubicBezTo>
                  <a:cubicBezTo>
                    <a:pt x="12" y="8"/>
                    <a:pt x="12" y="8"/>
                    <a:pt x="12" y="8"/>
                  </a:cubicBezTo>
                  <a:cubicBezTo>
                    <a:pt x="13" y="8"/>
                    <a:pt x="13" y="8"/>
                    <a:pt x="13" y="7"/>
                  </a:cubicBezTo>
                  <a:cubicBezTo>
                    <a:pt x="13" y="6"/>
                    <a:pt x="13" y="6"/>
                    <a:pt x="13" y="6"/>
                  </a:cubicBezTo>
                  <a:cubicBezTo>
                    <a:pt x="13" y="5"/>
                    <a:pt x="13" y="4"/>
                    <a:pt x="12" y="4"/>
                  </a:cubicBezTo>
                  <a:cubicBezTo>
                    <a:pt x="9" y="4"/>
                    <a:pt x="9" y="4"/>
                    <a:pt x="9" y="4"/>
                  </a:cubicBezTo>
                  <a:cubicBezTo>
                    <a:pt x="9" y="1"/>
                    <a:pt x="9" y="1"/>
                    <a:pt x="9" y="1"/>
                  </a:cubicBezTo>
                  <a:cubicBezTo>
                    <a:pt x="9" y="0"/>
                    <a:pt x="8" y="0"/>
                    <a:pt x="8" y="0"/>
                  </a:cubicBezTo>
                  <a:cubicBezTo>
                    <a:pt x="6" y="0"/>
                    <a:pt x="6" y="0"/>
                    <a:pt x="6" y="0"/>
                  </a:cubicBezTo>
                  <a:cubicBezTo>
                    <a:pt x="5" y="0"/>
                    <a:pt x="5" y="0"/>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p>
          </p:txBody>
        </p:sp>
        <p:sp>
          <p:nvSpPr>
            <p:cNvPr id="43" name="Freeform 188"/>
            <p:cNvSpPr>
              <a:spLocks/>
            </p:cNvSpPr>
            <p:nvPr/>
          </p:nvSpPr>
          <p:spPr bwMode="auto">
            <a:xfrm>
              <a:off x="11123651" y="7215126"/>
              <a:ext cx="305493" cy="83152"/>
            </a:xfrm>
            <a:custGeom>
              <a:avLst/>
              <a:gdLst>
                <a:gd name="T0" fmla="*/ 17 w 22"/>
                <a:gd name="T1" fmla="*/ 0 h 6"/>
                <a:gd name="T2" fmla="*/ 4 w 22"/>
                <a:gd name="T3" fmla="*/ 0 h 6"/>
                <a:gd name="T4" fmla="*/ 0 w 22"/>
                <a:gd name="T5" fmla="*/ 4 h 6"/>
                <a:gd name="T6" fmla="*/ 0 w 22"/>
                <a:gd name="T7" fmla="*/ 6 h 6"/>
                <a:gd name="T8" fmla="*/ 22 w 22"/>
                <a:gd name="T9" fmla="*/ 6 h 6"/>
                <a:gd name="T10" fmla="*/ 22 w 22"/>
                <a:gd name="T11" fmla="*/ 4 h 6"/>
                <a:gd name="T12" fmla="*/ 17 w 22"/>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22" h="6">
                  <a:moveTo>
                    <a:pt x="17" y="0"/>
                  </a:moveTo>
                  <a:cubicBezTo>
                    <a:pt x="4" y="0"/>
                    <a:pt x="4" y="0"/>
                    <a:pt x="4" y="0"/>
                  </a:cubicBezTo>
                  <a:cubicBezTo>
                    <a:pt x="2" y="0"/>
                    <a:pt x="0" y="2"/>
                    <a:pt x="0" y="4"/>
                  </a:cubicBezTo>
                  <a:cubicBezTo>
                    <a:pt x="0" y="6"/>
                    <a:pt x="0" y="6"/>
                    <a:pt x="0" y="6"/>
                  </a:cubicBezTo>
                  <a:cubicBezTo>
                    <a:pt x="22" y="6"/>
                    <a:pt x="22" y="6"/>
                    <a:pt x="22" y="6"/>
                  </a:cubicBezTo>
                  <a:cubicBezTo>
                    <a:pt x="22" y="4"/>
                    <a:pt x="22" y="4"/>
                    <a:pt x="22" y="4"/>
                  </a:cubicBezTo>
                  <a:cubicBezTo>
                    <a:pt x="22" y="2"/>
                    <a:pt x="20"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p>
          </p:txBody>
        </p:sp>
        <p:sp>
          <p:nvSpPr>
            <p:cNvPr id="44" name="Rectangle 189"/>
            <p:cNvSpPr>
              <a:spLocks noChangeArrowheads="1"/>
            </p:cNvSpPr>
            <p:nvPr/>
          </p:nvSpPr>
          <p:spPr bwMode="auto">
            <a:xfrm>
              <a:off x="11123651" y="7312739"/>
              <a:ext cx="305493" cy="6869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th-TH"/>
            </a:p>
          </p:txBody>
        </p:sp>
        <p:sp>
          <p:nvSpPr>
            <p:cNvPr id="45" name="Freeform 190"/>
            <p:cNvSpPr>
              <a:spLocks/>
            </p:cNvSpPr>
            <p:nvPr/>
          </p:nvSpPr>
          <p:spPr bwMode="auto">
            <a:xfrm>
              <a:off x="11123651" y="7395890"/>
              <a:ext cx="305493" cy="83152"/>
            </a:xfrm>
            <a:custGeom>
              <a:avLst/>
              <a:gdLst>
                <a:gd name="T0" fmla="*/ 17 w 22"/>
                <a:gd name="T1" fmla="*/ 3 h 6"/>
                <a:gd name="T2" fmla="*/ 19 w 22"/>
                <a:gd name="T3" fmla="*/ 1 h 6"/>
                <a:gd name="T4" fmla="*/ 21 w 22"/>
                <a:gd name="T5" fmla="*/ 1 h 6"/>
                <a:gd name="T6" fmla="*/ 22 w 22"/>
                <a:gd name="T7" fmla="*/ 1 h 6"/>
                <a:gd name="T8" fmla="*/ 22 w 22"/>
                <a:gd name="T9" fmla="*/ 0 h 6"/>
                <a:gd name="T10" fmla="*/ 0 w 22"/>
                <a:gd name="T11" fmla="*/ 0 h 6"/>
                <a:gd name="T12" fmla="*/ 0 w 22"/>
                <a:gd name="T13" fmla="*/ 6 h 6"/>
                <a:gd name="T14" fmla="*/ 17 w 22"/>
                <a:gd name="T15" fmla="*/ 6 h 6"/>
                <a:gd name="T16" fmla="*/ 17 w 22"/>
                <a:gd name="T1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6">
                  <a:moveTo>
                    <a:pt x="17" y="3"/>
                  </a:moveTo>
                  <a:cubicBezTo>
                    <a:pt x="17" y="2"/>
                    <a:pt x="18" y="1"/>
                    <a:pt x="19" y="1"/>
                  </a:cubicBezTo>
                  <a:cubicBezTo>
                    <a:pt x="21" y="1"/>
                    <a:pt x="21" y="1"/>
                    <a:pt x="21" y="1"/>
                  </a:cubicBezTo>
                  <a:cubicBezTo>
                    <a:pt x="21" y="1"/>
                    <a:pt x="21" y="1"/>
                    <a:pt x="22" y="1"/>
                  </a:cubicBezTo>
                  <a:cubicBezTo>
                    <a:pt x="22" y="0"/>
                    <a:pt x="22" y="0"/>
                    <a:pt x="22" y="0"/>
                  </a:cubicBezTo>
                  <a:cubicBezTo>
                    <a:pt x="0" y="0"/>
                    <a:pt x="0" y="0"/>
                    <a:pt x="0" y="0"/>
                  </a:cubicBezTo>
                  <a:cubicBezTo>
                    <a:pt x="0" y="6"/>
                    <a:pt x="0" y="6"/>
                    <a:pt x="0" y="6"/>
                  </a:cubicBezTo>
                  <a:cubicBezTo>
                    <a:pt x="17" y="6"/>
                    <a:pt x="17" y="6"/>
                    <a:pt x="17" y="6"/>
                  </a:cubicBezTo>
                  <a:lnTo>
                    <a:pt x="17"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p>
          </p:txBody>
        </p:sp>
        <p:sp>
          <p:nvSpPr>
            <p:cNvPr id="46" name="Freeform 191"/>
            <p:cNvSpPr>
              <a:spLocks/>
            </p:cNvSpPr>
            <p:nvPr/>
          </p:nvSpPr>
          <p:spPr bwMode="auto">
            <a:xfrm>
              <a:off x="11123651" y="7493503"/>
              <a:ext cx="236802" cy="83152"/>
            </a:xfrm>
            <a:custGeom>
              <a:avLst/>
              <a:gdLst>
                <a:gd name="T0" fmla="*/ 10 w 17"/>
                <a:gd name="T1" fmla="*/ 4 h 6"/>
                <a:gd name="T2" fmla="*/ 10 w 17"/>
                <a:gd name="T3" fmla="*/ 2 h 6"/>
                <a:gd name="T4" fmla="*/ 12 w 17"/>
                <a:gd name="T5" fmla="*/ 0 h 6"/>
                <a:gd name="T6" fmla="*/ 17 w 17"/>
                <a:gd name="T7" fmla="*/ 0 h 6"/>
                <a:gd name="T8" fmla="*/ 17 w 17"/>
                <a:gd name="T9" fmla="*/ 0 h 6"/>
                <a:gd name="T10" fmla="*/ 0 w 17"/>
                <a:gd name="T11" fmla="*/ 0 h 6"/>
                <a:gd name="T12" fmla="*/ 0 w 17"/>
                <a:gd name="T13" fmla="*/ 2 h 6"/>
                <a:gd name="T14" fmla="*/ 4 w 17"/>
                <a:gd name="T15" fmla="*/ 6 h 6"/>
                <a:gd name="T16" fmla="*/ 11 w 17"/>
                <a:gd name="T17" fmla="*/ 6 h 6"/>
                <a:gd name="T18" fmla="*/ 10 w 17"/>
                <a:gd name="T1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6">
                  <a:moveTo>
                    <a:pt x="10" y="4"/>
                  </a:moveTo>
                  <a:cubicBezTo>
                    <a:pt x="10" y="2"/>
                    <a:pt x="10" y="2"/>
                    <a:pt x="10" y="2"/>
                  </a:cubicBezTo>
                  <a:cubicBezTo>
                    <a:pt x="10" y="1"/>
                    <a:pt x="11" y="0"/>
                    <a:pt x="12" y="0"/>
                  </a:cubicBezTo>
                  <a:cubicBezTo>
                    <a:pt x="17" y="0"/>
                    <a:pt x="17" y="0"/>
                    <a:pt x="17" y="0"/>
                  </a:cubicBezTo>
                  <a:cubicBezTo>
                    <a:pt x="17" y="0"/>
                    <a:pt x="17" y="0"/>
                    <a:pt x="17" y="0"/>
                  </a:cubicBezTo>
                  <a:cubicBezTo>
                    <a:pt x="0" y="0"/>
                    <a:pt x="0" y="0"/>
                    <a:pt x="0" y="0"/>
                  </a:cubicBezTo>
                  <a:cubicBezTo>
                    <a:pt x="0" y="2"/>
                    <a:pt x="0" y="2"/>
                    <a:pt x="0" y="2"/>
                  </a:cubicBezTo>
                  <a:cubicBezTo>
                    <a:pt x="0" y="4"/>
                    <a:pt x="2" y="6"/>
                    <a:pt x="4" y="6"/>
                  </a:cubicBezTo>
                  <a:cubicBezTo>
                    <a:pt x="11" y="6"/>
                    <a:pt x="11" y="6"/>
                    <a:pt x="11" y="6"/>
                  </a:cubicBezTo>
                  <a:cubicBezTo>
                    <a:pt x="11" y="6"/>
                    <a:pt x="10" y="5"/>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p>
          </p:txBody>
        </p:sp>
      </p:grpSp>
      <p:sp>
        <p:nvSpPr>
          <p:cNvPr id="47" name="Rectangle 11"/>
          <p:cNvSpPr/>
          <p:nvPr/>
        </p:nvSpPr>
        <p:spPr>
          <a:xfrm>
            <a:off x="6404131" y="3496606"/>
            <a:ext cx="2095458" cy="369332"/>
          </a:xfrm>
          <a:prstGeom prst="rect">
            <a:avLst/>
          </a:prstGeom>
        </p:spPr>
        <p:txBody>
          <a:bodyPr wrap="none">
            <a:spAutoFit/>
          </a:bodyPr>
          <a:lstStyle/>
          <a:p>
            <a:r>
              <a:rPr lang="zh-CN" altLang="en-US" b="1" dirty="0" smtClean="0">
                <a:solidFill>
                  <a:schemeClr val="bg1"/>
                </a:solidFill>
                <a:latin typeface="+mj-lt"/>
              </a:rPr>
              <a:t>牢固基础</a:t>
            </a:r>
            <a:r>
              <a:rPr lang="en-US" altLang="zh-CN" b="1" dirty="0" smtClean="0">
                <a:solidFill>
                  <a:schemeClr val="bg1"/>
                </a:solidFill>
                <a:latin typeface="+mj-lt"/>
              </a:rPr>
              <a:t> </a:t>
            </a:r>
            <a:r>
              <a:rPr lang="zh-CN" altLang="en-US" b="1" dirty="0" smtClean="0">
                <a:solidFill>
                  <a:schemeClr val="bg1"/>
                </a:solidFill>
                <a:latin typeface="+mj-lt"/>
              </a:rPr>
              <a:t>增强后劲</a:t>
            </a:r>
            <a:endParaRPr lang="ar-IQ" b="1" dirty="0">
              <a:solidFill>
                <a:schemeClr val="bg1"/>
              </a:solidFill>
              <a:latin typeface="+mj-lt"/>
            </a:endParaRPr>
          </a:p>
        </p:txBody>
      </p:sp>
      <p:sp>
        <p:nvSpPr>
          <p:cNvPr id="48" name="Rectangle 11"/>
          <p:cNvSpPr/>
          <p:nvPr/>
        </p:nvSpPr>
        <p:spPr>
          <a:xfrm>
            <a:off x="3583963" y="3496606"/>
            <a:ext cx="2095458" cy="369332"/>
          </a:xfrm>
          <a:prstGeom prst="rect">
            <a:avLst/>
          </a:prstGeom>
        </p:spPr>
        <p:txBody>
          <a:bodyPr wrap="none">
            <a:spAutoFit/>
          </a:bodyPr>
          <a:lstStyle/>
          <a:p>
            <a:r>
              <a:rPr lang="zh-CN" altLang="en-US" b="1" dirty="0" smtClean="0">
                <a:solidFill>
                  <a:schemeClr val="bg1"/>
                </a:solidFill>
                <a:latin typeface="+mj-lt"/>
              </a:rPr>
              <a:t>优化载体</a:t>
            </a:r>
            <a:r>
              <a:rPr lang="en-US" altLang="zh-CN" b="1" dirty="0" smtClean="0">
                <a:solidFill>
                  <a:schemeClr val="bg1"/>
                </a:solidFill>
                <a:latin typeface="+mj-lt"/>
              </a:rPr>
              <a:t> </a:t>
            </a:r>
            <a:r>
              <a:rPr lang="zh-CN" altLang="en-US" b="1" dirty="0" smtClean="0">
                <a:solidFill>
                  <a:schemeClr val="bg1"/>
                </a:solidFill>
                <a:latin typeface="+mj-lt"/>
              </a:rPr>
              <a:t>搭建平台</a:t>
            </a:r>
            <a:endParaRPr lang="ar-IQ" b="1" dirty="0">
              <a:solidFill>
                <a:schemeClr val="bg1"/>
              </a:solidFill>
              <a:latin typeface="+mj-lt"/>
            </a:endParaRPr>
          </a:p>
        </p:txBody>
      </p:sp>
      <p:sp>
        <p:nvSpPr>
          <p:cNvPr id="49" name="Rectangle 11"/>
          <p:cNvSpPr/>
          <p:nvPr/>
        </p:nvSpPr>
        <p:spPr>
          <a:xfrm>
            <a:off x="9298963" y="3496606"/>
            <a:ext cx="2095458" cy="369332"/>
          </a:xfrm>
          <a:prstGeom prst="rect">
            <a:avLst/>
          </a:prstGeom>
        </p:spPr>
        <p:txBody>
          <a:bodyPr wrap="none">
            <a:spAutoFit/>
          </a:bodyPr>
          <a:lstStyle/>
          <a:p>
            <a:r>
              <a:rPr lang="zh-CN" altLang="en-US" b="1" dirty="0" smtClean="0">
                <a:solidFill>
                  <a:schemeClr val="bg1"/>
                </a:solidFill>
                <a:latin typeface="+mj-lt"/>
              </a:rPr>
              <a:t>加强监管</a:t>
            </a:r>
            <a:r>
              <a:rPr lang="en-US" altLang="zh-CN" b="1" dirty="0" smtClean="0">
                <a:solidFill>
                  <a:schemeClr val="bg1"/>
                </a:solidFill>
                <a:latin typeface="+mj-lt"/>
              </a:rPr>
              <a:t> </a:t>
            </a:r>
            <a:r>
              <a:rPr lang="zh-CN" altLang="en-US" b="1" dirty="0" smtClean="0">
                <a:solidFill>
                  <a:schemeClr val="bg1"/>
                </a:solidFill>
                <a:latin typeface="+mj-lt"/>
              </a:rPr>
              <a:t>规范发展</a:t>
            </a:r>
            <a:endParaRPr lang="ar-IQ" b="1" dirty="0">
              <a:solidFill>
                <a:schemeClr val="bg1"/>
              </a:solidFill>
              <a:latin typeface="+mj-lt"/>
            </a:endParaRPr>
          </a:p>
        </p:txBody>
      </p:sp>
      <p:sp>
        <p:nvSpPr>
          <p:cNvPr id="50" name="Freeform 152"/>
          <p:cNvSpPr>
            <a:spLocks noEditPoints="1"/>
          </p:cNvSpPr>
          <p:nvPr/>
        </p:nvSpPr>
        <p:spPr bwMode="auto">
          <a:xfrm>
            <a:off x="9947941" y="2630393"/>
            <a:ext cx="731183" cy="680279"/>
          </a:xfrm>
          <a:custGeom>
            <a:avLst/>
            <a:gdLst>
              <a:gd name="T0" fmla="*/ 2147483646 w 73"/>
              <a:gd name="T1" fmla="*/ 2147483646 h 68"/>
              <a:gd name="T2" fmla="*/ 2147483646 w 73"/>
              <a:gd name="T3" fmla="*/ 2147483646 h 68"/>
              <a:gd name="T4" fmla="*/ 2147483646 w 73"/>
              <a:gd name="T5" fmla="*/ 2147483646 h 68"/>
              <a:gd name="T6" fmla="*/ 2147483646 w 73"/>
              <a:gd name="T7" fmla="*/ 2147483646 h 68"/>
              <a:gd name="T8" fmla="*/ 2147483646 w 73"/>
              <a:gd name="T9" fmla="*/ 2147483646 h 68"/>
              <a:gd name="T10" fmla="*/ 2147483646 w 73"/>
              <a:gd name="T11" fmla="*/ 2147483646 h 68"/>
              <a:gd name="T12" fmla="*/ 0 w 73"/>
              <a:gd name="T13" fmla="*/ 2147483646 h 68"/>
              <a:gd name="T14" fmla="*/ 0 w 73"/>
              <a:gd name="T15" fmla="*/ 2147483646 h 68"/>
              <a:gd name="T16" fmla="*/ 2147483646 w 73"/>
              <a:gd name="T17" fmla="*/ 0 h 68"/>
              <a:gd name="T18" fmla="*/ 2147483646 w 73"/>
              <a:gd name="T19" fmla="*/ 2147483646 h 68"/>
              <a:gd name="T20" fmla="*/ 2147483646 w 73"/>
              <a:gd name="T21" fmla="*/ 2147483646 h 68"/>
              <a:gd name="T22" fmla="*/ 2147483646 w 73"/>
              <a:gd name="T23" fmla="*/ 2147483646 h 68"/>
              <a:gd name="T24" fmla="*/ 0 w 73"/>
              <a:gd name="T25" fmla="*/ 2147483646 h 68"/>
              <a:gd name="T26" fmla="*/ 0 w 73"/>
              <a:gd name="T27" fmla="*/ 2147483646 h 68"/>
              <a:gd name="T28" fmla="*/ 2147483646 w 73"/>
              <a:gd name="T29" fmla="*/ 2147483646 h 68"/>
              <a:gd name="T30" fmla="*/ 2147483646 w 73"/>
              <a:gd name="T31" fmla="*/ 2147483646 h 68"/>
              <a:gd name="T32" fmla="*/ 2147483646 w 73"/>
              <a:gd name="T33" fmla="*/ 2147483646 h 68"/>
              <a:gd name="T34" fmla="*/ 2147483646 w 73"/>
              <a:gd name="T35" fmla="*/ 2147483646 h 68"/>
              <a:gd name="T36" fmla="*/ 2147483646 w 73"/>
              <a:gd name="T37" fmla="*/ 2147483646 h 68"/>
              <a:gd name="T38" fmla="*/ 2147483646 w 73"/>
              <a:gd name="T39" fmla="*/ 2147483646 h 68"/>
              <a:gd name="T40" fmla="*/ 2147483646 w 73"/>
              <a:gd name="T41" fmla="*/ 2147483646 h 68"/>
              <a:gd name="T42" fmla="*/ 2147483646 w 73"/>
              <a:gd name="T43" fmla="*/ 2147483646 h 68"/>
              <a:gd name="T44" fmla="*/ 2147483646 w 73"/>
              <a:gd name="T45" fmla="*/ 2147483646 h 68"/>
              <a:gd name="T46" fmla="*/ 2147483646 w 73"/>
              <a:gd name="T47" fmla="*/ 2147483646 h 68"/>
              <a:gd name="T48" fmla="*/ 2147483646 w 73"/>
              <a:gd name="T49" fmla="*/ 2147483646 h 68"/>
              <a:gd name="T50" fmla="*/ 2147483646 w 73"/>
              <a:gd name="T51" fmla="*/ 2147483646 h 68"/>
              <a:gd name="T52" fmla="*/ 2147483646 w 73"/>
              <a:gd name="T53" fmla="*/ 2147483646 h 68"/>
              <a:gd name="T54" fmla="*/ 2147483646 w 73"/>
              <a:gd name="T55" fmla="*/ 2147483646 h 68"/>
              <a:gd name="T56" fmla="*/ 2147483646 w 73"/>
              <a:gd name="T57" fmla="*/ 2147483646 h 68"/>
              <a:gd name="T58" fmla="*/ 2147483646 w 73"/>
              <a:gd name="T59" fmla="*/ 2147483646 h 68"/>
              <a:gd name="T60" fmla="*/ 2147483646 w 73"/>
              <a:gd name="T61" fmla="*/ 2147483646 h 68"/>
              <a:gd name="T62" fmla="*/ 2147483646 w 73"/>
              <a:gd name="T63" fmla="*/ 2147483646 h 68"/>
              <a:gd name="T64" fmla="*/ 2147483646 w 73"/>
              <a:gd name="T65" fmla="*/ 2147483646 h 68"/>
              <a:gd name="T66" fmla="*/ 2147483646 w 73"/>
              <a:gd name="T67" fmla="*/ 2147483646 h 68"/>
              <a:gd name="T68" fmla="*/ 2147483646 w 73"/>
              <a:gd name="T69" fmla="*/ 2147483646 h 68"/>
              <a:gd name="T70" fmla="*/ 2147483646 w 73"/>
              <a:gd name="T71" fmla="*/ 2147483646 h 68"/>
              <a:gd name="T72" fmla="*/ 2147483646 w 73"/>
              <a:gd name="T73" fmla="*/ 2147483646 h 68"/>
              <a:gd name="T74" fmla="*/ 2147483646 w 73"/>
              <a:gd name="T75" fmla="*/ 2147483646 h 68"/>
              <a:gd name="T76" fmla="*/ 2147483646 w 73"/>
              <a:gd name="T77" fmla="*/ 2147483646 h 68"/>
              <a:gd name="T78" fmla="*/ 2147483646 w 73"/>
              <a:gd name="T79" fmla="*/ 2147483646 h 6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73" h="68">
                <a:moveTo>
                  <a:pt x="73" y="14"/>
                </a:moveTo>
                <a:cubicBezTo>
                  <a:pt x="73" y="19"/>
                  <a:pt x="73" y="19"/>
                  <a:pt x="73" y="19"/>
                </a:cubicBezTo>
                <a:cubicBezTo>
                  <a:pt x="68" y="19"/>
                  <a:pt x="68" y="19"/>
                  <a:pt x="68" y="19"/>
                </a:cubicBezTo>
                <a:cubicBezTo>
                  <a:pt x="68" y="20"/>
                  <a:pt x="67" y="22"/>
                  <a:pt x="65" y="22"/>
                </a:cubicBezTo>
                <a:cubicBezTo>
                  <a:pt x="7" y="22"/>
                  <a:pt x="7" y="22"/>
                  <a:pt x="7" y="22"/>
                </a:cubicBezTo>
                <a:cubicBezTo>
                  <a:pt x="6" y="22"/>
                  <a:pt x="5" y="20"/>
                  <a:pt x="5" y="19"/>
                </a:cubicBezTo>
                <a:cubicBezTo>
                  <a:pt x="0" y="19"/>
                  <a:pt x="0" y="19"/>
                  <a:pt x="0" y="19"/>
                </a:cubicBezTo>
                <a:cubicBezTo>
                  <a:pt x="0" y="14"/>
                  <a:pt x="0" y="14"/>
                  <a:pt x="0" y="14"/>
                </a:cubicBezTo>
                <a:cubicBezTo>
                  <a:pt x="36" y="0"/>
                  <a:pt x="36" y="0"/>
                  <a:pt x="36" y="0"/>
                </a:cubicBezTo>
                <a:lnTo>
                  <a:pt x="73" y="14"/>
                </a:lnTo>
                <a:close/>
                <a:moveTo>
                  <a:pt x="73" y="63"/>
                </a:moveTo>
                <a:cubicBezTo>
                  <a:pt x="73" y="68"/>
                  <a:pt x="73" y="68"/>
                  <a:pt x="73" y="68"/>
                </a:cubicBezTo>
                <a:cubicBezTo>
                  <a:pt x="0" y="68"/>
                  <a:pt x="0" y="68"/>
                  <a:pt x="0" y="68"/>
                </a:cubicBezTo>
                <a:cubicBezTo>
                  <a:pt x="0" y="63"/>
                  <a:pt x="0" y="63"/>
                  <a:pt x="0" y="63"/>
                </a:cubicBezTo>
                <a:cubicBezTo>
                  <a:pt x="0" y="62"/>
                  <a:pt x="1" y="60"/>
                  <a:pt x="2" y="60"/>
                </a:cubicBezTo>
                <a:cubicBezTo>
                  <a:pt x="70" y="60"/>
                  <a:pt x="70" y="60"/>
                  <a:pt x="70" y="60"/>
                </a:cubicBezTo>
                <a:cubicBezTo>
                  <a:pt x="71" y="60"/>
                  <a:pt x="73" y="62"/>
                  <a:pt x="73" y="63"/>
                </a:cubicBezTo>
                <a:close/>
                <a:moveTo>
                  <a:pt x="19" y="24"/>
                </a:moveTo>
                <a:cubicBezTo>
                  <a:pt x="19" y="53"/>
                  <a:pt x="19" y="53"/>
                  <a:pt x="19" y="53"/>
                </a:cubicBezTo>
                <a:cubicBezTo>
                  <a:pt x="24" y="53"/>
                  <a:pt x="24" y="53"/>
                  <a:pt x="24" y="53"/>
                </a:cubicBezTo>
                <a:cubicBezTo>
                  <a:pt x="24" y="24"/>
                  <a:pt x="24" y="24"/>
                  <a:pt x="24" y="24"/>
                </a:cubicBezTo>
                <a:cubicBezTo>
                  <a:pt x="34" y="24"/>
                  <a:pt x="34" y="24"/>
                  <a:pt x="34" y="24"/>
                </a:cubicBezTo>
                <a:cubicBezTo>
                  <a:pt x="34" y="53"/>
                  <a:pt x="34" y="53"/>
                  <a:pt x="34" y="53"/>
                </a:cubicBezTo>
                <a:cubicBezTo>
                  <a:pt x="39" y="53"/>
                  <a:pt x="39" y="53"/>
                  <a:pt x="39" y="53"/>
                </a:cubicBezTo>
                <a:cubicBezTo>
                  <a:pt x="39" y="24"/>
                  <a:pt x="39" y="24"/>
                  <a:pt x="39" y="24"/>
                </a:cubicBezTo>
                <a:cubicBezTo>
                  <a:pt x="48" y="24"/>
                  <a:pt x="48" y="24"/>
                  <a:pt x="48" y="24"/>
                </a:cubicBezTo>
                <a:cubicBezTo>
                  <a:pt x="48" y="53"/>
                  <a:pt x="48" y="53"/>
                  <a:pt x="48" y="53"/>
                </a:cubicBezTo>
                <a:cubicBezTo>
                  <a:pt x="53" y="53"/>
                  <a:pt x="53" y="53"/>
                  <a:pt x="53" y="53"/>
                </a:cubicBezTo>
                <a:cubicBezTo>
                  <a:pt x="53" y="24"/>
                  <a:pt x="53" y="24"/>
                  <a:pt x="53" y="24"/>
                </a:cubicBezTo>
                <a:cubicBezTo>
                  <a:pt x="63" y="24"/>
                  <a:pt x="63" y="24"/>
                  <a:pt x="63" y="24"/>
                </a:cubicBezTo>
                <a:cubicBezTo>
                  <a:pt x="63" y="53"/>
                  <a:pt x="63" y="53"/>
                  <a:pt x="63" y="53"/>
                </a:cubicBezTo>
                <a:cubicBezTo>
                  <a:pt x="65" y="53"/>
                  <a:pt x="65" y="53"/>
                  <a:pt x="65" y="53"/>
                </a:cubicBezTo>
                <a:cubicBezTo>
                  <a:pt x="67" y="53"/>
                  <a:pt x="68" y="54"/>
                  <a:pt x="68" y="56"/>
                </a:cubicBezTo>
                <a:cubicBezTo>
                  <a:pt x="68" y="58"/>
                  <a:pt x="68" y="58"/>
                  <a:pt x="68" y="58"/>
                </a:cubicBezTo>
                <a:cubicBezTo>
                  <a:pt x="5" y="58"/>
                  <a:pt x="5" y="58"/>
                  <a:pt x="5" y="58"/>
                </a:cubicBezTo>
                <a:cubicBezTo>
                  <a:pt x="5" y="56"/>
                  <a:pt x="5" y="56"/>
                  <a:pt x="5" y="56"/>
                </a:cubicBezTo>
                <a:cubicBezTo>
                  <a:pt x="5" y="54"/>
                  <a:pt x="6" y="53"/>
                  <a:pt x="7" y="53"/>
                </a:cubicBezTo>
                <a:cubicBezTo>
                  <a:pt x="9" y="53"/>
                  <a:pt x="9" y="53"/>
                  <a:pt x="9" y="53"/>
                </a:cubicBezTo>
                <a:cubicBezTo>
                  <a:pt x="9" y="24"/>
                  <a:pt x="9" y="24"/>
                  <a:pt x="9" y="24"/>
                </a:cubicBezTo>
                <a:lnTo>
                  <a:pt x="19" y="24"/>
                </a:lnTo>
                <a:close/>
              </a:path>
            </a:pathLst>
          </a:custGeom>
          <a:solidFill>
            <a:srgbClr val="FFFFFF"/>
          </a:solidFill>
          <a:ln>
            <a:noFill/>
          </a:ln>
          <a:extLst/>
        </p:spPr>
        <p:txBody>
          <a:bodyPr/>
          <a:lstStyle/>
          <a:p>
            <a:endParaRPr lang="th-TH"/>
          </a:p>
        </p:txBody>
      </p:sp>
      <p:sp>
        <p:nvSpPr>
          <p:cNvPr id="51" name="Rectangle 12"/>
          <p:cNvSpPr/>
          <p:nvPr/>
        </p:nvSpPr>
        <p:spPr>
          <a:xfrm>
            <a:off x="3478586" y="4022897"/>
            <a:ext cx="2392557" cy="1938992"/>
          </a:xfrm>
          <a:prstGeom prst="rect">
            <a:avLst/>
          </a:prstGeom>
        </p:spPr>
        <p:txBody>
          <a:bodyPr wrap="square">
            <a:spAutoFit/>
          </a:bodyPr>
          <a:lstStyle/>
          <a:p>
            <a:r>
              <a:rPr lang="zh-CN" altLang="zh-CN" sz="1200" dirty="0">
                <a:solidFill>
                  <a:srgbClr val="FFFFFF"/>
                </a:solidFill>
              </a:rPr>
              <a:t>加快消费扶贫专柜、专馆、专区建设，推进专柜进机关、进社区、进商场、进高校、进车站，着力提升打造西部消费扶贫中心，鼓励各大电商平台、商贸流通企业开设消费扶贫专区，用好预算单位采购国家级贫困区县农副产品</a:t>
            </a:r>
            <a:r>
              <a:rPr lang="en-US" altLang="zh-CN" sz="1200" dirty="0">
                <a:solidFill>
                  <a:srgbClr val="FFFFFF"/>
                </a:solidFill>
              </a:rPr>
              <a:t>832</a:t>
            </a:r>
            <a:r>
              <a:rPr lang="zh-CN" altLang="zh-CN" sz="1200" dirty="0">
                <a:solidFill>
                  <a:srgbClr val="FFFFFF"/>
                </a:solidFill>
              </a:rPr>
              <a:t>平台，加强中国社会扶贫网重庆馆建设，着力搭建便利、快捷、放心的消费扶贫服务平台。 </a:t>
            </a:r>
            <a:endParaRPr lang="ar-IQ" sz="1200" dirty="0">
              <a:solidFill>
                <a:srgbClr val="FFFFFF"/>
              </a:solidFill>
              <a:latin typeface="+mj-lt"/>
            </a:endParaRPr>
          </a:p>
        </p:txBody>
      </p:sp>
      <p:sp>
        <p:nvSpPr>
          <p:cNvPr id="52" name="Rectangle 12"/>
          <p:cNvSpPr/>
          <p:nvPr/>
        </p:nvSpPr>
        <p:spPr>
          <a:xfrm>
            <a:off x="6326352" y="4022897"/>
            <a:ext cx="2392557" cy="1938992"/>
          </a:xfrm>
          <a:prstGeom prst="rect">
            <a:avLst/>
          </a:prstGeom>
        </p:spPr>
        <p:txBody>
          <a:bodyPr wrap="square">
            <a:spAutoFit/>
          </a:bodyPr>
          <a:lstStyle/>
          <a:p>
            <a:r>
              <a:rPr lang="zh-CN" altLang="zh-CN" sz="1200" dirty="0">
                <a:solidFill>
                  <a:srgbClr val="FFFFFF"/>
                </a:solidFill>
              </a:rPr>
              <a:t>坚持市场导向生产扶贫产品，加快扶贫产品认定，强化扶贫产品监管，打造扶贫产品品牌，提高扶贫产品供给质量；加快推进扶贫产品分拣加工车间、仓储冷链及终端销售网络建设，优化提升扶贫产品供应链；加强农产品供应链龙头企业和消费扶贫示范企业培育，引领带动扶贫产业持续稳定发展。 </a:t>
            </a:r>
            <a:endParaRPr lang="ar-IQ" sz="1200" dirty="0">
              <a:solidFill>
                <a:srgbClr val="FFFFFF"/>
              </a:solidFill>
              <a:latin typeface="+mj-lt"/>
            </a:endParaRPr>
          </a:p>
        </p:txBody>
      </p:sp>
      <p:sp>
        <p:nvSpPr>
          <p:cNvPr id="53" name="Rectangle 12"/>
          <p:cNvSpPr/>
          <p:nvPr/>
        </p:nvSpPr>
        <p:spPr>
          <a:xfrm>
            <a:off x="9193359" y="4022897"/>
            <a:ext cx="2392557" cy="1569660"/>
          </a:xfrm>
          <a:prstGeom prst="rect">
            <a:avLst/>
          </a:prstGeom>
        </p:spPr>
        <p:txBody>
          <a:bodyPr wrap="square">
            <a:spAutoFit/>
          </a:bodyPr>
          <a:lstStyle/>
          <a:p>
            <a:r>
              <a:rPr lang="zh-CN" altLang="zh-CN" sz="1200" dirty="0">
                <a:solidFill>
                  <a:srgbClr val="FFFFFF"/>
                </a:solidFill>
              </a:rPr>
              <a:t>加强对扶贫产品、市场经营主体和行政服务部门监管，坚决杜绝行政摊派、强迫命令和借机敛财牟利行为，坚决防止出现质量不合格、价格不合理、带贫机制不健全、带贫效果不真实等现象，坚决防止假冒伪劣、以次充好、虚假销售。</a:t>
            </a:r>
          </a:p>
        </p:txBody>
      </p:sp>
      <p:sp>
        <p:nvSpPr>
          <p:cNvPr id="54" name="Title 41"/>
          <p:cNvSpPr>
            <a:spLocks noGrp="1"/>
          </p:cNvSpPr>
          <p:nvPr>
            <p:ph type="title"/>
          </p:nvPr>
        </p:nvSpPr>
        <p:spPr>
          <a:xfrm>
            <a:off x="513906" y="697637"/>
            <a:ext cx="10225913" cy="471365"/>
          </a:xfrm>
        </p:spPr>
        <p:txBody>
          <a:bodyPr/>
          <a:lstStyle/>
          <a:p>
            <a:r>
              <a:rPr lang="zh-CN" altLang="en-US" dirty="0" smtClean="0"/>
              <a:t>消费扶贫</a:t>
            </a:r>
            <a:r>
              <a:rPr lang="en-US" altLang="zh-CN" dirty="0"/>
              <a:t> </a:t>
            </a:r>
            <a:r>
              <a:rPr lang="en-US" altLang="zh-CN" dirty="0" smtClean="0"/>
              <a:t> </a:t>
            </a:r>
            <a:r>
              <a:rPr lang="zh-CN" altLang="en-US" dirty="0" smtClean="0"/>
              <a:t>下一步工作打算</a:t>
            </a:r>
            <a:endParaRPr lang="ar-IQ" dirty="0"/>
          </a:p>
        </p:txBody>
      </p:sp>
      <p:pic>
        <p:nvPicPr>
          <p:cNvPr id="25" name="Picture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51577" y="323850"/>
            <a:ext cx="3954498" cy="14698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328678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6879514"/>
          </a:xfrm>
          <a:prstGeom prst="rect">
            <a:avLst/>
          </a:prstGeom>
          <a:gradFill flip="none" rotWithShape="1">
            <a:gsLst>
              <a:gs pos="27540">
                <a:srgbClr val="1692B1">
                  <a:alpha val="87000"/>
                </a:srgbClr>
              </a:gs>
              <a:gs pos="36000">
                <a:srgbClr val="1D97B4"/>
              </a:gs>
              <a:gs pos="0">
                <a:schemeClr val="accent6"/>
              </a:gs>
              <a:gs pos="100000">
                <a:schemeClr val="accent1">
                  <a:alpha val="9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sp>
        <p:nvSpPr>
          <p:cNvPr id="4" name="Rectangle 3"/>
          <p:cNvSpPr/>
          <p:nvPr/>
        </p:nvSpPr>
        <p:spPr>
          <a:xfrm>
            <a:off x="5867154" y="2095759"/>
            <a:ext cx="5591260" cy="2575064"/>
          </a:xfrm>
          <a:prstGeom prst="rect">
            <a:avLst/>
          </a:prstGeom>
        </p:spPr>
        <p:txBody>
          <a:bodyPr wrap="square">
            <a:spAutoFit/>
          </a:bodyPr>
          <a:lstStyle/>
          <a:p>
            <a:r>
              <a:rPr kumimoji="1" lang="zh-CN" altLang="en-US" sz="4400" dirty="0" smtClean="0">
                <a:solidFill>
                  <a:schemeClr val="bg1"/>
                </a:solidFill>
              </a:rPr>
              <a:t>2</a:t>
            </a:r>
            <a:r>
              <a:rPr kumimoji="1" lang="en-US" altLang="zh-CN" sz="4400" dirty="0" smtClean="0">
                <a:solidFill>
                  <a:schemeClr val="bg1"/>
                </a:solidFill>
              </a:rPr>
              <a:t> </a:t>
            </a:r>
            <a:r>
              <a:rPr kumimoji="1" lang="zh-CN" altLang="en-US" sz="4400" dirty="0" smtClean="0">
                <a:solidFill>
                  <a:schemeClr val="bg1"/>
                </a:solidFill>
              </a:rPr>
              <a:t>小额信贷</a:t>
            </a:r>
            <a:endParaRPr kumimoji="1" lang="en-US" altLang="zh-CN" sz="4400" dirty="0" smtClean="0">
              <a:solidFill>
                <a:schemeClr val="bg1"/>
              </a:solidFill>
            </a:endParaRPr>
          </a:p>
          <a:p>
            <a:endParaRPr kumimoji="1" lang="en-US" altLang="zh-CN" sz="2800" dirty="0" smtClean="0">
              <a:solidFill>
                <a:schemeClr val="bg1"/>
              </a:solidFill>
              <a:latin typeface="+mn-ea"/>
            </a:endParaRPr>
          </a:p>
          <a:p>
            <a:r>
              <a:rPr kumimoji="1" lang="zh-CN" altLang="zh-CN" sz="2800" dirty="0">
                <a:solidFill>
                  <a:schemeClr val="bg1"/>
                </a:solidFill>
                <a:latin typeface="+mn-ea"/>
              </a:rPr>
              <a:t>2</a:t>
            </a:r>
            <a:r>
              <a:rPr kumimoji="1" lang="en-US" altLang="zh-CN" sz="2800" dirty="0" smtClean="0">
                <a:solidFill>
                  <a:schemeClr val="bg1"/>
                </a:solidFill>
                <a:latin typeface="+mn-ea"/>
              </a:rPr>
              <a:t>.1 </a:t>
            </a:r>
            <a:r>
              <a:rPr kumimoji="1" lang="zh-CN" altLang="en-US" sz="2800" dirty="0" smtClean="0">
                <a:solidFill>
                  <a:schemeClr val="bg1"/>
                </a:solidFill>
                <a:latin typeface="+mn-ea"/>
              </a:rPr>
              <a:t>工作开展情况</a:t>
            </a:r>
            <a:endParaRPr kumimoji="1" lang="en-US" altLang="zh-CN" sz="2800" dirty="0" smtClean="0">
              <a:solidFill>
                <a:schemeClr val="bg1"/>
              </a:solidFill>
              <a:latin typeface="+mn-ea"/>
            </a:endParaRPr>
          </a:p>
          <a:p>
            <a:r>
              <a:rPr kumimoji="1" lang="zh-CN" altLang="zh-CN" sz="2800" dirty="0">
                <a:solidFill>
                  <a:schemeClr val="bg1"/>
                </a:solidFill>
                <a:latin typeface="+mn-ea"/>
              </a:rPr>
              <a:t>2</a:t>
            </a:r>
            <a:r>
              <a:rPr kumimoji="1" lang="en-US" altLang="zh-CN" sz="2800" dirty="0" smtClean="0">
                <a:solidFill>
                  <a:schemeClr val="bg1"/>
                </a:solidFill>
                <a:latin typeface="+mn-ea"/>
              </a:rPr>
              <a:t>.2 </a:t>
            </a:r>
            <a:r>
              <a:rPr kumimoji="1" lang="zh-CN" altLang="en-US" sz="2800" dirty="0" smtClean="0">
                <a:solidFill>
                  <a:schemeClr val="bg1"/>
                </a:solidFill>
                <a:latin typeface="+mn-ea"/>
              </a:rPr>
              <a:t>存在的主要问题</a:t>
            </a:r>
          </a:p>
          <a:p>
            <a:pPr>
              <a:lnSpc>
                <a:spcPct val="80000"/>
              </a:lnSpc>
            </a:pPr>
            <a:endParaRPr lang="id-ID" sz="4000" b="1" dirty="0">
              <a:solidFill>
                <a:schemeClr val="bg1"/>
              </a:solidFill>
              <a:latin typeface="+mj-lt"/>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0100" y="2141394"/>
            <a:ext cx="2266951" cy="1810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01694" y="2466975"/>
            <a:ext cx="2026262" cy="2737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7520370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Group 55"/>
          <p:cNvGrpSpPr/>
          <p:nvPr/>
        </p:nvGrpSpPr>
        <p:grpSpPr>
          <a:xfrm>
            <a:off x="455797" y="2783469"/>
            <a:ext cx="6433334" cy="2494108"/>
            <a:chOff x="955824" y="2165658"/>
            <a:chExt cx="5625700" cy="2181001"/>
          </a:xfrm>
        </p:grpSpPr>
        <p:sp>
          <p:nvSpPr>
            <p:cNvPr id="5" name="Isosceles Triangle 26"/>
            <p:cNvSpPr/>
            <p:nvPr/>
          </p:nvSpPr>
          <p:spPr>
            <a:xfrm>
              <a:off x="955824" y="3197059"/>
              <a:ext cx="2315419" cy="1149599"/>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Isosceles Triangle 26"/>
            <p:cNvSpPr/>
            <p:nvPr/>
          </p:nvSpPr>
          <p:spPr>
            <a:xfrm>
              <a:off x="1617880" y="2945393"/>
              <a:ext cx="2315419" cy="1401265"/>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2">
                <a:alpha val="8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7" name="Isosceles Triangle 26"/>
            <p:cNvSpPr/>
            <p:nvPr/>
          </p:nvSpPr>
          <p:spPr>
            <a:xfrm>
              <a:off x="2279936" y="3274976"/>
              <a:ext cx="2315419" cy="1071683"/>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3">
                <a:alpha val="8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8" name="Isosceles Triangle 26"/>
            <p:cNvSpPr/>
            <p:nvPr/>
          </p:nvSpPr>
          <p:spPr>
            <a:xfrm>
              <a:off x="2941992" y="3800678"/>
              <a:ext cx="2315419" cy="545980"/>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4">
                <a:alpha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9" name="Isosceles Triangle 26"/>
            <p:cNvSpPr/>
            <p:nvPr/>
          </p:nvSpPr>
          <p:spPr>
            <a:xfrm>
              <a:off x="3604048" y="3646025"/>
              <a:ext cx="2315419" cy="700634"/>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5">
                <a:alpha val="8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
          <p:nvSpPr>
            <p:cNvPr id="10" name="Isosceles Triangle 26"/>
            <p:cNvSpPr/>
            <p:nvPr/>
          </p:nvSpPr>
          <p:spPr>
            <a:xfrm>
              <a:off x="4266105" y="3537828"/>
              <a:ext cx="2315419" cy="808831"/>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6">
                <a:alpha val="8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11" name="Oval 10"/>
            <p:cNvSpPr/>
            <p:nvPr/>
          </p:nvSpPr>
          <p:spPr>
            <a:xfrm>
              <a:off x="1895565" y="2423757"/>
              <a:ext cx="435935" cy="43593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solidFill>
              </a:endParaRPr>
            </a:p>
          </p:txBody>
        </p:sp>
        <p:sp>
          <p:nvSpPr>
            <p:cNvPr id="12" name="Oval 11"/>
            <p:cNvSpPr/>
            <p:nvPr/>
          </p:nvSpPr>
          <p:spPr>
            <a:xfrm>
              <a:off x="2557621" y="2165658"/>
              <a:ext cx="435935" cy="43593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solidFill>
              </a:endParaRPr>
            </a:p>
          </p:txBody>
        </p:sp>
        <p:sp>
          <p:nvSpPr>
            <p:cNvPr id="13" name="Oval 12"/>
            <p:cNvSpPr/>
            <p:nvPr/>
          </p:nvSpPr>
          <p:spPr>
            <a:xfrm>
              <a:off x="3219677" y="2602066"/>
              <a:ext cx="435935" cy="43593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solidFill>
              </a:endParaRPr>
            </a:p>
          </p:txBody>
        </p:sp>
        <p:sp>
          <p:nvSpPr>
            <p:cNvPr id="14" name="Oval 13"/>
            <p:cNvSpPr/>
            <p:nvPr/>
          </p:nvSpPr>
          <p:spPr>
            <a:xfrm>
              <a:off x="3881735" y="3114074"/>
              <a:ext cx="435935" cy="43593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solidFill>
              </a:endParaRPr>
            </a:p>
          </p:txBody>
        </p:sp>
        <p:sp>
          <p:nvSpPr>
            <p:cNvPr id="15" name="Oval 14"/>
            <p:cNvSpPr/>
            <p:nvPr/>
          </p:nvSpPr>
          <p:spPr>
            <a:xfrm>
              <a:off x="4543789" y="2941393"/>
              <a:ext cx="435935" cy="43593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solidFill>
              </a:endParaRPr>
            </a:p>
          </p:txBody>
        </p:sp>
        <p:sp>
          <p:nvSpPr>
            <p:cNvPr id="16" name="Oval 15"/>
            <p:cNvSpPr/>
            <p:nvPr/>
          </p:nvSpPr>
          <p:spPr>
            <a:xfrm>
              <a:off x="5205843" y="2792761"/>
              <a:ext cx="435935" cy="43593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solidFill>
              </a:endParaRPr>
            </a:p>
          </p:txBody>
        </p:sp>
      </p:grpSp>
      <p:sp>
        <p:nvSpPr>
          <p:cNvPr id="25" name="Rectangle 24"/>
          <p:cNvSpPr/>
          <p:nvPr/>
        </p:nvSpPr>
        <p:spPr>
          <a:xfrm>
            <a:off x="7274750" y="1515027"/>
            <a:ext cx="4321432" cy="3842590"/>
          </a:xfrm>
          <a:prstGeom prst="rect">
            <a:avLst/>
          </a:prstGeom>
        </p:spPr>
        <p:txBody>
          <a:bodyPr wrap="square">
            <a:spAutoFit/>
          </a:bodyPr>
          <a:lstStyle/>
          <a:p>
            <a:pPr>
              <a:lnSpc>
                <a:spcPct val="130000"/>
              </a:lnSpc>
            </a:pPr>
            <a:r>
              <a:rPr lang="zh-CN" altLang="zh-CN" sz="1400" dirty="0">
                <a:solidFill>
                  <a:schemeClr val="bg1">
                    <a:lumMod val="50000"/>
                  </a:schemeClr>
                </a:solidFill>
              </a:rPr>
              <a:t>脱贫人口小额信贷（简称小额信贷）是推进金融精准扶贫、提升贫困地区产业发展水平的重要举措，是全市脱贫攻坚总攻“十大”专项行动之一。截至</a:t>
            </a:r>
            <a:r>
              <a:rPr lang="en-US" altLang="zh-CN" sz="1400" dirty="0">
                <a:solidFill>
                  <a:schemeClr val="bg1">
                    <a:lumMod val="50000"/>
                  </a:schemeClr>
                </a:solidFill>
              </a:rPr>
              <a:t>2020</a:t>
            </a:r>
            <a:r>
              <a:rPr lang="zh-CN" altLang="zh-CN" sz="1400" dirty="0">
                <a:solidFill>
                  <a:schemeClr val="bg1">
                    <a:lumMod val="50000"/>
                  </a:schemeClr>
                </a:solidFill>
              </a:rPr>
              <a:t>年末，全市新增发放贷款</a:t>
            </a:r>
            <a:r>
              <a:rPr lang="en-US" altLang="zh-CN" dirty="0">
                <a:solidFill>
                  <a:schemeClr val="bg1">
                    <a:lumMod val="50000"/>
                  </a:schemeClr>
                </a:solidFill>
              </a:rPr>
              <a:t>23.69</a:t>
            </a:r>
            <a:r>
              <a:rPr lang="zh-CN" altLang="zh-CN" sz="1400" dirty="0">
                <a:solidFill>
                  <a:schemeClr val="bg1">
                    <a:lumMod val="50000"/>
                  </a:schemeClr>
                </a:solidFill>
              </a:rPr>
              <a:t>亿元，贷款金额超额完成年度任务的</a:t>
            </a:r>
            <a:r>
              <a:rPr lang="en-US" altLang="zh-CN" dirty="0">
                <a:solidFill>
                  <a:schemeClr val="bg1">
                    <a:lumMod val="50000"/>
                  </a:schemeClr>
                </a:solidFill>
              </a:rPr>
              <a:t>18.45%</a:t>
            </a:r>
            <a:r>
              <a:rPr lang="zh-CN" altLang="zh-CN" sz="1400" dirty="0">
                <a:solidFill>
                  <a:schemeClr val="bg1">
                    <a:lumMod val="50000"/>
                  </a:schemeClr>
                </a:solidFill>
              </a:rPr>
              <a:t>，获贷率</a:t>
            </a:r>
            <a:r>
              <a:rPr lang="en-US" altLang="zh-CN" dirty="0">
                <a:solidFill>
                  <a:schemeClr val="bg1">
                    <a:lumMod val="50000"/>
                  </a:schemeClr>
                </a:solidFill>
              </a:rPr>
              <a:t>56.74%</a:t>
            </a:r>
            <a:r>
              <a:rPr lang="zh-CN" altLang="zh-CN" sz="1400" dirty="0">
                <a:solidFill>
                  <a:schemeClr val="bg1">
                    <a:lumMod val="50000"/>
                  </a:schemeClr>
                </a:solidFill>
              </a:rPr>
              <a:t>，超过年度目标任务</a:t>
            </a:r>
            <a:r>
              <a:rPr lang="en-US" altLang="zh-CN" sz="1400" dirty="0">
                <a:solidFill>
                  <a:schemeClr val="bg1">
                    <a:lumMod val="50000"/>
                  </a:schemeClr>
                </a:solidFill>
              </a:rPr>
              <a:t>7</a:t>
            </a:r>
            <a:r>
              <a:rPr lang="zh-CN" altLang="zh-CN" sz="1400" dirty="0">
                <a:solidFill>
                  <a:schemeClr val="bg1">
                    <a:lumMod val="50000"/>
                  </a:schemeClr>
                </a:solidFill>
              </a:rPr>
              <a:t>个百分点；贷款余额</a:t>
            </a:r>
            <a:r>
              <a:rPr lang="en-US" altLang="zh-CN" dirty="0">
                <a:solidFill>
                  <a:schemeClr val="bg1">
                    <a:lumMod val="50000"/>
                  </a:schemeClr>
                </a:solidFill>
              </a:rPr>
              <a:t>47.46</a:t>
            </a:r>
            <a:r>
              <a:rPr lang="zh-CN" altLang="zh-CN" sz="1400" dirty="0">
                <a:solidFill>
                  <a:schemeClr val="bg1">
                    <a:lumMod val="50000"/>
                  </a:schemeClr>
                </a:solidFill>
              </a:rPr>
              <a:t>亿元，余额户数</a:t>
            </a:r>
            <a:r>
              <a:rPr lang="en-US" altLang="zh-CN" dirty="0">
                <a:solidFill>
                  <a:schemeClr val="bg1">
                    <a:lumMod val="50000"/>
                  </a:schemeClr>
                </a:solidFill>
              </a:rPr>
              <a:t>12.89</a:t>
            </a:r>
            <a:r>
              <a:rPr lang="zh-CN" altLang="zh-CN" dirty="0">
                <a:solidFill>
                  <a:schemeClr val="bg1">
                    <a:lumMod val="50000"/>
                  </a:schemeClr>
                </a:solidFill>
              </a:rPr>
              <a:t>万</a:t>
            </a:r>
            <a:r>
              <a:rPr lang="zh-CN" altLang="zh-CN" sz="1400" dirty="0">
                <a:solidFill>
                  <a:schemeClr val="bg1">
                    <a:lumMod val="50000"/>
                  </a:schemeClr>
                </a:solidFill>
              </a:rPr>
              <a:t>户，余额户数占建档立卡贫困户总数的</a:t>
            </a:r>
            <a:r>
              <a:rPr lang="en-US" altLang="zh-CN" dirty="0">
                <a:solidFill>
                  <a:schemeClr val="bg1">
                    <a:lumMod val="50000"/>
                  </a:schemeClr>
                </a:solidFill>
              </a:rPr>
              <a:t>27.08%</a:t>
            </a:r>
            <a:r>
              <a:rPr lang="zh-CN" altLang="zh-CN" sz="1400" dirty="0">
                <a:solidFill>
                  <a:schemeClr val="bg1">
                    <a:lumMod val="50000"/>
                  </a:schemeClr>
                </a:solidFill>
              </a:rPr>
              <a:t>，全国排名第</a:t>
            </a:r>
            <a:r>
              <a:rPr lang="en-US" altLang="zh-CN" sz="1400" dirty="0">
                <a:solidFill>
                  <a:schemeClr val="bg1">
                    <a:lumMod val="50000"/>
                  </a:schemeClr>
                </a:solidFill>
              </a:rPr>
              <a:t>5</a:t>
            </a:r>
            <a:r>
              <a:rPr lang="zh-CN" altLang="zh-CN" sz="1400" dirty="0">
                <a:solidFill>
                  <a:schemeClr val="bg1">
                    <a:lumMod val="50000"/>
                  </a:schemeClr>
                </a:solidFill>
              </a:rPr>
              <a:t>，高于全国平均水平近</a:t>
            </a:r>
            <a:r>
              <a:rPr lang="en-US" altLang="zh-CN" sz="1400" dirty="0">
                <a:solidFill>
                  <a:schemeClr val="bg1">
                    <a:lumMod val="50000"/>
                  </a:schemeClr>
                </a:solidFill>
              </a:rPr>
              <a:t>8</a:t>
            </a:r>
            <a:r>
              <a:rPr lang="zh-CN" altLang="zh-CN" sz="1400" dirty="0">
                <a:solidFill>
                  <a:schemeClr val="bg1">
                    <a:lumMod val="50000"/>
                  </a:schemeClr>
                </a:solidFill>
              </a:rPr>
              <a:t>个百分点。在国务院通报的</a:t>
            </a:r>
            <a:r>
              <a:rPr lang="en-US" altLang="zh-CN" sz="1400" dirty="0">
                <a:solidFill>
                  <a:schemeClr val="bg1">
                    <a:lumMod val="50000"/>
                  </a:schemeClr>
                </a:solidFill>
              </a:rPr>
              <a:t>9</a:t>
            </a:r>
            <a:r>
              <a:rPr lang="zh-CN" altLang="zh-CN" sz="1400" dirty="0">
                <a:solidFill>
                  <a:schemeClr val="bg1">
                    <a:lumMod val="50000"/>
                  </a:schemeClr>
                </a:solidFill>
              </a:rPr>
              <a:t>项指标中，我市</a:t>
            </a:r>
            <a:r>
              <a:rPr lang="en-US" altLang="zh-CN" sz="1400" dirty="0">
                <a:solidFill>
                  <a:schemeClr val="bg1">
                    <a:lumMod val="50000"/>
                  </a:schemeClr>
                </a:solidFill>
              </a:rPr>
              <a:t>2020</a:t>
            </a:r>
            <a:r>
              <a:rPr lang="zh-CN" altLang="zh-CN" sz="1400" dirty="0">
                <a:solidFill>
                  <a:schemeClr val="bg1">
                    <a:lumMod val="50000"/>
                  </a:schemeClr>
                </a:solidFill>
              </a:rPr>
              <a:t>年新增贷款量、贷款户次等指标在全国</a:t>
            </a:r>
            <a:r>
              <a:rPr lang="en-US" altLang="zh-CN" sz="1400" dirty="0">
                <a:solidFill>
                  <a:schemeClr val="bg1">
                    <a:lumMod val="50000"/>
                  </a:schemeClr>
                </a:solidFill>
              </a:rPr>
              <a:t>28</a:t>
            </a:r>
            <a:r>
              <a:rPr lang="zh-CN" altLang="zh-CN" sz="1400" dirty="0">
                <a:solidFill>
                  <a:schemeClr val="bg1">
                    <a:lumMod val="50000"/>
                  </a:schemeClr>
                </a:solidFill>
              </a:rPr>
              <a:t>个开展扶贫小额信贷的省、自治区（直辖市）位居前列，实现了“贷得到、用得好、还得上”的目标。 </a:t>
            </a:r>
            <a:endParaRPr lang="en-US" sz="1100" dirty="0">
              <a:solidFill>
                <a:schemeClr val="bg1">
                  <a:lumMod val="50000"/>
                </a:schemeClr>
              </a:solidFill>
              <a:latin typeface="+mj-lt"/>
            </a:endParaRPr>
          </a:p>
        </p:txBody>
      </p:sp>
      <p:sp>
        <p:nvSpPr>
          <p:cNvPr id="57" name="Title 41"/>
          <p:cNvSpPr>
            <a:spLocks noGrp="1"/>
          </p:cNvSpPr>
          <p:nvPr>
            <p:ph type="title"/>
          </p:nvPr>
        </p:nvSpPr>
        <p:spPr>
          <a:xfrm>
            <a:off x="513906" y="697637"/>
            <a:ext cx="10225913" cy="471365"/>
          </a:xfrm>
        </p:spPr>
        <p:txBody>
          <a:bodyPr/>
          <a:lstStyle/>
          <a:p>
            <a:r>
              <a:rPr lang="zh-CN" altLang="en-US" dirty="0" smtClean="0"/>
              <a:t>小额信贷</a:t>
            </a:r>
            <a:r>
              <a:rPr lang="en-US" altLang="zh-CN" dirty="0" smtClean="0"/>
              <a:t>  </a:t>
            </a:r>
            <a:r>
              <a:rPr lang="zh-CN" altLang="en-US" dirty="0" smtClean="0"/>
              <a:t>工作开展情况</a:t>
            </a:r>
            <a:endParaRPr lang="ar-IQ" dirty="0"/>
          </a:p>
        </p:txBody>
      </p:sp>
      <p:sp>
        <p:nvSpPr>
          <p:cNvPr id="4" name="文本框 3"/>
          <p:cNvSpPr txBox="1"/>
          <p:nvPr/>
        </p:nvSpPr>
        <p:spPr>
          <a:xfrm>
            <a:off x="1473200" y="3200400"/>
            <a:ext cx="607859" cy="246221"/>
          </a:xfrm>
          <a:prstGeom prst="rect">
            <a:avLst/>
          </a:prstGeom>
          <a:noFill/>
        </p:spPr>
        <p:txBody>
          <a:bodyPr wrap="none" rtlCol="0">
            <a:spAutoFit/>
          </a:bodyPr>
          <a:lstStyle/>
          <a:p>
            <a:r>
              <a:rPr kumimoji="1" lang="en-US" altLang="zh-CN" sz="1000" dirty="0" smtClean="0">
                <a:solidFill>
                  <a:schemeClr val="bg1"/>
                </a:solidFill>
              </a:rPr>
              <a:t>23.69</a:t>
            </a:r>
            <a:r>
              <a:rPr kumimoji="1" lang="zh-CN" altLang="en-US" sz="1000" dirty="0" smtClean="0">
                <a:solidFill>
                  <a:schemeClr val="bg1"/>
                </a:solidFill>
              </a:rPr>
              <a:t>亿</a:t>
            </a:r>
            <a:endParaRPr kumimoji="1" lang="zh-CN" altLang="en-US" sz="1000" dirty="0">
              <a:solidFill>
                <a:schemeClr val="bg1"/>
              </a:solidFill>
            </a:endParaRPr>
          </a:p>
        </p:txBody>
      </p:sp>
      <p:sp>
        <p:nvSpPr>
          <p:cNvPr id="26" name="文本框 25"/>
          <p:cNvSpPr txBox="1"/>
          <p:nvPr/>
        </p:nvSpPr>
        <p:spPr>
          <a:xfrm>
            <a:off x="1397000" y="3568700"/>
            <a:ext cx="800219" cy="276999"/>
          </a:xfrm>
          <a:prstGeom prst="rect">
            <a:avLst/>
          </a:prstGeom>
          <a:noFill/>
        </p:spPr>
        <p:txBody>
          <a:bodyPr wrap="none" rtlCol="0">
            <a:spAutoFit/>
          </a:bodyPr>
          <a:lstStyle/>
          <a:p>
            <a:r>
              <a:rPr kumimoji="1" lang="zh-CN" altLang="en-US" sz="1200" dirty="0" smtClean="0">
                <a:solidFill>
                  <a:schemeClr val="bg1">
                    <a:lumMod val="50000"/>
                  </a:schemeClr>
                </a:solidFill>
              </a:rPr>
              <a:t>新增贷款</a:t>
            </a:r>
            <a:endParaRPr kumimoji="1" lang="zh-CN" altLang="en-US" sz="1200" dirty="0">
              <a:solidFill>
                <a:schemeClr val="bg1">
                  <a:lumMod val="50000"/>
                </a:schemeClr>
              </a:solidFill>
            </a:endParaRPr>
          </a:p>
        </p:txBody>
      </p:sp>
      <p:sp>
        <p:nvSpPr>
          <p:cNvPr id="60" name="文本框 59"/>
          <p:cNvSpPr txBox="1"/>
          <p:nvPr/>
        </p:nvSpPr>
        <p:spPr>
          <a:xfrm>
            <a:off x="3746500" y="3987800"/>
            <a:ext cx="607859" cy="246221"/>
          </a:xfrm>
          <a:prstGeom prst="rect">
            <a:avLst/>
          </a:prstGeom>
          <a:noFill/>
        </p:spPr>
        <p:txBody>
          <a:bodyPr wrap="none" rtlCol="0">
            <a:spAutoFit/>
          </a:bodyPr>
          <a:lstStyle/>
          <a:p>
            <a:r>
              <a:rPr kumimoji="1" lang="en-US" altLang="zh-CN" sz="1000" dirty="0" smtClean="0">
                <a:solidFill>
                  <a:schemeClr val="bg1"/>
                </a:solidFill>
              </a:rPr>
              <a:t>47.46</a:t>
            </a:r>
            <a:r>
              <a:rPr kumimoji="1" lang="zh-CN" altLang="en-US" sz="1000" dirty="0" smtClean="0">
                <a:solidFill>
                  <a:schemeClr val="bg1"/>
                </a:solidFill>
              </a:rPr>
              <a:t>亿</a:t>
            </a:r>
            <a:endParaRPr kumimoji="1" lang="zh-CN" altLang="en-US" sz="1000" dirty="0">
              <a:solidFill>
                <a:schemeClr val="bg1"/>
              </a:solidFill>
            </a:endParaRPr>
          </a:p>
        </p:txBody>
      </p:sp>
      <p:sp>
        <p:nvSpPr>
          <p:cNvPr id="58" name="文本框 57"/>
          <p:cNvSpPr txBox="1"/>
          <p:nvPr/>
        </p:nvSpPr>
        <p:spPr>
          <a:xfrm>
            <a:off x="2235200" y="2908300"/>
            <a:ext cx="569387" cy="246221"/>
          </a:xfrm>
          <a:prstGeom prst="rect">
            <a:avLst/>
          </a:prstGeom>
          <a:noFill/>
        </p:spPr>
        <p:txBody>
          <a:bodyPr wrap="none" rtlCol="0">
            <a:spAutoFit/>
          </a:bodyPr>
          <a:lstStyle/>
          <a:p>
            <a:r>
              <a:rPr kumimoji="1" lang="en-US" altLang="zh-CN" sz="1000" dirty="0" smtClean="0">
                <a:solidFill>
                  <a:schemeClr val="bg1"/>
                </a:solidFill>
              </a:rPr>
              <a:t>18.45%</a:t>
            </a:r>
            <a:endParaRPr kumimoji="1" lang="zh-CN" altLang="en-US" sz="1000" dirty="0">
              <a:solidFill>
                <a:schemeClr val="bg1"/>
              </a:solidFill>
            </a:endParaRPr>
          </a:p>
        </p:txBody>
      </p:sp>
      <p:sp>
        <p:nvSpPr>
          <p:cNvPr id="59" name="文本框 58"/>
          <p:cNvSpPr txBox="1"/>
          <p:nvPr/>
        </p:nvSpPr>
        <p:spPr>
          <a:xfrm>
            <a:off x="2997200" y="3416300"/>
            <a:ext cx="569387" cy="246221"/>
          </a:xfrm>
          <a:prstGeom prst="rect">
            <a:avLst/>
          </a:prstGeom>
          <a:noFill/>
        </p:spPr>
        <p:txBody>
          <a:bodyPr wrap="none" rtlCol="0">
            <a:spAutoFit/>
          </a:bodyPr>
          <a:lstStyle/>
          <a:p>
            <a:r>
              <a:rPr kumimoji="1" lang="en-US" altLang="zh-CN" sz="1000" dirty="0" smtClean="0">
                <a:solidFill>
                  <a:srgbClr val="FFFFFF"/>
                </a:solidFill>
              </a:rPr>
              <a:t>56.74%</a:t>
            </a:r>
            <a:endParaRPr kumimoji="1" lang="zh-CN" altLang="en-US" sz="1000" dirty="0">
              <a:solidFill>
                <a:srgbClr val="FFFFFF"/>
              </a:solidFill>
            </a:endParaRPr>
          </a:p>
        </p:txBody>
      </p:sp>
      <p:sp>
        <p:nvSpPr>
          <p:cNvPr id="61" name="文本框 60"/>
          <p:cNvSpPr txBox="1"/>
          <p:nvPr/>
        </p:nvSpPr>
        <p:spPr>
          <a:xfrm>
            <a:off x="4521200" y="3810000"/>
            <a:ext cx="607859" cy="246221"/>
          </a:xfrm>
          <a:prstGeom prst="rect">
            <a:avLst/>
          </a:prstGeom>
          <a:noFill/>
        </p:spPr>
        <p:txBody>
          <a:bodyPr wrap="none" rtlCol="0">
            <a:spAutoFit/>
          </a:bodyPr>
          <a:lstStyle/>
          <a:p>
            <a:r>
              <a:rPr kumimoji="1" lang="en-US" altLang="zh-CN" sz="1000" dirty="0" smtClean="0">
                <a:solidFill>
                  <a:srgbClr val="FFFFFF"/>
                </a:solidFill>
              </a:rPr>
              <a:t>12.89</a:t>
            </a:r>
            <a:r>
              <a:rPr kumimoji="1" lang="zh-CN" altLang="en-US" sz="1000" dirty="0" smtClean="0">
                <a:solidFill>
                  <a:srgbClr val="FFFFFF"/>
                </a:solidFill>
              </a:rPr>
              <a:t>万</a:t>
            </a:r>
            <a:endParaRPr kumimoji="1" lang="zh-CN" altLang="en-US" sz="1000" dirty="0">
              <a:solidFill>
                <a:srgbClr val="FFFFFF"/>
              </a:solidFill>
            </a:endParaRPr>
          </a:p>
        </p:txBody>
      </p:sp>
      <p:sp>
        <p:nvSpPr>
          <p:cNvPr id="62" name="文本框 61"/>
          <p:cNvSpPr txBox="1"/>
          <p:nvPr/>
        </p:nvSpPr>
        <p:spPr>
          <a:xfrm>
            <a:off x="5283200" y="3632200"/>
            <a:ext cx="569387" cy="246221"/>
          </a:xfrm>
          <a:prstGeom prst="rect">
            <a:avLst/>
          </a:prstGeom>
          <a:noFill/>
        </p:spPr>
        <p:txBody>
          <a:bodyPr wrap="none" rtlCol="0">
            <a:spAutoFit/>
          </a:bodyPr>
          <a:lstStyle/>
          <a:p>
            <a:r>
              <a:rPr kumimoji="1" lang="en-US" altLang="zh-CN" sz="1000" dirty="0" smtClean="0">
                <a:solidFill>
                  <a:srgbClr val="FFFFFF"/>
                </a:solidFill>
              </a:rPr>
              <a:t>27.08%</a:t>
            </a:r>
            <a:endParaRPr kumimoji="1" lang="zh-CN" altLang="en-US" sz="1000" dirty="0">
              <a:solidFill>
                <a:srgbClr val="FFFFFF"/>
              </a:solidFill>
            </a:endParaRPr>
          </a:p>
        </p:txBody>
      </p:sp>
      <p:sp>
        <p:nvSpPr>
          <p:cNvPr id="65" name="文本框 64"/>
          <p:cNvSpPr txBox="1"/>
          <p:nvPr/>
        </p:nvSpPr>
        <p:spPr>
          <a:xfrm>
            <a:off x="2247900" y="3314700"/>
            <a:ext cx="646331" cy="276999"/>
          </a:xfrm>
          <a:prstGeom prst="rect">
            <a:avLst/>
          </a:prstGeom>
          <a:noFill/>
        </p:spPr>
        <p:txBody>
          <a:bodyPr wrap="none" rtlCol="0">
            <a:spAutoFit/>
          </a:bodyPr>
          <a:lstStyle/>
          <a:p>
            <a:r>
              <a:rPr kumimoji="1" lang="zh-CN" altLang="en-US" sz="1200" dirty="0" smtClean="0">
                <a:solidFill>
                  <a:schemeClr val="bg1">
                    <a:lumMod val="50000"/>
                  </a:schemeClr>
                </a:solidFill>
              </a:rPr>
              <a:t>超额率</a:t>
            </a:r>
            <a:endParaRPr kumimoji="1" lang="zh-CN" altLang="en-US" sz="1200" dirty="0">
              <a:solidFill>
                <a:schemeClr val="bg1">
                  <a:lumMod val="50000"/>
                </a:schemeClr>
              </a:solidFill>
            </a:endParaRPr>
          </a:p>
        </p:txBody>
      </p:sp>
      <p:sp>
        <p:nvSpPr>
          <p:cNvPr id="66" name="文本框 65"/>
          <p:cNvSpPr txBox="1"/>
          <p:nvPr/>
        </p:nvSpPr>
        <p:spPr>
          <a:xfrm>
            <a:off x="2971800" y="3759200"/>
            <a:ext cx="646331" cy="276999"/>
          </a:xfrm>
          <a:prstGeom prst="rect">
            <a:avLst/>
          </a:prstGeom>
          <a:noFill/>
        </p:spPr>
        <p:txBody>
          <a:bodyPr wrap="none" rtlCol="0">
            <a:spAutoFit/>
          </a:bodyPr>
          <a:lstStyle/>
          <a:p>
            <a:r>
              <a:rPr kumimoji="1" lang="zh-CN" altLang="en-US" sz="1200" dirty="0" smtClean="0">
                <a:solidFill>
                  <a:srgbClr val="7F7F7F"/>
                </a:solidFill>
              </a:rPr>
              <a:t>获贷率</a:t>
            </a:r>
            <a:endParaRPr kumimoji="1" lang="zh-CN" altLang="en-US" sz="1200" dirty="0">
              <a:solidFill>
                <a:srgbClr val="7F7F7F"/>
              </a:solidFill>
            </a:endParaRPr>
          </a:p>
        </p:txBody>
      </p:sp>
      <p:sp>
        <p:nvSpPr>
          <p:cNvPr id="67" name="文本框 66"/>
          <p:cNvSpPr txBox="1"/>
          <p:nvPr/>
        </p:nvSpPr>
        <p:spPr>
          <a:xfrm>
            <a:off x="3670300" y="4343400"/>
            <a:ext cx="800219" cy="276999"/>
          </a:xfrm>
          <a:prstGeom prst="rect">
            <a:avLst/>
          </a:prstGeom>
          <a:noFill/>
        </p:spPr>
        <p:txBody>
          <a:bodyPr wrap="none" rtlCol="0">
            <a:spAutoFit/>
          </a:bodyPr>
          <a:lstStyle/>
          <a:p>
            <a:r>
              <a:rPr kumimoji="1" lang="zh-CN" altLang="en-US" sz="1200" dirty="0" smtClean="0">
                <a:solidFill>
                  <a:srgbClr val="7F7F7F"/>
                </a:solidFill>
              </a:rPr>
              <a:t>贷款余额</a:t>
            </a:r>
            <a:endParaRPr kumimoji="1" lang="zh-CN" altLang="en-US" sz="1200" dirty="0">
              <a:solidFill>
                <a:srgbClr val="7F7F7F"/>
              </a:solidFill>
            </a:endParaRPr>
          </a:p>
        </p:txBody>
      </p:sp>
      <p:sp>
        <p:nvSpPr>
          <p:cNvPr id="68" name="文本框 67"/>
          <p:cNvSpPr txBox="1"/>
          <p:nvPr/>
        </p:nvSpPr>
        <p:spPr>
          <a:xfrm>
            <a:off x="4432300" y="4140200"/>
            <a:ext cx="800219" cy="276999"/>
          </a:xfrm>
          <a:prstGeom prst="rect">
            <a:avLst/>
          </a:prstGeom>
          <a:noFill/>
        </p:spPr>
        <p:txBody>
          <a:bodyPr wrap="none" rtlCol="0">
            <a:spAutoFit/>
          </a:bodyPr>
          <a:lstStyle/>
          <a:p>
            <a:r>
              <a:rPr kumimoji="1" lang="zh-CN" altLang="en-US" sz="1200" dirty="0" smtClean="0">
                <a:solidFill>
                  <a:srgbClr val="7F7F7F"/>
                </a:solidFill>
              </a:rPr>
              <a:t>贷款户数</a:t>
            </a:r>
            <a:endParaRPr kumimoji="1" lang="zh-CN" altLang="en-US" sz="1200" dirty="0">
              <a:solidFill>
                <a:srgbClr val="7F7F7F"/>
              </a:solidFill>
            </a:endParaRPr>
          </a:p>
        </p:txBody>
      </p:sp>
      <p:sp>
        <p:nvSpPr>
          <p:cNvPr id="69" name="文本框 68"/>
          <p:cNvSpPr txBox="1"/>
          <p:nvPr/>
        </p:nvSpPr>
        <p:spPr>
          <a:xfrm>
            <a:off x="5245100" y="3987800"/>
            <a:ext cx="646331" cy="276999"/>
          </a:xfrm>
          <a:prstGeom prst="rect">
            <a:avLst/>
          </a:prstGeom>
          <a:noFill/>
        </p:spPr>
        <p:txBody>
          <a:bodyPr wrap="none" rtlCol="0">
            <a:spAutoFit/>
          </a:bodyPr>
          <a:lstStyle/>
          <a:p>
            <a:r>
              <a:rPr kumimoji="1" lang="zh-CN" altLang="en-US" sz="1200" dirty="0" smtClean="0">
                <a:solidFill>
                  <a:srgbClr val="7F7F7F"/>
                </a:solidFill>
              </a:rPr>
              <a:t>贷款率</a:t>
            </a:r>
            <a:endParaRPr kumimoji="1" lang="zh-CN" altLang="en-US" sz="1200" dirty="0">
              <a:solidFill>
                <a:srgbClr val="7F7F7F"/>
              </a:solidFill>
            </a:endParaRPr>
          </a:p>
        </p:txBody>
      </p:sp>
    </p:spTree>
    <p:extLst>
      <p:ext uri="{BB962C8B-B14F-4D97-AF65-F5344CB8AC3E}">
        <p14:creationId xmlns:p14="http://schemas.microsoft.com/office/powerpoint/2010/main" val="11203925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96619" y="1988455"/>
            <a:ext cx="2456246" cy="4412344"/>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sp>
        <p:nvSpPr>
          <p:cNvPr id="9" name="Rectangle 8"/>
          <p:cNvSpPr/>
          <p:nvPr/>
        </p:nvSpPr>
        <p:spPr>
          <a:xfrm>
            <a:off x="3510791" y="1988455"/>
            <a:ext cx="2456246" cy="4412344"/>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sp>
        <p:nvSpPr>
          <p:cNvPr id="12" name="Rectangle 11"/>
          <p:cNvSpPr/>
          <p:nvPr/>
        </p:nvSpPr>
        <p:spPr>
          <a:xfrm>
            <a:off x="6224963" y="1988455"/>
            <a:ext cx="2456246" cy="4412344"/>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sp>
        <p:nvSpPr>
          <p:cNvPr id="13" name="Rectangle 12"/>
          <p:cNvSpPr/>
          <p:nvPr/>
        </p:nvSpPr>
        <p:spPr>
          <a:xfrm>
            <a:off x="8939135" y="1988455"/>
            <a:ext cx="2456246" cy="4412344"/>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sp>
        <p:nvSpPr>
          <p:cNvPr id="46" name="Rectangle 45"/>
          <p:cNvSpPr/>
          <p:nvPr/>
        </p:nvSpPr>
        <p:spPr>
          <a:xfrm>
            <a:off x="796619" y="3733292"/>
            <a:ext cx="2456246" cy="87793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sp>
        <p:nvSpPr>
          <p:cNvPr id="47" name="Rectangle 46"/>
          <p:cNvSpPr/>
          <p:nvPr/>
        </p:nvSpPr>
        <p:spPr>
          <a:xfrm>
            <a:off x="3510791" y="3733292"/>
            <a:ext cx="2456246" cy="8779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dirty="0"/>
          </a:p>
        </p:txBody>
      </p:sp>
      <p:sp>
        <p:nvSpPr>
          <p:cNvPr id="48" name="Rectangle 47"/>
          <p:cNvSpPr/>
          <p:nvPr/>
        </p:nvSpPr>
        <p:spPr>
          <a:xfrm>
            <a:off x="6224963" y="3733292"/>
            <a:ext cx="2456246" cy="87793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dirty="0"/>
          </a:p>
        </p:txBody>
      </p:sp>
      <p:sp>
        <p:nvSpPr>
          <p:cNvPr id="49" name="Rectangle 48"/>
          <p:cNvSpPr/>
          <p:nvPr/>
        </p:nvSpPr>
        <p:spPr>
          <a:xfrm>
            <a:off x="8939135" y="3733292"/>
            <a:ext cx="2456246" cy="87793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dirty="0"/>
          </a:p>
        </p:txBody>
      </p:sp>
      <p:sp>
        <p:nvSpPr>
          <p:cNvPr id="50" name="Rectangle 49"/>
          <p:cNvSpPr/>
          <p:nvPr/>
        </p:nvSpPr>
        <p:spPr>
          <a:xfrm>
            <a:off x="902798" y="4822956"/>
            <a:ext cx="2320857" cy="1323439"/>
          </a:xfrm>
          <a:prstGeom prst="rect">
            <a:avLst/>
          </a:prstGeom>
        </p:spPr>
        <p:txBody>
          <a:bodyPr wrap="square">
            <a:spAutoFit/>
          </a:bodyPr>
          <a:lstStyle/>
          <a:p>
            <a:r>
              <a:rPr lang="zh-CN" altLang="zh-CN" sz="1000" dirty="0">
                <a:solidFill>
                  <a:schemeClr val="bg1">
                    <a:lumMod val="50000"/>
                  </a:schemeClr>
                </a:solidFill>
              </a:rPr>
              <a:t>一方面部分区县农业产业基础薄弱，缺少龙头企业带动，导致贫困户生产经营失败或资金回笼滞后。另一方面农业生产周期和贷款期限不匹配，农业产业发展所需时间较长，而扶贫小额信贷放贷时较少考虑到差异化设置还款期限的问题，导致贷款到期较为集中。 </a:t>
            </a:r>
            <a:endParaRPr lang="ar-IQ" sz="1000" dirty="0">
              <a:solidFill>
                <a:schemeClr val="bg1">
                  <a:lumMod val="50000"/>
                </a:schemeClr>
              </a:solidFill>
              <a:latin typeface="+mj-lt"/>
            </a:endParaRPr>
          </a:p>
        </p:txBody>
      </p:sp>
      <p:sp>
        <p:nvSpPr>
          <p:cNvPr id="54" name="Rectangle 53"/>
          <p:cNvSpPr/>
          <p:nvPr/>
        </p:nvSpPr>
        <p:spPr>
          <a:xfrm>
            <a:off x="915324" y="3739390"/>
            <a:ext cx="2221067" cy="602216"/>
          </a:xfrm>
          <a:prstGeom prst="rect">
            <a:avLst/>
          </a:prstGeom>
        </p:spPr>
        <p:txBody>
          <a:bodyPr wrap="square">
            <a:spAutoFit/>
          </a:bodyPr>
          <a:lstStyle/>
          <a:p>
            <a:pPr defTabSz="457200">
              <a:lnSpc>
                <a:spcPct val="120000"/>
              </a:lnSpc>
              <a:defRPr/>
            </a:pPr>
            <a:r>
              <a:rPr lang="zh-CN" altLang="zh-CN" sz="1400" b="1" dirty="0">
                <a:solidFill>
                  <a:schemeClr val="bg1"/>
                </a:solidFill>
              </a:rPr>
              <a:t>农业产业基础弱、周期长等特点导致还款难</a:t>
            </a:r>
            <a:r>
              <a:rPr lang="zh-CN" altLang="zh-CN" sz="1400" dirty="0">
                <a:solidFill>
                  <a:schemeClr val="bg1"/>
                </a:solidFill>
              </a:rPr>
              <a:t> </a:t>
            </a:r>
            <a:endParaRPr lang="en-US" sz="1400" dirty="0">
              <a:solidFill>
                <a:schemeClr val="bg1"/>
              </a:solidFill>
              <a:latin typeface="+mj-lt"/>
              <a:ea typeface="ＭＳ Ｐゴシック" charset="0"/>
              <a:cs typeface="Roboto" charset="0"/>
              <a:sym typeface="Roboto" charset="0"/>
            </a:endParaRPr>
          </a:p>
        </p:txBody>
      </p:sp>
      <p:sp>
        <p:nvSpPr>
          <p:cNvPr id="58" name="Rectangle 57"/>
          <p:cNvSpPr/>
          <p:nvPr/>
        </p:nvSpPr>
        <p:spPr>
          <a:xfrm>
            <a:off x="3584710" y="4822956"/>
            <a:ext cx="2320857" cy="1169551"/>
          </a:xfrm>
          <a:prstGeom prst="rect">
            <a:avLst/>
          </a:prstGeom>
        </p:spPr>
        <p:txBody>
          <a:bodyPr wrap="square">
            <a:spAutoFit/>
          </a:bodyPr>
          <a:lstStyle/>
          <a:p>
            <a:r>
              <a:rPr lang="zh-CN" altLang="zh-CN" sz="1000" dirty="0">
                <a:solidFill>
                  <a:srgbClr val="7F7F7F"/>
                </a:solidFill>
              </a:rPr>
              <a:t>虽然扶贫小额信贷已做到到村到户到人宣传，仍有部分贫困户抱有“扶贫贷款可贷可不还”、“扶贫小额信贷是政府补贴”的错误认识，即使有足够资金也不愿偿还银行贷款。部分区县考虑到脱贫攻坚工作的连续性、稳定性，未采取合法合规的催收措施。 </a:t>
            </a:r>
            <a:endParaRPr lang="ar-IQ" sz="1000" dirty="0">
              <a:solidFill>
                <a:srgbClr val="7F7F7F"/>
              </a:solidFill>
              <a:latin typeface="+mj-lt"/>
            </a:endParaRPr>
          </a:p>
        </p:txBody>
      </p:sp>
      <p:sp>
        <p:nvSpPr>
          <p:cNvPr id="59" name="Rectangle 58"/>
          <p:cNvSpPr/>
          <p:nvPr/>
        </p:nvSpPr>
        <p:spPr>
          <a:xfrm>
            <a:off x="6279641" y="4822956"/>
            <a:ext cx="2320857" cy="1477328"/>
          </a:xfrm>
          <a:prstGeom prst="rect">
            <a:avLst/>
          </a:prstGeom>
        </p:spPr>
        <p:txBody>
          <a:bodyPr wrap="square">
            <a:spAutoFit/>
          </a:bodyPr>
          <a:lstStyle/>
          <a:p>
            <a:r>
              <a:rPr lang="zh-CN" altLang="zh-CN" sz="1000" dirty="0">
                <a:solidFill>
                  <a:srgbClr val="7F7F7F"/>
                </a:solidFill>
              </a:rPr>
              <a:t>截至</a:t>
            </a:r>
            <a:r>
              <a:rPr lang="en-US" altLang="zh-CN" sz="1000" dirty="0">
                <a:solidFill>
                  <a:srgbClr val="7F7F7F"/>
                </a:solidFill>
              </a:rPr>
              <a:t>2020</a:t>
            </a:r>
            <a:r>
              <a:rPr lang="zh-CN" altLang="zh-CN" sz="1000" dirty="0">
                <a:solidFill>
                  <a:srgbClr val="7F7F7F"/>
                </a:solidFill>
              </a:rPr>
              <a:t>年末，全市有</a:t>
            </a:r>
            <a:r>
              <a:rPr lang="en-US" altLang="zh-CN" sz="1000" dirty="0">
                <a:solidFill>
                  <a:srgbClr val="7F7F7F"/>
                </a:solidFill>
              </a:rPr>
              <a:t>13</a:t>
            </a:r>
            <a:r>
              <a:rPr lang="zh-CN" altLang="zh-CN" sz="1000" dirty="0">
                <a:solidFill>
                  <a:srgbClr val="7F7F7F"/>
                </a:solidFill>
              </a:rPr>
              <a:t>个区县已使用风险补偿金，累计使用金额</a:t>
            </a:r>
            <a:r>
              <a:rPr lang="en-US" altLang="zh-CN" sz="1000" dirty="0">
                <a:solidFill>
                  <a:srgbClr val="7F7F7F"/>
                </a:solidFill>
              </a:rPr>
              <a:t>907</a:t>
            </a:r>
            <a:r>
              <a:rPr lang="zh-CN" altLang="zh-CN" sz="1000" dirty="0">
                <a:solidFill>
                  <a:srgbClr val="7F7F7F"/>
                </a:solidFill>
              </a:rPr>
              <a:t>万元，占注入金额的</a:t>
            </a:r>
            <a:r>
              <a:rPr lang="en-US" altLang="zh-CN" sz="1000" dirty="0">
                <a:solidFill>
                  <a:srgbClr val="7F7F7F"/>
                </a:solidFill>
              </a:rPr>
              <a:t>1.05%</a:t>
            </a:r>
            <a:r>
              <a:rPr lang="zh-CN" altLang="zh-CN" sz="1000" dirty="0">
                <a:solidFill>
                  <a:srgbClr val="7F7F7F"/>
                </a:solidFill>
              </a:rPr>
              <a:t>。部分区县存在“应核未核、应偿未偿”的情况，原因在于区县政府担心一旦全面启动风险补偿，一方面可能会被督查检查考核评估扣分甚至被审计问责，另一方面可能因“蝴蝶效应”大面积出现贫困户恶意拖欠和不还款的现象。 </a:t>
            </a:r>
            <a:endParaRPr lang="ar-IQ" sz="1000" dirty="0">
              <a:solidFill>
                <a:srgbClr val="7F7F7F"/>
              </a:solidFill>
              <a:latin typeface="+mj-lt"/>
            </a:endParaRPr>
          </a:p>
        </p:txBody>
      </p:sp>
      <p:sp>
        <p:nvSpPr>
          <p:cNvPr id="60" name="Rectangle 59"/>
          <p:cNvSpPr/>
          <p:nvPr/>
        </p:nvSpPr>
        <p:spPr>
          <a:xfrm>
            <a:off x="9013054" y="4822956"/>
            <a:ext cx="2320857" cy="1323439"/>
          </a:xfrm>
          <a:prstGeom prst="rect">
            <a:avLst/>
          </a:prstGeom>
        </p:spPr>
        <p:txBody>
          <a:bodyPr wrap="square">
            <a:spAutoFit/>
          </a:bodyPr>
          <a:lstStyle/>
          <a:p>
            <a:r>
              <a:rPr lang="zh-CN" altLang="zh-CN" sz="1000" dirty="0">
                <a:solidFill>
                  <a:srgbClr val="7F7F7F"/>
                </a:solidFill>
              </a:rPr>
              <a:t>一方面，区县与银行机构签订的扶贫小额信贷合作协议已于</a:t>
            </a:r>
            <a:r>
              <a:rPr lang="en-US" altLang="zh-CN" sz="1000" dirty="0">
                <a:solidFill>
                  <a:srgbClr val="7F7F7F"/>
                </a:solidFill>
              </a:rPr>
              <a:t>2020</a:t>
            </a:r>
            <a:r>
              <a:rPr lang="zh-CN" altLang="zh-CN" sz="1000" dirty="0">
                <a:solidFill>
                  <a:srgbClr val="7F7F7F"/>
                </a:solidFill>
              </a:rPr>
              <a:t>年末到期，部分区县和银行机构仍持等待观望态度，未能及时续约协议，未对到期贷款“应延尽延、应展尽展”。另一方面，部分借款人受疫情影响不能返乡，无法按银行机构要求履行面签流程，未能办理展期续贷。 </a:t>
            </a:r>
            <a:endParaRPr lang="ar-IQ" sz="1000" dirty="0">
              <a:solidFill>
                <a:srgbClr val="7F7F7F"/>
              </a:solidFill>
              <a:latin typeface="+mj-lt"/>
            </a:endParaRPr>
          </a:p>
        </p:txBody>
      </p:sp>
      <p:sp>
        <p:nvSpPr>
          <p:cNvPr id="51" name="Title 41"/>
          <p:cNvSpPr>
            <a:spLocks noGrp="1"/>
          </p:cNvSpPr>
          <p:nvPr>
            <p:ph type="title"/>
          </p:nvPr>
        </p:nvSpPr>
        <p:spPr>
          <a:xfrm>
            <a:off x="513906" y="697637"/>
            <a:ext cx="10225913" cy="471365"/>
          </a:xfrm>
        </p:spPr>
        <p:txBody>
          <a:bodyPr/>
          <a:lstStyle/>
          <a:p>
            <a:r>
              <a:rPr lang="zh-CN" altLang="en-US" dirty="0" smtClean="0"/>
              <a:t>小额信贷</a:t>
            </a:r>
            <a:r>
              <a:rPr lang="en-US" altLang="zh-CN" dirty="0" smtClean="0"/>
              <a:t>  </a:t>
            </a:r>
            <a:r>
              <a:rPr lang="zh-CN" altLang="en-US" dirty="0" smtClean="0"/>
              <a:t>存在的主要问题</a:t>
            </a:r>
            <a:endParaRPr lang="ar-IQ" dirty="0"/>
          </a:p>
        </p:txBody>
      </p:sp>
      <p:grpSp>
        <p:nvGrpSpPr>
          <p:cNvPr id="52" name="Group 304"/>
          <p:cNvGrpSpPr/>
          <p:nvPr/>
        </p:nvGrpSpPr>
        <p:grpSpPr>
          <a:xfrm>
            <a:off x="1403159" y="2662716"/>
            <a:ext cx="1185050" cy="494950"/>
            <a:chOff x="1422400" y="409575"/>
            <a:chExt cx="665163" cy="277813"/>
          </a:xfrm>
          <a:solidFill>
            <a:schemeClr val="accent1"/>
          </a:solidFill>
        </p:grpSpPr>
        <p:sp>
          <p:nvSpPr>
            <p:cNvPr id="53" name="Freeform 146"/>
            <p:cNvSpPr>
              <a:spLocks noEditPoints="1"/>
            </p:cNvSpPr>
            <p:nvPr/>
          </p:nvSpPr>
          <p:spPr bwMode="auto">
            <a:xfrm>
              <a:off x="1422400" y="409575"/>
              <a:ext cx="665163" cy="277813"/>
            </a:xfrm>
            <a:custGeom>
              <a:avLst/>
              <a:gdLst/>
              <a:ahLst/>
              <a:cxnLst>
                <a:cxn ang="0">
                  <a:pos x="147" y="0"/>
                </a:cxn>
                <a:cxn ang="0">
                  <a:pos x="149" y="20"/>
                </a:cxn>
                <a:cxn ang="0">
                  <a:pos x="96" y="21"/>
                </a:cxn>
                <a:cxn ang="0">
                  <a:pos x="95" y="1"/>
                </a:cxn>
                <a:cxn ang="0">
                  <a:pos x="99" y="82"/>
                </a:cxn>
                <a:cxn ang="0">
                  <a:pos x="152" y="83"/>
                </a:cxn>
                <a:cxn ang="0">
                  <a:pos x="151" y="103"/>
                </a:cxn>
                <a:cxn ang="0">
                  <a:pos x="98" y="102"/>
                </a:cxn>
                <a:cxn ang="0">
                  <a:pos x="99" y="82"/>
                </a:cxn>
                <a:cxn ang="0">
                  <a:pos x="90" y="82"/>
                </a:cxn>
                <a:cxn ang="0">
                  <a:pos x="91" y="102"/>
                </a:cxn>
                <a:cxn ang="0">
                  <a:pos x="39" y="103"/>
                </a:cxn>
                <a:cxn ang="0">
                  <a:pos x="38" y="83"/>
                </a:cxn>
                <a:cxn ang="0">
                  <a:pos x="122" y="54"/>
                </a:cxn>
                <a:cxn ang="0">
                  <a:pos x="174" y="56"/>
                </a:cxn>
                <a:cxn ang="0">
                  <a:pos x="173" y="76"/>
                </a:cxn>
                <a:cxn ang="0">
                  <a:pos x="121" y="74"/>
                </a:cxn>
                <a:cxn ang="0">
                  <a:pos x="122" y="54"/>
                </a:cxn>
                <a:cxn ang="0">
                  <a:pos x="52" y="54"/>
                </a:cxn>
                <a:cxn ang="0">
                  <a:pos x="54" y="74"/>
                </a:cxn>
                <a:cxn ang="0">
                  <a:pos x="1" y="76"/>
                </a:cxn>
                <a:cxn ang="0">
                  <a:pos x="0" y="56"/>
                </a:cxn>
                <a:cxn ang="0">
                  <a:pos x="194" y="27"/>
                </a:cxn>
                <a:cxn ang="0">
                  <a:pos x="246" y="28"/>
                </a:cxn>
                <a:cxn ang="0">
                  <a:pos x="245" y="48"/>
                </a:cxn>
                <a:cxn ang="0">
                  <a:pos x="193" y="47"/>
                </a:cxn>
                <a:cxn ang="0">
                  <a:pos x="194" y="27"/>
                </a:cxn>
                <a:cxn ang="0">
                  <a:pos x="124" y="27"/>
                </a:cxn>
                <a:cxn ang="0">
                  <a:pos x="125" y="47"/>
                </a:cxn>
                <a:cxn ang="0">
                  <a:pos x="73" y="48"/>
                </a:cxn>
                <a:cxn ang="0">
                  <a:pos x="72" y="28"/>
                </a:cxn>
                <a:cxn ang="0">
                  <a:pos x="157" y="0"/>
                </a:cxn>
                <a:cxn ang="0">
                  <a:pos x="209" y="1"/>
                </a:cxn>
                <a:cxn ang="0">
                  <a:pos x="208" y="21"/>
                </a:cxn>
                <a:cxn ang="0">
                  <a:pos x="155" y="20"/>
                </a:cxn>
                <a:cxn ang="0">
                  <a:pos x="157" y="0"/>
                </a:cxn>
              </a:cxnLst>
              <a:rect l="0" t="0" r="r" b="b"/>
              <a:pathLst>
                <a:path w="246" h="103">
                  <a:moveTo>
                    <a:pt x="96" y="0"/>
                  </a:moveTo>
                  <a:cubicBezTo>
                    <a:pt x="147" y="0"/>
                    <a:pt x="147" y="0"/>
                    <a:pt x="147" y="0"/>
                  </a:cubicBezTo>
                  <a:cubicBezTo>
                    <a:pt x="148" y="0"/>
                    <a:pt x="149" y="0"/>
                    <a:pt x="149" y="1"/>
                  </a:cubicBezTo>
                  <a:cubicBezTo>
                    <a:pt x="149" y="20"/>
                    <a:pt x="149" y="20"/>
                    <a:pt x="149" y="20"/>
                  </a:cubicBezTo>
                  <a:cubicBezTo>
                    <a:pt x="149" y="21"/>
                    <a:pt x="148" y="21"/>
                    <a:pt x="147" y="21"/>
                  </a:cubicBezTo>
                  <a:cubicBezTo>
                    <a:pt x="96" y="21"/>
                    <a:pt x="96" y="21"/>
                    <a:pt x="96" y="21"/>
                  </a:cubicBezTo>
                  <a:cubicBezTo>
                    <a:pt x="96" y="21"/>
                    <a:pt x="95" y="21"/>
                    <a:pt x="95" y="20"/>
                  </a:cubicBezTo>
                  <a:cubicBezTo>
                    <a:pt x="95" y="1"/>
                    <a:pt x="95" y="1"/>
                    <a:pt x="95" y="1"/>
                  </a:cubicBezTo>
                  <a:cubicBezTo>
                    <a:pt x="95" y="0"/>
                    <a:pt x="96" y="0"/>
                    <a:pt x="96" y="0"/>
                  </a:cubicBezTo>
                  <a:close/>
                  <a:moveTo>
                    <a:pt x="99" y="82"/>
                  </a:moveTo>
                  <a:cubicBezTo>
                    <a:pt x="151" y="82"/>
                    <a:pt x="151" y="82"/>
                    <a:pt x="151" y="82"/>
                  </a:cubicBezTo>
                  <a:cubicBezTo>
                    <a:pt x="151" y="82"/>
                    <a:pt x="152" y="82"/>
                    <a:pt x="152" y="83"/>
                  </a:cubicBezTo>
                  <a:cubicBezTo>
                    <a:pt x="152" y="102"/>
                    <a:pt x="152" y="102"/>
                    <a:pt x="152" y="102"/>
                  </a:cubicBezTo>
                  <a:cubicBezTo>
                    <a:pt x="152" y="102"/>
                    <a:pt x="151" y="103"/>
                    <a:pt x="151" y="103"/>
                  </a:cubicBezTo>
                  <a:cubicBezTo>
                    <a:pt x="99" y="103"/>
                    <a:pt x="99" y="103"/>
                    <a:pt x="99" y="103"/>
                  </a:cubicBezTo>
                  <a:cubicBezTo>
                    <a:pt x="99" y="103"/>
                    <a:pt x="98" y="102"/>
                    <a:pt x="98" y="102"/>
                  </a:cubicBezTo>
                  <a:cubicBezTo>
                    <a:pt x="98" y="83"/>
                    <a:pt x="98" y="83"/>
                    <a:pt x="98" y="83"/>
                  </a:cubicBezTo>
                  <a:cubicBezTo>
                    <a:pt x="98" y="82"/>
                    <a:pt x="99" y="82"/>
                    <a:pt x="99" y="82"/>
                  </a:cubicBezTo>
                  <a:close/>
                  <a:moveTo>
                    <a:pt x="39" y="82"/>
                  </a:moveTo>
                  <a:cubicBezTo>
                    <a:pt x="90" y="82"/>
                    <a:pt x="90" y="82"/>
                    <a:pt x="90" y="82"/>
                  </a:cubicBezTo>
                  <a:cubicBezTo>
                    <a:pt x="91" y="82"/>
                    <a:pt x="91" y="82"/>
                    <a:pt x="91" y="83"/>
                  </a:cubicBezTo>
                  <a:cubicBezTo>
                    <a:pt x="91" y="102"/>
                    <a:pt x="91" y="102"/>
                    <a:pt x="91" y="102"/>
                  </a:cubicBezTo>
                  <a:cubicBezTo>
                    <a:pt x="91" y="102"/>
                    <a:pt x="91" y="103"/>
                    <a:pt x="90" y="103"/>
                  </a:cubicBezTo>
                  <a:cubicBezTo>
                    <a:pt x="39" y="103"/>
                    <a:pt x="39" y="103"/>
                    <a:pt x="39" y="103"/>
                  </a:cubicBezTo>
                  <a:cubicBezTo>
                    <a:pt x="38" y="103"/>
                    <a:pt x="38" y="102"/>
                    <a:pt x="38" y="102"/>
                  </a:cubicBezTo>
                  <a:cubicBezTo>
                    <a:pt x="38" y="83"/>
                    <a:pt x="38" y="83"/>
                    <a:pt x="38" y="83"/>
                  </a:cubicBezTo>
                  <a:cubicBezTo>
                    <a:pt x="38" y="82"/>
                    <a:pt x="38" y="82"/>
                    <a:pt x="39" y="82"/>
                  </a:cubicBezTo>
                  <a:close/>
                  <a:moveTo>
                    <a:pt x="122" y="54"/>
                  </a:moveTo>
                  <a:cubicBezTo>
                    <a:pt x="173" y="54"/>
                    <a:pt x="173" y="54"/>
                    <a:pt x="173" y="54"/>
                  </a:cubicBezTo>
                  <a:cubicBezTo>
                    <a:pt x="174" y="54"/>
                    <a:pt x="174" y="55"/>
                    <a:pt x="174" y="56"/>
                  </a:cubicBezTo>
                  <a:cubicBezTo>
                    <a:pt x="174" y="74"/>
                    <a:pt x="174" y="74"/>
                    <a:pt x="174" y="74"/>
                  </a:cubicBezTo>
                  <a:cubicBezTo>
                    <a:pt x="174" y="75"/>
                    <a:pt x="174" y="76"/>
                    <a:pt x="173" y="76"/>
                  </a:cubicBezTo>
                  <a:cubicBezTo>
                    <a:pt x="122" y="76"/>
                    <a:pt x="122" y="76"/>
                    <a:pt x="122" y="76"/>
                  </a:cubicBezTo>
                  <a:cubicBezTo>
                    <a:pt x="121" y="76"/>
                    <a:pt x="121" y="75"/>
                    <a:pt x="121" y="74"/>
                  </a:cubicBezTo>
                  <a:cubicBezTo>
                    <a:pt x="121" y="56"/>
                    <a:pt x="121" y="56"/>
                    <a:pt x="121" y="56"/>
                  </a:cubicBezTo>
                  <a:cubicBezTo>
                    <a:pt x="121" y="55"/>
                    <a:pt x="121" y="54"/>
                    <a:pt x="122" y="54"/>
                  </a:cubicBezTo>
                  <a:close/>
                  <a:moveTo>
                    <a:pt x="1" y="54"/>
                  </a:moveTo>
                  <a:cubicBezTo>
                    <a:pt x="52" y="54"/>
                    <a:pt x="52" y="54"/>
                    <a:pt x="52" y="54"/>
                  </a:cubicBezTo>
                  <a:cubicBezTo>
                    <a:pt x="53" y="54"/>
                    <a:pt x="54" y="55"/>
                    <a:pt x="54" y="56"/>
                  </a:cubicBezTo>
                  <a:cubicBezTo>
                    <a:pt x="54" y="74"/>
                    <a:pt x="54" y="74"/>
                    <a:pt x="54" y="74"/>
                  </a:cubicBezTo>
                  <a:cubicBezTo>
                    <a:pt x="54" y="75"/>
                    <a:pt x="53" y="76"/>
                    <a:pt x="52" y="76"/>
                  </a:cubicBezTo>
                  <a:cubicBezTo>
                    <a:pt x="1" y="76"/>
                    <a:pt x="1" y="76"/>
                    <a:pt x="1" y="76"/>
                  </a:cubicBezTo>
                  <a:cubicBezTo>
                    <a:pt x="1" y="76"/>
                    <a:pt x="0" y="75"/>
                    <a:pt x="0" y="74"/>
                  </a:cubicBezTo>
                  <a:cubicBezTo>
                    <a:pt x="0" y="56"/>
                    <a:pt x="0" y="56"/>
                    <a:pt x="0" y="56"/>
                  </a:cubicBezTo>
                  <a:cubicBezTo>
                    <a:pt x="0" y="55"/>
                    <a:pt x="1" y="54"/>
                    <a:pt x="1" y="54"/>
                  </a:cubicBezTo>
                  <a:close/>
                  <a:moveTo>
                    <a:pt x="194" y="27"/>
                  </a:moveTo>
                  <a:cubicBezTo>
                    <a:pt x="245" y="27"/>
                    <a:pt x="245" y="27"/>
                    <a:pt x="245" y="27"/>
                  </a:cubicBezTo>
                  <a:cubicBezTo>
                    <a:pt x="246" y="27"/>
                    <a:pt x="246" y="28"/>
                    <a:pt x="246" y="28"/>
                  </a:cubicBezTo>
                  <a:cubicBezTo>
                    <a:pt x="246" y="47"/>
                    <a:pt x="246" y="47"/>
                    <a:pt x="246" y="47"/>
                  </a:cubicBezTo>
                  <a:cubicBezTo>
                    <a:pt x="246" y="48"/>
                    <a:pt x="246" y="48"/>
                    <a:pt x="245" y="48"/>
                  </a:cubicBezTo>
                  <a:cubicBezTo>
                    <a:pt x="194" y="48"/>
                    <a:pt x="194" y="48"/>
                    <a:pt x="194" y="48"/>
                  </a:cubicBezTo>
                  <a:cubicBezTo>
                    <a:pt x="193" y="48"/>
                    <a:pt x="193" y="48"/>
                    <a:pt x="193" y="47"/>
                  </a:cubicBezTo>
                  <a:cubicBezTo>
                    <a:pt x="193" y="28"/>
                    <a:pt x="193" y="28"/>
                    <a:pt x="193" y="28"/>
                  </a:cubicBezTo>
                  <a:cubicBezTo>
                    <a:pt x="193" y="28"/>
                    <a:pt x="193" y="27"/>
                    <a:pt x="194" y="27"/>
                  </a:cubicBezTo>
                  <a:close/>
                  <a:moveTo>
                    <a:pt x="73" y="27"/>
                  </a:moveTo>
                  <a:cubicBezTo>
                    <a:pt x="124" y="27"/>
                    <a:pt x="124" y="27"/>
                    <a:pt x="124" y="27"/>
                  </a:cubicBezTo>
                  <a:cubicBezTo>
                    <a:pt x="125" y="27"/>
                    <a:pt x="125" y="28"/>
                    <a:pt x="125" y="28"/>
                  </a:cubicBezTo>
                  <a:cubicBezTo>
                    <a:pt x="125" y="47"/>
                    <a:pt x="125" y="47"/>
                    <a:pt x="125" y="47"/>
                  </a:cubicBezTo>
                  <a:cubicBezTo>
                    <a:pt x="125" y="48"/>
                    <a:pt x="125" y="48"/>
                    <a:pt x="124" y="48"/>
                  </a:cubicBezTo>
                  <a:cubicBezTo>
                    <a:pt x="73" y="48"/>
                    <a:pt x="73" y="48"/>
                    <a:pt x="73" y="48"/>
                  </a:cubicBezTo>
                  <a:cubicBezTo>
                    <a:pt x="72" y="48"/>
                    <a:pt x="72" y="48"/>
                    <a:pt x="72" y="47"/>
                  </a:cubicBezTo>
                  <a:cubicBezTo>
                    <a:pt x="72" y="28"/>
                    <a:pt x="72" y="28"/>
                    <a:pt x="72" y="28"/>
                  </a:cubicBezTo>
                  <a:cubicBezTo>
                    <a:pt x="72" y="28"/>
                    <a:pt x="72" y="27"/>
                    <a:pt x="73" y="27"/>
                  </a:cubicBezTo>
                  <a:close/>
                  <a:moveTo>
                    <a:pt x="157" y="0"/>
                  </a:moveTo>
                  <a:cubicBezTo>
                    <a:pt x="208" y="0"/>
                    <a:pt x="208" y="0"/>
                    <a:pt x="208" y="0"/>
                  </a:cubicBezTo>
                  <a:cubicBezTo>
                    <a:pt x="209" y="0"/>
                    <a:pt x="209" y="0"/>
                    <a:pt x="209" y="1"/>
                  </a:cubicBezTo>
                  <a:cubicBezTo>
                    <a:pt x="209" y="20"/>
                    <a:pt x="209" y="20"/>
                    <a:pt x="209" y="20"/>
                  </a:cubicBezTo>
                  <a:cubicBezTo>
                    <a:pt x="209" y="21"/>
                    <a:pt x="209" y="21"/>
                    <a:pt x="208" y="21"/>
                  </a:cubicBezTo>
                  <a:cubicBezTo>
                    <a:pt x="157" y="21"/>
                    <a:pt x="157" y="21"/>
                    <a:pt x="157" y="21"/>
                  </a:cubicBezTo>
                  <a:cubicBezTo>
                    <a:pt x="156" y="21"/>
                    <a:pt x="155" y="21"/>
                    <a:pt x="155" y="20"/>
                  </a:cubicBezTo>
                  <a:cubicBezTo>
                    <a:pt x="155" y="1"/>
                    <a:pt x="155" y="1"/>
                    <a:pt x="155" y="1"/>
                  </a:cubicBezTo>
                  <a:cubicBezTo>
                    <a:pt x="155" y="0"/>
                    <a:pt x="156" y="0"/>
                    <a:pt x="15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 name="Freeform 147"/>
            <p:cNvSpPr>
              <a:spLocks noEditPoints="1"/>
            </p:cNvSpPr>
            <p:nvPr/>
          </p:nvSpPr>
          <p:spPr bwMode="auto">
            <a:xfrm>
              <a:off x="1517650" y="409575"/>
              <a:ext cx="477838" cy="277813"/>
            </a:xfrm>
            <a:custGeom>
              <a:avLst/>
              <a:gdLst/>
              <a:ahLst/>
              <a:cxnLst>
                <a:cxn ang="0">
                  <a:pos x="125" y="82"/>
                </a:cxn>
                <a:cxn ang="0">
                  <a:pos x="176" y="82"/>
                </a:cxn>
                <a:cxn ang="0">
                  <a:pos x="177" y="83"/>
                </a:cxn>
                <a:cxn ang="0">
                  <a:pos x="177" y="102"/>
                </a:cxn>
                <a:cxn ang="0">
                  <a:pos x="176" y="103"/>
                </a:cxn>
                <a:cxn ang="0">
                  <a:pos x="125" y="103"/>
                </a:cxn>
                <a:cxn ang="0">
                  <a:pos x="124" y="102"/>
                </a:cxn>
                <a:cxn ang="0">
                  <a:pos x="124" y="83"/>
                </a:cxn>
                <a:cxn ang="0">
                  <a:pos x="125" y="82"/>
                </a:cxn>
                <a:cxn ang="0">
                  <a:pos x="1" y="0"/>
                </a:cxn>
                <a:cxn ang="0">
                  <a:pos x="52" y="0"/>
                </a:cxn>
                <a:cxn ang="0">
                  <a:pos x="53" y="1"/>
                </a:cxn>
                <a:cxn ang="0">
                  <a:pos x="53" y="20"/>
                </a:cxn>
                <a:cxn ang="0">
                  <a:pos x="52" y="21"/>
                </a:cxn>
                <a:cxn ang="0">
                  <a:pos x="1" y="21"/>
                </a:cxn>
                <a:cxn ang="0">
                  <a:pos x="0" y="20"/>
                </a:cxn>
                <a:cxn ang="0">
                  <a:pos x="0" y="1"/>
                </a:cxn>
                <a:cxn ang="0">
                  <a:pos x="1" y="0"/>
                </a:cxn>
                <a:cxn ang="0">
                  <a:pos x="99" y="27"/>
                </a:cxn>
                <a:cxn ang="0">
                  <a:pos x="150" y="27"/>
                </a:cxn>
                <a:cxn ang="0">
                  <a:pos x="151" y="28"/>
                </a:cxn>
                <a:cxn ang="0">
                  <a:pos x="151" y="47"/>
                </a:cxn>
                <a:cxn ang="0">
                  <a:pos x="150" y="48"/>
                </a:cxn>
                <a:cxn ang="0">
                  <a:pos x="99" y="48"/>
                </a:cxn>
                <a:cxn ang="0">
                  <a:pos x="97" y="47"/>
                </a:cxn>
                <a:cxn ang="0">
                  <a:pos x="97" y="28"/>
                </a:cxn>
                <a:cxn ang="0">
                  <a:pos x="99" y="27"/>
                </a:cxn>
                <a:cxn ang="0">
                  <a:pos x="27" y="54"/>
                </a:cxn>
                <a:cxn ang="0">
                  <a:pos x="78" y="54"/>
                </a:cxn>
                <a:cxn ang="0">
                  <a:pos x="79" y="56"/>
                </a:cxn>
                <a:cxn ang="0">
                  <a:pos x="79" y="74"/>
                </a:cxn>
                <a:cxn ang="0">
                  <a:pos x="78" y="76"/>
                </a:cxn>
                <a:cxn ang="0">
                  <a:pos x="27" y="76"/>
                </a:cxn>
                <a:cxn ang="0">
                  <a:pos x="25" y="74"/>
                </a:cxn>
                <a:cxn ang="0">
                  <a:pos x="25" y="56"/>
                </a:cxn>
                <a:cxn ang="0">
                  <a:pos x="27" y="54"/>
                </a:cxn>
              </a:cxnLst>
              <a:rect l="0" t="0" r="r" b="b"/>
              <a:pathLst>
                <a:path w="177" h="103">
                  <a:moveTo>
                    <a:pt x="125" y="82"/>
                  </a:moveTo>
                  <a:cubicBezTo>
                    <a:pt x="176" y="82"/>
                    <a:pt x="176" y="82"/>
                    <a:pt x="176" y="82"/>
                  </a:cubicBezTo>
                  <a:cubicBezTo>
                    <a:pt x="177" y="82"/>
                    <a:pt x="177" y="82"/>
                    <a:pt x="177" y="83"/>
                  </a:cubicBezTo>
                  <a:cubicBezTo>
                    <a:pt x="177" y="102"/>
                    <a:pt x="177" y="102"/>
                    <a:pt x="177" y="102"/>
                  </a:cubicBezTo>
                  <a:cubicBezTo>
                    <a:pt x="177" y="102"/>
                    <a:pt x="177" y="103"/>
                    <a:pt x="176" y="103"/>
                  </a:cubicBezTo>
                  <a:cubicBezTo>
                    <a:pt x="125" y="103"/>
                    <a:pt x="125" y="103"/>
                    <a:pt x="125" y="103"/>
                  </a:cubicBezTo>
                  <a:cubicBezTo>
                    <a:pt x="124" y="103"/>
                    <a:pt x="124" y="102"/>
                    <a:pt x="124" y="102"/>
                  </a:cubicBezTo>
                  <a:cubicBezTo>
                    <a:pt x="124" y="83"/>
                    <a:pt x="124" y="83"/>
                    <a:pt x="124" y="83"/>
                  </a:cubicBezTo>
                  <a:cubicBezTo>
                    <a:pt x="124" y="82"/>
                    <a:pt x="124" y="82"/>
                    <a:pt x="125" y="82"/>
                  </a:cubicBezTo>
                  <a:close/>
                  <a:moveTo>
                    <a:pt x="1" y="0"/>
                  </a:moveTo>
                  <a:cubicBezTo>
                    <a:pt x="52" y="0"/>
                    <a:pt x="52" y="0"/>
                    <a:pt x="52" y="0"/>
                  </a:cubicBezTo>
                  <a:cubicBezTo>
                    <a:pt x="53" y="0"/>
                    <a:pt x="53" y="0"/>
                    <a:pt x="53" y="1"/>
                  </a:cubicBezTo>
                  <a:cubicBezTo>
                    <a:pt x="53" y="20"/>
                    <a:pt x="53" y="20"/>
                    <a:pt x="53" y="20"/>
                  </a:cubicBezTo>
                  <a:cubicBezTo>
                    <a:pt x="53" y="21"/>
                    <a:pt x="53" y="21"/>
                    <a:pt x="52" y="21"/>
                  </a:cubicBezTo>
                  <a:cubicBezTo>
                    <a:pt x="1" y="21"/>
                    <a:pt x="1" y="21"/>
                    <a:pt x="1" y="21"/>
                  </a:cubicBezTo>
                  <a:cubicBezTo>
                    <a:pt x="0" y="21"/>
                    <a:pt x="0" y="21"/>
                    <a:pt x="0" y="20"/>
                  </a:cubicBezTo>
                  <a:cubicBezTo>
                    <a:pt x="0" y="1"/>
                    <a:pt x="0" y="1"/>
                    <a:pt x="0" y="1"/>
                  </a:cubicBezTo>
                  <a:cubicBezTo>
                    <a:pt x="0" y="0"/>
                    <a:pt x="0" y="0"/>
                    <a:pt x="1" y="0"/>
                  </a:cubicBezTo>
                  <a:close/>
                  <a:moveTo>
                    <a:pt x="99" y="27"/>
                  </a:moveTo>
                  <a:cubicBezTo>
                    <a:pt x="150" y="27"/>
                    <a:pt x="150" y="27"/>
                    <a:pt x="150" y="27"/>
                  </a:cubicBezTo>
                  <a:cubicBezTo>
                    <a:pt x="150" y="27"/>
                    <a:pt x="151" y="28"/>
                    <a:pt x="151" y="28"/>
                  </a:cubicBezTo>
                  <a:cubicBezTo>
                    <a:pt x="151" y="47"/>
                    <a:pt x="151" y="47"/>
                    <a:pt x="151" y="47"/>
                  </a:cubicBezTo>
                  <a:cubicBezTo>
                    <a:pt x="151" y="48"/>
                    <a:pt x="150" y="48"/>
                    <a:pt x="150" y="48"/>
                  </a:cubicBezTo>
                  <a:cubicBezTo>
                    <a:pt x="99" y="48"/>
                    <a:pt x="99" y="48"/>
                    <a:pt x="99" y="48"/>
                  </a:cubicBezTo>
                  <a:cubicBezTo>
                    <a:pt x="98" y="48"/>
                    <a:pt x="97" y="48"/>
                    <a:pt x="97" y="47"/>
                  </a:cubicBezTo>
                  <a:cubicBezTo>
                    <a:pt x="97" y="28"/>
                    <a:pt x="97" y="28"/>
                    <a:pt x="97" y="28"/>
                  </a:cubicBezTo>
                  <a:cubicBezTo>
                    <a:pt x="97" y="28"/>
                    <a:pt x="98" y="27"/>
                    <a:pt x="99" y="27"/>
                  </a:cubicBezTo>
                  <a:close/>
                  <a:moveTo>
                    <a:pt x="27" y="54"/>
                  </a:moveTo>
                  <a:cubicBezTo>
                    <a:pt x="78" y="54"/>
                    <a:pt x="78" y="54"/>
                    <a:pt x="78" y="54"/>
                  </a:cubicBezTo>
                  <a:cubicBezTo>
                    <a:pt x="78" y="54"/>
                    <a:pt x="79" y="55"/>
                    <a:pt x="79" y="56"/>
                  </a:cubicBezTo>
                  <a:cubicBezTo>
                    <a:pt x="79" y="74"/>
                    <a:pt x="79" y="74"/>
                    <a:pt x="79" y="74"/>
                  </a:cubicBezTo>
                  <a:cubicBezTo>
                    <a:pt x="79" y="75"/>
                    <a:pt x="78" y="76"/>
                    <a:pt x="78" y="76"/>
                  </a:cubicBezTo>
                  <a:cubicBezTo>
                    <a:pt x="27" y="76"/>
                    <a:pt x="27" y="76"/>
                    <a:pt x="27" y="76"/>
                  </a:cubicBezTo>
                  <a:cubicBezTo>
                    <a:pt x="26" y="76"/>
                    <a:pt x="25" y="75"/>
                    <a:pt x="25" y="74"/>
                  </a:cubicBezTo>
                  <a:cubicBezTo>
                    <a:pt x="25" y="56"/>
                    <a:pt x="25" y="56"/>
                    <a:pt x="25" y="56"/>
                  </a:cubicBezTo>
                  <a:cubicBezTo>
                    <a:pt x="25" y="55"/>
                    <a:pt x="26" y="54"/>
                    <a:pt x="27" y="5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62" name="Freeform 140"/>
          <p:cNvSpPr>
            <a:spLocks noEditPoints="1"/>
          </p:cNvSpPr>
          <p:nvPr/>
        </p:nvSpPr>
        <p:spPr bwMode="auto">
          <a:xfrm>
            <a:off x="4284448" y="2501034"/>
            <a:ext cx="1026249" cy="818314"/>
          </a:xfrm>
          <a:custGeom>
            <a:avLst/>
            <a:gdLst/>
            <a:ahLst/>
            <a:cxnLst>
              <a:cxn ang="0">
                <a:pos x="305" y="150"/>
              </a:cxn>
              <a:cxn ang="0">
                <a:pos x="281" y="147"/>
              </a:cxn>
              <a:cxn ang="0">
                <a:pos x="235" y="129"/>
              </a:cxn>
              <a:cxn ang="0">
                <a:pos x="200" y="75"/>
              </a:cxn>
              <a:cxn ang="0">
                <a:pos x="305" y="0"/>
              </a:cxn>
              <a:cxn ang="0">
                <a:pos x="401" y="75"/>
              </a:cxn>
              <a:cxn ang="0">
                <a:pos x="305" y="150"/>
              </a:cxn>
              <a:cxn ang="0">
                <a:pos x="176" y="288"/>
              </a:cxn>
              <a:cxn ang="0">
                <a:pos x="242" y="324"/>
              </a:cxn>
              <a:cxn ang="0">
                <a:pos x="250" y="374"/>
              </a:cxn>
              <a:cxn ang="0">
                <a:pos x="1" y="374"/>
              </a:cxn>
              <a:cxn ang="0">
                <a:pos x="12" y="322"/>
              </a:cxn>
              <a:cxn ang="0">
                <a:pos x="76" y="288"/>
              </a:cxn>
              <a:cxn ang="0">
                <a:pos x="102" y="243"/>
              </a:cxn>
              <a:cxn ang="0">
                <a:pos x="102" y="234"/>
              </a:cxn>
              <a:cxn ang="0">
                <a:pos x="76" y="186"/>
              </a:cxn>
              <a:cxn ang="0">
                <a:pos x="76" y="152"/>
              </a:cxn>
              <a:cxn ang="0">
                <a:pos x="117" y="98"/>
              </a:cxn>
              <a:cxn ang="0">
                <a:pos x="138" y="108"/>
              </a:cxn>
              <a:cxn ang="0">
                <a:pos x="176" y="152"/>
              </a:cxn>
              <a:cxn ang="0">
                <a:pos x="176" y="190"/>
              </a:cxn>
              <a:cxn ang="0">
                <a:pos x="152" y="234"/>
              </a:cxn>
              <a:cxn ang="0">
                <a:pos x="151" y="242"/>
              </a:cxn>
              <a:cxn ang="0">
                <a:pos x="176" y="288"/>
              </a:cxn>
              <a:cxn ang="0">
                <a:pos x="226" y="200"/>
              </a:cxn>
              <a:cxn ang="0">
                <a:pos x="201" y="175"/>
              </a:cxn>
              <a:cxn ang="0">
                <a:pos x="226" y="150"/>
              </a:cxn>
              <a:cxn ang="0">
                <a:pos x="250" y="175"/>
              </a:cxn>
              <a:cxn ang="0">
                <a:pos x="226" y="200"/>
              </a:cxn>
            </a:cxnLst>
            <a:rect l="0" t="0" r="r" b="b"/>
            <a:pathLst>
              <a:path w="401" h="374">
                <a:moveTo>
                  <a:pt x="305" y="150"/>
                </a:moveTo>
                <a:cubicBezTo>
                  <a:pt x="298" y="150"/>
                  <a:pt x="288" y="148"/>
                  <a:pt x="281" y="147"/>
                </a:cubicBezTo>
                <a:cubicBezTo>
                  <a:pt x="253" y="139"/>
                  <a:pt x="241" y="133"/>
                  <a:pt x="235" y="129"/>
                </a:cubicBezTo>
                <a:cubicBezTo>
                  <a:pt x="211" y="115"/>
                  <a:pt x="200" y="99"/>
                  <a:pt x="200" y="75"/>
                </a:cubicBezTo>
                <a:cubicBezTo>
                  <a:pt x="200" y="33"/>
                  <a:pt x="246" y="0"/>
                  <a:pt x="305" y="0"/>
                </a:cubicBezTo>
                <a:cubicBezTo>
                  <a:pt x="365" y="0"/>
                  <a:pt x="401" y="33"/>
                  <a:pt x="401" y="75"/>
                </a:cubicBezTo>
                <a:cubicBezTo>
                  <a:pt x="401" y="118"/>
                  <a:pt x="365" y="150"/>
                  <a:pt x="305" y="150"/>
                </a:cubicBezTo>
                <a:close/>
                <a:moveTo>
                  <a:pt x="176" y="288"/>
                </a:moveTo>
                <a:cubicBezTo>
                  <a:pt x="213" y="293"/>
                  <a:pt x="237" y="316"/>
                  <a:pt x="242" y="324"/>
                </a:cubicBezTo>
                <a:cubicBezTo>
                  <a:pt x="250" y="339"/>
                  <a:pt x="250" y="374"/>
                  <a:pt x="250" y="374"/>
                </a:cubicBezTo>
                <a:cubicBezTo>
                  <a:pt x="1" y="374"/>
                  <a:pt x="1" y="374"/>
                  <a:pt x="1" y="374"/>
                </a:cubicBezTo>
                <a:cubicBezTo>
                  <a:pt x="1" y="374"/>
                  <a:pt x="0" y="337"/>
                  <a:pt x="12" y="322"/>
                </a:cubicBezTo>
                <a:cubicBezTo>
                  <a:pt x="19" y="315"/>
                  <a:pt x="40" y="293"/>
                  <a:pt x="76" y="288"/>
                </a:cubicBezTo>
                <a:cubicBezTo>
                  <a:pt x="112" y="282"/>
                  <a:pt x="101" y="242"/>
                  <a:pt x="102" y="243"/>
                </a:cubicBezTo>
                <a:cubicBezTo>
                  <a:pt x="103" y="244"/>
                  <a:pt x="102" y="234"/>
                  <a:pt x="102" y="234"/>
                </a:cubicBezTo>
                <a:cubicBezTo>
                  <a:pt x="102" y="234"/>
                  <a:pt x="76" y="209"/>
                  <a:pt x="76" y="186"/>
                </a:cubicBezTo>
                <a:cubicBezTo>
                  <a:pt x="76" y="164"/>
                  <a:pt x="76" y="152"/>
                  <a:pt x="76" y="152"/>
                </a:cubicBezTo>
                <a:cubicBezTo>
                  <a:pt x="76" y="152"/>
                  <a:pt x="80" y="98"/>
                  <a:pt x="117" y="98"/>
                </a:cubicBezTo>
                <a:cubicBezTo>
                  <a:pt x="138" y="108"/>
                  <a:pt x="138" y="108"/>
                  <a:pt x="138" y="108"/>
                </a:cubicBezTo>
                <a:cubicBezTo>
                  <a:pt x="171" y="108"/>
                  <a:pt x="176" y="152"/>
                  <a:pt x="176" y="152"/>
                </a:cubicBezTo>
                <a:cubicBezTo>
                  <a:pt x="176" y="190"/>
                  <a:pt x="176" y="190"/>
                  <a:pt x="176" y="190"/>
                </a:cubicBezTo>
                <a:cubicBezTo>
                  <a:pt x="176" y="190"/>
                  <a:pt x="172" y="222"/>
                  <a:pt x="152" y="234"/>
                </a:cubicBezTo>
                <a:cubicBezTo>
                  <a:pt x="152" y="234"/>
                  <a:pt x="150" y="243"/>
                  <a:pt x="151" y="242"/>
                </a:cubicBezTo>
                <a:cubicBezTo>
                  <a:pt x="152" y="242"/>
                  <a:pt x="141" y="282"/>
                  <a:pt x="176" y="288"/>
                </a:cubicBezTo>
                <a:close/>
                <a:moveTo>
                  <a:pt x="226" y="200"/>
                </a:moveTo>
                <a:cubicBezTo>
                  <a:pt x="212" y="200"/>
                  <a:pt x="201" y="189"/>
                  <a:pt x="201" y="175"/>
                </a:cubicBezTo>
                <a:cubicBezTo>
                  <a:pt x="201" y="161"/>
                  <a:pt x="212" y="150"/>
                  <a:pt x="226" y="150"/>
                </a:cubicBezTo>
                <a:cubicBezTo>
                  <a:pt x="239" y="150"/>
                  <a:pt x="250" y="161"/>
                  <a:pt x="250" y="175"/>
                </a:cubicBezTo>
                <a:cubicBezTo>
                  <a:pt x="250" y="189"/>
                  <a:pt x="239" y="200"/>
                  <a:pt x="226" y="200"/>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20"/>
          <p:cNvSpPr>
            <a:spLocks noEditPoints="1"/>
          </p:cNvSpPr>
          <p:nvPr/>
        </p:nvSpPr>
        <p:spPr bwMode="auto">
          <a:xfrm>
            <a:off x="6869663" y="2598321"/>
            <a:ext cx="1065726" cy="623740"/>
          </a:xfrm>
          <a:custGeom>
            <a:avLst/>
            <a:gdLst/>
            <a:ahLst/>
            <a:cxnLst>
              <a:cxn ang="0">
                <a:pos x="257" y="76"/>
              </a:cxn>
              <a:cxn ang="0">
                <a:pos x="257" y="76"/>
              </a:cxn>
              <a:cxn ang="0">
                <a:pos x="257" y="77"/>
              </a:cxn>
              <a:cxn ang="0">
                <a:pos x="246" y="91"/>
              </a:cxn>
              <a:cxn ang="0">
                <a:pos x="151" y="147"/>
              </a:cxn>
              <a:cxn ang="0">
                <a:pos x="69" y="133"/>
              </a:cxn>
              <a:cxn ang="0">
                <a:pos x="101" y="112"/>
              </a:cxn>
              <a:cxn ang="0">
                <a:pos x="177" y="73"/>
              </a:cxn>
              <a:cxn ang="0">
                <a:pos x="218" y="35"/>
              </a:cxn>
              <a:cxn ang="0">
                <a:pos x="254" y="68"/>
              </a:cxn>
              <a:cxn ang="0">
                <a:pos x="257" y="74"/>
              </a:cxn>
              <a:cxn ang="0">
                <a:pos x="257" y="74"/>
              </a:cxn>
              <a:cxn ang="0">
                <a:pos x="257" y="75"/>
              </a:cxn>
              <a:cxn ang="0">
                <a:pos x="257" y="75"/>
              </a:cxn>
              <a:cxn ang="0">
                <a:pos x="124" y="97"/>
              </a:cxn>
              <a:cxn ang="0">
                <a:pos x="129" y="97"/>
              </a:cxn>
              <a:cxn ang="0">
                <a:pos x="26" y="148"/>
              </a:cxn>
              <a:cxn ang="0">
                <a:pos x="23" y="149"/>
              </a:cxn>
              <a:cxn ang="0">
                <a:pos x="20" y="138"/>
              </a:cxn>
              <a:cxn ang="0">
                <a:pos x="228" y="2"/>
              </a:cxn>
              <a:cxn ang="0">
                <a:pos x="231" y="1"/>
              </a:cxn>
              <a:cxn ang="0">
                <a:pos x="234" y="12"/>
              </a:cxn>
              <a:cxn ang="0">
                <a:pos x="136" y="50"/>
              </a:cxn>
              <a:cxn ang="0">
                <a:pos x="129" y="49"/>
              </a:cxn>
              <a:cxn ang="0">
                <a:pos x="129" y="25"/>
              </a:cxn>
              <a:cxn ang="0">
                <a:pos x="83" y="85"/>
              </a:cxn>
              <a:cxn ang="0">
                <a:pos x="39" y="114"/>
              </a:cxn>
              <a:cxn ang="0">
                <a:pos x="4" y="82"/>
              </a:cxn>
              <a:cxn ang="0">
                <a:pos x="12" y="59"/>
              </a:cxn>
              <a:cxn ang="0">
                <a:pos x="107" y="3"/>
              </a:cxn>
              <a:cxn ang="0">
                <a:pos x="187" y="16"/>
              </a:cxn>
              <a:cxn ang="0">
                <a:pos x="158" y="35"/>
              </a:cxn>
            </a:cxnLst>
            <a:rect l="0" t="0" r="r" b="b"/>
            <a:pathLst>
              <a:path w="257" h="150">
                <a:moveTo>
                  <a:pt x="257" y="75"/>
                </a:moveTo>
                <a:cubicBezTo>
                  <a:pt x="257" y="76"/>
                  <a:pt x="257" y="76"/>
                  <a:pt x="257" y="76"/>
                </a:cubicBezTo>
                <a:cubicBezTo>
                  <a:pt x="257" y="76"/>
                  <a:pt x="257" y="76"/>
                  <a:pt x="257" y="76"/>
                </a:cubicBezTo>
                <a:cubicBezTo>
                  <a:pt x="257" y="76"/>
                  <a:pt x="257" y="76"/>
                  <a:pt x="257" y="76"/>
                </a:cubicBezTo>
                <a:cubicBezTo>
                  <a:pt x="257" y="76"/>
                  <a:pt x="257" y="76"/>
                  <a:pt x="257" y="76"/>
                </a:cubicBezTo>
                <a:cubicBezTo>
                  <a:pt x="257" y="76"/>
                  <a:pt x="257" y="77"/>
                  <a:pt x="257" y="77"/>
                </a:cubicBezTo>
                <a:cubicBezTo>
                  <a:pt x="257" y="79"/>
                  <a:pt x="256" y="80"/>
                  <a:pt x="254" y="82"/>
                </a:cubicBezTo>
                <a:cubicBezTo>
                  <a:pt x="252" y="85"/>
                  <a:pt x="249" y="88"/>
                  <a:pt x="246" y="91"/>
                </a:cubicBezTo>
                <a:cubicBezTo>
                  <a:pt x="230" y="107"/>
                  <a:pt x="211" y="122"/>
                  <a:pt x="191" y="132"/>
                </a:cubicBezTo>
                <a:cubicBezTo>
                  <a:pt x="179" y="139"/>
                  <a:pt x="165" y="144"/>
                  <a:pt x="151" y="147"/>
                </a:cubicBezTo>
                <a:cubicBezTo>
                  <a:pt x="135" y="150"/>
                  <a:pt x="119" y="150"/>
                  <a:pt x="104" y="146"/>
                </a:cubicBezTo>
                <a:cubicBezTo>
                  <a:pt x="92" y="144"/>
                  <a:pt x="80" y="139"/>
                  <a:pt x="69" y="133"/>
                </a:cubicBezTo>
                <a:cubicBezTo>
                  <a:pt x="69" y="133"/>
                  <a:pt x="69" y="133"/>
                  <a:pt x="69" y="133"/>
                </a:cubicBezTo>
                <a:cubicBezTo>
                  <a:pt x="101" y="112"/>
                  <a:pt x="101" y="112"/>
                  <a:pt x="101" y="112"/>
                </a:cubicBezTo>
                <a:cubicBezTo>
                  <a:pt x="109" y="118"/>
                  <a:pt x="119" y="121"/>
                  <a:pt x="129" y="121"/>
                </a:cubicBezTo>
                <a:cubicBezTo>
                  <a:pt x="156" y="121"/>
                  <a:pt x="177" y="100"/>
                  <a:pt x="177" y="73"/>
                </a:cubicBezTo>
                <a:cubicBezTo>
                  <a:pt x="177" y="69"/>
                  <a:pt x="177" y="66"/>
                  <a:pt x="176" y="63"/>
                </a:cubicBezTo>
                <a:cubicBezTo>
                  <a:pt x="218" y="35"/>
                  <a:pt x="218" y="35"/>
                  <a:pt x="218" y="35"/>
                </a:cubicBezTo>
                <a:cubicBezTo>
                  <a:pt x="221" y="37"/>
                  <a:pt x="224" y="39"/>
                  <a:pt x="226" y="41"/>
                </a:cubicBezTo>
                <a:cubicBezTo>
                  <a:pt x="236" y="49"/>
                  <a:pt x="246" y="58"/>
                  <a:pt x="254" y="68"/>
                </a:cubicBezTo>
                <a:cubicBezTo>
                  <a:pt x="256" y="70"/>
                  <a:pt x="257" y="71"/>
                  <a:pt x="257" y="73"/>
                </a:cubicBezTo>
                <a:cubicBezTo>
                  <a:pt x="257" y="74"/>
                  <a:pt x="257" y="74"/>
                  <a:pt x="257" y="74"/>
                </a:cubicBezTo>
                <a:cubicBezTo>
                  <a:pt x="257" y="74"/>
                  <a:pt x="257" y="74"/>
                  <a:pt x="257" y="74"/>
                </a:cubicBezTo>
                <a:cubicBezTo>
                  <a:pt x="257" y="74"/>
                  <a:pt x="257" y="74"/>
                  <a:pt x="257" y="74"/>
                </a:cubicBezTo>
                <a:cubicBezTo>
                  <a:pt x="257" y="74"/>
                  <a:pt x="257" y="74"/>
                  <a:pt x="257" y="74"/>
                </a:cubicBezTo>
                <a:cubicBezTo>
                  <a:pt x="257" y="74"/>
                  <a:pt x="257" y="74"/>
                  <a:pt x="257" y="75"/>
                </a:cubicBezTo>
                <a:cubicBezTo>
                  <a:pt x="257" y="75"/>
                  <a:pt x="257" y="75"/>
                  <a:pt x="257" y="75"/>
                </a:cubicBezTo>
                <a:cubicBezTo>
                  <a:pt x="257" y="75"/>
                  <a:pt x="257" y="75"/>
                  <a:pt x="257" y="75"/>
                </a:cubicBezTo>
                <a:moveTo>
                  <a:pt x="129" y="97"/>
                </a:moveTo>
                <a:cubicBezTo>
                  <a:pt x="127" y="97"/>
                  <a:pt x="126" y="97"/>
                  <a:pt x="124" y="97"/>
                </a:cubicBezTo>
                <a:cubicBezTo>
                  <a:pt x="152" y="78"/>
                  <a:pt x="152" y="78"/>
                  <a:pt x="152" y="78"/>
                </a:cubicBezTo>
                <a:cubicBezTo>
                  <a:pt x="150" y="89"/>
                  <a:pt x="141" y="97"/>
                  <a:pt x="129" y="97"/>
                </a:cubicBezTo>
                <a:moveTo>
                  <a:pt x="234" y="12"/>
                </a:moveTo>
                <a:cubicBezTo>
                  <a:pt x="26" y="148"/>
                  <a:pt x="26" y="148"/>
                  <a:pt x="26" y="148"/>
                </a:cubicBezTo>
                <a:cubicBezTo>
                  <a:pt x="26" y="148"/>
                  <a:pt x="26" y="148"/>
                  <a:pt x="26" y="148"/>
                </a:cubicBezTo>
                <a:cubicBezTo>
                  <a:pt x="25" y="149"/>
                  <a:pt x="24" y="149"/>
                  <a:pt x="23" y="149"/>
                </a:cubicBezTo>
                <a:cubicBezTo>
                  <a:pt x="20" y="149"/>
                  <a:pt x="17" y="146"/>
                  <a:pt x="17" y="143"/>
                </a:cubicBezTo>
                <a:cubicBezTo>
                  <a:pt x="17" y="141"/>
                  <a:pt x="18" y="139"/>
                  <a:pt x="20" y="138"/>
                </a:cubicBezTo>
                <a:cubicBezTo>
                  <a:pt x="228" y="2"/>
                  <a:pt x="228" y="2"/>
                  <a:pt x="228" y="2"/>
                </a:cubicBezTo>
                <a:cubicBezTo>
                  <a:pt x="228" y="2"/>
                  <a:pt x="228" y="2"/>
                  <a:pt x="228" y="2"/>
                </a:cubicBezTo>
                <a:cubicBezTo>
                  <a:pt x="228" y="2"/>
                  <a:pt x="228" y="2"/>
                  <a:pt x="228" y="2"/>
                </a:cubicBezTo>
                <a:cubicBezTo>
                  <a:pt x="229" y="1"/>
                  <a:pt x="230" y="1"/>
                  <a:pt x="231" y="1"/>
                </a:cubicBezTo>
                <a:cubicBezTo>
                  <a:pt x="234" y="1"/>
                  <a:pt x="237" y="4"/>
                  <a:pt x="237" y="7"/>
                </a:cubicBezTo>
                <a:cubicBezTo>
                  <a:pt x="237" y="9"/>
                  <a:pt x="236" y="11"/>
                  <a:pt x="234" y="12"/>
                </a:cubicBezTo>
                <a:close/>
                <a:moveTo>
                  <a:pt x="129" y="49"/>
                </a:moveTo>
                <a:cubicBezTo>
                  <a:pt x="131" y="49"/>
                  <a:pt x="133" y="49"/>
                  <a:pt x="136" y="50"/>
                </a:cubicBezTo>
                <a:cubicBezTo>
                  <a:pt x="105" y="70"/>
                  <a:pt x="105" y="70"/>
                  <a:pt x="105" y="70"/>
                </a:cubicBezTo>
                <a:cubicBezTo>
                  <a:pt x="107" y="58"/>
                  <a:pt x="117" y="49"/>
                  <a:pt x="129" y="49"/>
                </a:cubicBezTo>
                <a:moveTo>
                  <a:pt x="158" y="35"/>
                </a:moveTo>
                <a:cubicBezTo>
                  <a:pt x="150" y="29"/>
                  <a:pt x="140" y="25"/>
                  <a:pt x="129" y="25"/>
                </a:cubicBezTo>
                <a:cubicBezTo>
                  <a:pt x="102" y="25"/>
                  <a:pt x="81" y="46"/>
                  <a:pt x="81" y="73"/>
                </a:cubicBezTo>
                <a:cubicBezTo>
                  <a:pt x="81" y="77"/>
                  <a:pt x="82" y="81"/>
                  <a:pt x="83" y="85"/>
                </a:cubicBezTo>
                <a:cubicBezTo>
                  <a:pt x="41" y="113"/>
                  <a:pt x="41" y="113"/>
                  <a:pt x="41" y="113"/>
                </a:cubicBezTo>
                <a:cubicBezTo>
                  <a:pt x="39" y="114"/>
                  <a:pt x="39" y="114"/>
                  <a:pt x="39" y="114"/>
                </a:cubicBezTo>
                <a:cubicBezTo>
                  <a:pt x="36" y="113"/>
                  <a:pt x="34" y="111"/>
                  <a:pt x="31" y="109"/>
                </a:cubicBezTo>
                <a:cubicBezTo>
                  <a:pt x="22" y="101"/>
                  <a:pt x="12" y="92"/>
                  <a:pt x="4" y="82"/>
                </a:cubicBezTo>
                <a:cubicBezTo>
                  <a:pt x="0" y="78"/>
                  <a:pt x="0" y="72"/>
                  <a:pt x="4" y="68"/>
                </a:cubicBezTo>
                <a:cubicBezTo>
                  <a:pt x="6" y="65"/>
                  <a:pt x="9" y="62"/>
                  <a:pt x="12" y="59"/>
                </a:cubicBezTo>
                <a:cubicBezTo>
                  <a:pt x="28" y="43"/>
                  <a:pt x="47" y="28"/>
                  <a:pt x="67" y="18"/>
                </a:cubicBezTo>
                <a:cubicBezTo>
                  <a:pt x="79" y="11"/>
                  <a:pt x="93" y="6"/>
                  <a:pt x="107" y="3"/>
                </a:cubicBezTo>
                <a:cubicBezTo>
                  <a:pt x="123" y="0"/>
                  <a:pt x="138" y="0"/>
                  <a:pt x="154" y="4"/>
                </a:cubicBezTo>
                <a:cubicBezTo>
                  <a:pt x="166" y="6"/>
                  <a:pt x="177" y="10"/>
                  <a:pt x="187" y="16"/>
                </a:cubicBezTo>
                <a:cubicBezTo>
                  <a:pt x="185" y="17"/>
                  <a:pt x="185" y="17"/>
                  <a:pt x="185" y="17"/>
                </a:cubicBezTo>
                <a:lnTo>
                  <a:pt x="158" y="35"/>
                </a:ln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187"/>
          <p:cNvSpPr>
            <a:spLocks noEditPoints="1"/>
          </p:cNvSpPr>
          <p:nvPr/>
        </p:nvSpPr>
        <p:spPr bwMode="auto">
          <a:xfrm>
            <a:off x="9888880" y="2479199"/>
            <a:ext cx="597828" cy="861985"/>
          </a:xfrm>
          <a:custGeom>
            <a:avLst/>
            <a:gdLst/>
            <a:ahLst/>
            <a:cxnLst>
              <a:cxn ang="0">
                <a:pos x="69" y="131"/>
              </a:cxn>
              <a:cxn ang="0">
                <a:pos x="69" y="138"/>
              </a:cxn>
              <a:cxn ang="0">
                <a:pos x="59" y="148"/>
              </a:cxn>
              <a:cxn ang="0">
                <a:pos x="50" y="138"/>
              </a:cxn>
              <a:cxn ang="0">
                <a:pos x="50" y="131"/>
              </a:cxn>
              <a:cxn ang="0">
                <a:pos x="40" y="115"/>
              </a:cxn>
              <a:cxn ang="0">
                <a:pos x="59" y="96"/>
              </a:cxn>
              <a:cxn ang="0">
                <a:pos x="78" y="115"/>
              </a:cxn>
              <a:cxn ang="0">
                <a:pos x="69" y="131"/>
              </a:cxn>
              <a:cxn ang="0">
                <a:pos x="21" y="53"/>
              </a:cxn>
              <a:cxn ang="0">
                <a:pos x="59" y="14"/>
              </a:cxn>
              <a:cxn ang="0">
                <a:pos x="98" y="53"/>
              </a:cxn>
              <a:cxn ang="0">
                <a:pos x="98" y="70"/>
              </a:cxn>
              <a:cxn ang="0">
                <a:pos x="96" y="72"/>
              </a:cxn>
              <a:cxn ang="0">
                <a:pos x="23" y="72"/>
              </a:cxn>
              <a:cxn ang="0">
                <a:pos x="21" y="69"/>
              </a:cxn>
              <a:cxn ang="0">
                <a:pos x="21" y="53"/>
              </a:cxn>
              <a:cxn ang="0">
                <a:pos x="101" y="158"/>
              </a:cxn>
              <a:cxn ang="0">
                <a:pos x="94" y="151"/>
              </a:cxn>
              <a:cxn ang="0">
                <a:pos x="101" y="145"/>
              </a:cxn>
              <a:cxn ang="0">
                <a:pos x="116" y="145"/>
              </a:cxn>
              <a:cxn ang="0">
                <a:pos x="119" y="143"/>
              </a:cxn>
              <a:cxn ang="0">
                <a:pos x="119" y="134"/>
              </a:cxn>
              <a:cxn ang="0">
                <a:pos x="116" y="132"/>
              </a:cxn>
              <a:cxn ang="0">
                <a:pos x="101" y="132"/>
              </a:cxn>
              <a:cxn ang="0">
                <a:pos x="94" y="125"/>
              </a:cxn>
              <a:cxn ang="0">
                <a:pos x="101" y="119"/>
              </a:cxn>
              <a:cxn ang="0">
                <a:pos x="116" y="119"/>
              </a:cxn>
              <a:cxn ang="0">
                <a:pos x="119" y="117"/>
              </a:cxn>
              <a:cxn ang="0">
                <a:pos x="119" y="108"/>
              </a:cxn>
              <a:cxn ang="0">
                <a:pos x="117" y="106"/>
              </a:cxn>
              <a:cxn ang="0">
                <a:pos x="101" y="106"/>
              </a:cxn>
              <a:cxn ang="0">
                <a:pos x="94" y="100"/>
              </a:cxn>
              <a:cxn ang="0">
                <a:pos x="101" y="93"/>
              </a:cxn>
              <a:cxn ang="0">
                <a:pos x="117" y="93"/>
              </a:cxn>
              <a:cxn ang="0">
                <a:pos x="119" y="91"/>
              </a:cxn>
              <a:cxn ang="0">
                <a:pos x="119" y="76"/>
              </a:cxn>
              <a:cxn ang="0">
                <a:pos x="115" y="72"/>
              </a:cxn>
              <a:cxn ang="0">
                <a:pos x="114" y="72"/>
              </a:cxn>
              <a:cxn ang="0">
                <a:pos x="112" y="70"/>
              </a:cxn>
              <a:cxn ang="0">
                <a:pos x="112" y="53"/>
              </a:cxn>
              <a:cxn ang="0">
                <a:pos x="59" y="0"/>
              </a:cxn>
              <a:cxn ang="0">
                <a:pos x="7" y="53"/>
              </a:cxn>
              <a:cxn ang="0">
                <a:pos x="7" y="70"/>
              </a:cxn>
              <a:cxn ang="0">
                <a:pos x="4" y="72"/>
              </a:cxn>
              <a:cxn ang="0">
                <a:pos x="4" y="72"/>
              </a:cxn>
              <a:cxn ang="0">
                <a:pos x="0" y="76"/>
              </a:cxn>
              <a:cxn ang="0">
                <a:pos x="0" y="168"/>
              </a:cxn>
              <a:cxn ang="0">
                <a:pos x="4" y="172"/>
              </a:cxn>
              <a:cxn ang="0">
                <a:pos x="115" y="172"/>
              </a:cxn>
              <a:cxn ang="0">
                <a:pos x="119" y="168"/>
              </a:cxn>
              <a:cxn ang="0">
                <a:pos x="119" y="160"/>
              </a:cxn>
              <a:cxn ang="0">
                <a:pos x="117" y="158"/>
              </a:cxn>
              <a:cxn ang="0">
                <a:pos x="101" y="158"/>
              </a:cxn>
            </a:cxnLst>
            <a:rect l="0" t="0" r="r" b="b"/>
            <a:pathLst>
              <a:path w="119" h="172">
                <a:moveTo>
                  <a:pt x="69" y="131"/>
                </a:moveTo>
                <a:cubicBezTo>
                  <a:pt x="69" y="134"/>
                  <a:pt x="69" y="138"/>
                  <a:pt x="69" y="138"/>
                </a:cubicBezTo>
                <a:cubicBezTo>
                  <a:pt x="69" y="144"/>
                  <a:pt x="64" y="148"/>
                  <a:pt x="59" y="148"/>
                </a:cubicBezTo>
                <a:cubicBezTo>
                  <a:pt x="54" y="148"/>
                  <a:pt x="50" y="144"/>
                  <a:pt x="50" y="138"/>
                </a:cubicBezTo>
                <a:cubicBezTo>
                  <a:pt x="50" y="138"/>
                  <a:pt x="50" y="134"/>
                  <a:pt x="50" y="131"/>
                </a:cubicBezTo>
                <a:cubicBezTo>
                  <a:pt x="50" y="126"/>
                  <a:pt x="40" y="127"/>
                  <a:pt x="40" y="115"/>
                </a:cubicBezTo>
                <a:cubicBezTo>
                  <a:pt x="40" y="105"/>
                  <a:pt x="49" y="96"/>
                  <a:pt x="59" y="96"/>
                </a:cubicBezTo>
                <a:cubicBezTo>
                  <a:pt x="70" y="96"/>
                  <a:pt x="78" y="105"/>
                  <a:pt x="78" y="115"/>
                </a:cubicBezTo>
                <a:cubicBezTo>
                  <a:pt x="78" y="127"/>
                  <a:pt x="69" y="126"/>
                  <a:pt x="69" y="131"/>
                </a:cubicBezTo>
                <a:moveTo>
                  <a:pt x="21" y="53"/>
                </a:moveTo>
                <a:cubicBezTo>
                  <a:pt x="21" y="31"/>
                  <a:pt x="38" y="14"/>
                  <a:pt x="59" y="14"/>
                </a:cubicBezTo>
                <a:cubicBezTo>
                  <a:pt x="80" y="14"/>
                  <a:pt x="98" y="31"/>
                  <a:pt x="98" y="53"/>
                </a:cubicBezTo>
                <a:cubicBezTo>
                  <a:pt x="98" y="70"/>
                  <a:pt x="98" y="70"/>
                  <a:pt x="98" y="70"/>
                </a:cubicBezTo>
                <a:cubicBezTo>
                  <a:pt x="98" y="70"/>
                  <a:pt x="98" y="72"/>
                  <a:pt x="96" y="72"/>
                </a:cubicBezTo>
                <a:cubicBezTo>
                  <a:pt x="23" y="72"/>
                  <a:pt x="23" y="72"/>
                  <a:pt x="23" y="72"/>
                </a:cubicBezTo>
                <a:cubicBezTo>
                  <a:pt x="21" y="72"/>
                  <a:pt x="21" y="69"/>
                  <a:pt x="21" y="69"/>
                </a:cubicBezTo>
                <a:cubicBezTo>
                  <a:pt x="21" y="53"/>
                  <a:pt x="21" y="53"/>
                  <a:pt x="21" y="53"/>
                </a:cubicBezTo>
                <a:close/>
                <a:moveTo>
                  <a:pt x="101" y="158"/>
                </a:moveTo>
                <a:cubicBezTo>
                  <a:pt x="97" y="158"/>
                  <a:pt x="94" y="155"/>
                  <a:pt x="94" y="151"/>
                </a:cubicBezTo>
                <a:cubicBezTo>
                  <a:pt x="94" y="148"/>
                  <a:pt x="97" y="145"/>
                  <a:pt x="101" y="145"/>
                </a:cubicBezTo>
                <a:cubicBezTo>
                  <a:pt x="116" y="145"/>
                  <a:pt x="116" y="145"/>
                  <a:pt x="116" y="145"/>
                </a:cubicBezTo>
                <a:cubicBezTo>
                  <a:pt x="116" y="145"/>
                  <a:pt x="119" y="145"/>
                  <a:pt x="119" y="143"/>
                </a:cubicBezTo>
                <a:cubicBezTo>
                  <a:pt x="119" y="134"/>
                  <a:pt x="119" y="134"/>
                  <a:pt x="119" y="134"/>
                </a:cubicBezTo>
                <a:cubicBezTo>
                  <a:pt x="119" y="132"/>
                  <a:pt x="116" y="132"/>
                  <a:pt x="116" y="132"/>
                </a:cubicBezTo>
                <a:cubicBezTo>
                  <a:pt x="101" y="132"/>
                  <a:pt x="101" y="132"/>
                  <a:pt x="101" y="132"/>
                </a:cubicBezTo>
                <a:cubicBezTo>
                  <a:pt x="97" y="132"/>
                  <a:pt x="94" y="129"/>
                  <a:pt x="94" y="125"/>
                </a:cubicBezTo>
                <a:cubicBezTo>
                  <a:pt x="94" y="122"/>
                  <a:pt x="97" y="119"/>
                  <a:pt x="101" y="119"/>
                </a:cubicBezTo>
                <a:cubicBezTo>
                  <a:pt x="116" y="119"/>
                  <a:pt x="116" y="119"/>
                  <a:pt x="116" y="119"/>
                </a:cubicBezTo>
                <a:cubicBezTo>
                  <a:pt x="116" y="119"/>
                  <a:pt x="119" y="119"/>
                  <a:pt x="119" y="117"/>
                </a:cubicBezTo>
                <a:cubicBezTo>
                  <a:pt x="119" y="108"/>
                  <a:pt x="119" y="108"/>
                  <a:pt x="119" y="108"/>
                </a:cubicBezTo>
                <a:cubicBezTo>
                  <a:pt x="119" y="106"/>
                  <a:pt x="117" y="106"/>
                  <a:pt x="117" y="106"/>
                </a:cubicBezTo>
                <a:cubicBezTo>
                  <a:pt x="101" y="106"/>
                  <a:pt x="101" y="106"/>
                  <a:pt x="101" y="106"/>
                </a:cubicBezTo>
                <a:cubicBezTo>
                  <a:pt x="97" y="106"/>
                  <a:pt x="94" y="103"/>
                  <a:pt x="94" y="100"/>
                </a:cubicBezTo>
                <a:cubicBezTo>
                  <a:pt x="94" y="96"/>
                  <a:pt x="97" y="93"/>
                  <a:pt x="101" y="93"/>
                </a:cubicBezTo>
                <a:cubicBezTo>
                  <a:pt x="117" y="93"/>
                  <a:pt x="117" y="93"/>
                  <a:pt x="117" y="93"/>
                </a:cubicBezTo>
                <a:cubicBezTo>
                  <a:pt x="117" y="93"/>
                  <a:pt x="119" y="93"/>
                  <a:pt x="119" y="91"/>
                </a:cubicBezTo>
                <a:cubicBezTo>
                  <a:pt x="119" y="76"/>
                  <a:pt x="119" y="76"/>
                  <a:pt x="119" y="76"/>
                </a:cubicBezTo>
                <a:cubicBezTo>
                  <a:pt x="119" y="74"/>
                  <a:pt x="117" y="72"/>
                  <a:pt x="115" y="72"/>
                </a:cubicBezTo>
                <a:cubicBezTo>
                  <a:pt x="114" y="72"/>
                  <a:pt x="114" y="72"/>
                  <a:pt x="114" y="72"/>
                </a:cubicBezTo>
                <a:cubicBezTo>
                  <a:pt x="112" y="72"/>
                  <a:pt x="112" y="70"/>
                  <a:pt x="112" y="70"/>
                </a:cubicBezTo>
                <a:cubicBezTo>
                  <a:pt x="112" y="53"/>
                  <a:pt x="112" y="53"/>
                  <a:pt x="112" y="53"/>
                </a:cubicBezTo>
                <a:cubicBezTo>
                  <a:pt x="112" y="24"/>
                  <a:pt x="88" y="0"/>
                  <a:pt x="59" y="0"/>
                </a:cubicBezTo>
                <a:cubicBezTo>
                  <a:pt x="30" y="0"/>
                  <a:pt x="7" y="24"/>
                  <a:pt x="7" y="53"/>
                </a:cubicBezTo>
                <a:cubicBezTo>
                  <a:pt x="7" y="70"/>
                  <a:pt x="7" y="70"/>
                  <a:pt x="7" y="70"/>
                </a:cubicBezTo>
                <a:cubicBezTo>
                  <a:pt x="7" y="70"/>
                  <a:pt x="7" y="72"/>
                  <a:pt x="4" y="72"/>
                </a:cubicBezTo>
                <a:cubicBezTo>
                  <a:pt x="4" y="72"/>
                  <a:pt x="4" y="72"/>
                  <a:pt x="4" y="72"/>
                </a:cubicBezTo>
                <a:cubicBezTo>
                  <a:pt x="2" y="72"/>
                  <a:pt x="0" y="74"/>
                  <a:pt x="0" y="76"/>
                </a:cubicBezTo>
                <a:cubicBezTo>
                  <a:pt x="0" y="168"/>
                  <a:pt x="0" y="168"/>
                  <a:pt x="0" y="168"/>
                </a:cubicBezTo>
                <a:cubicBezTo>
                  <a:pt x="0" y="170"/>
                  <a:pt x="2" y="172"/>
                  <a:pt x="4" y="172"/>
                </a:cubicBezTo>
                <a:cubicBezTo>
                  <a:pt x="115" y="172"/>
                  <a:pt x="115" y="172"/>
                  <a:pt x="115" y="172"/>
                </a:cubicBezTo>
                <a:cubicBezTo>
                  <a:pt x="117" y="172"/>
                  <a:pt x="119" y="170"/>
                  <a:pt x="119" y="168"/>
                </a:cubicBezTo>
                <a:cubicBezTo>
                  <a:pt x="119" y="160"/>
                  <a:pt x="119" y="160"/>
                  <a:pt x="119" y="160"/>
                </a:cubicBezTo>
                <a:cubicBezTo>
                  <a:pt x="119" y="158"/>
                  <a:pt x="117" y="158"/>
                  <a:pt x="117" y="158"/>
                </a:cubicBezTo>
                <a:lnTo>
                  <a:pt x="101" y="158"/>
                </a:lnTo>
                <a:close/>
              </a:path>
            </a:pathLst>
          </a:custGeom>
          <a:solidFill>
            <a:schemeClr val="accent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5" name="Rectangle 53"/>
          <p:cNvSpPr/>
          <p:nvPr/>
        </p:nvSpPr>
        <p:spPr>
          <a:xfrm>
            <a:off x="3665350" y="3739390"/>
            <a:ext cx="2221067" cy="860748"/>
          </a:xfrm>
          <a:prstGeom prst="rect">
            <a:avLst/>
          </a:prstGeom>
        </p:spPr>
        <p:txBody>
          <a:bodyPr wrap="square">
            <a:spAutoFit/>
          </a:bodyPr>
          <a:lstStyle/>
          <a:p>
            <a:pPr defTabSz="457200">
              <a:lnSpc>
                <a:spcPct val="120000"/>
              </a:lnSpc>
              <a:defRPr/>
            </a:pPr>
            <a:r>
              <a:rPr lang="zh-CN" altLang="zh-CN" sz="1400" b="1" dirty="0">
                <a:solidFill>
                  <a:srgbClr val="FFFFFF"/>
                </a:solidFill>
              </a:rPr>
              <a:t>宣传发动及警示惩戒不够到位，部分贫困户信用意识有待提升</a:t>
            </a:r>
            <a:r>
              <a:rPr lang="zh-CN" altLang="zh-CN" sz="1400" dirty="0">
                <a:solidFill>
                  <a:srgbClr val="FFFFFF"/>
                </a:solidFill>
              </a:rPr>
              <a:t> </a:t>
            </a:r>
            <a:endParaRPr lang="en-US" sz="1400" dirty="0">
              <a:solidFill>
                <a:srgbClr val="FFFFFF"/>
              </a:solidFill>
              <a:latin typeface="+mj-lt"/>
              <a:ea typeface="ＭＳ Ｐゴシック" charset="0"/>
              <a:cs typeface="Roboto" charset="0"/>
              <a:sym typeface="Roboto" charset="0"/>
            </a:endParaRPr>
          </a:p>
        </p:txBody>
      </p:sp>
      <p:sp>
        <p:nvSpPr>
          <p:cNvPr id="66" name="Rectangle 53"/>
          <p:cNvSpPr/>
          <p:nvPr/>
        </p:nvSpPr>
        <p:spPr>
          <a:xfrm>
            <a:off x="6378424" y="3739390"/>
            <a:ext cx="2221067" cy="602216"/>
          </a:xfrm>
          <a:prstGeom prst="rect">
            <a:avLst/>
          </a:prstGeom>
        </p:spPr>
        <p:txBody>
          <a:bodyPr wrap="square">
            <a:spAutoFit/>
          </a:bodyPr>
          <a:lstStyle/>
          <a:p>
            <a:pPr defTabSz="457200">
              <a:lnSpc>
                <a:spcPct val="120000"/>
              </a:lnSpc>
              <a:defRPr/>
            </a:pPr>
            <a:r>
              <a:rPr lang="zh-CN" altLang="zh-CN" sz="1400" b="1" dirty="0">
                <a:solidFill>
                  <a:srgbClr val="FFFFFF"/>
                </a:solidFill>
              </a:rPr>
              <a:t>部分区县顾虑重重，风险补偿金使用率相对较低</a:t>
            </a:r>
            <a:r>
              <a:rPr lang="zh-CN" altLang="zh-CN" sz="1400" dirty="0">
                <a:solidFill>
                  <a:srgbClr val="FFFFFF"/>
                </a:solidFill>
              </a:rPr>
              <a:t> </a:t>
            </a:r>
            <a:endParaRPr lang="en-US" sz="1400" dirty="0">
              <a:solidFill>
                <a:srgbClr val="FFFFFF"/>
              </a:solidFill>
              <a:latin typeface="+mj-lt"/>
              <a:ea typeface="ＭＳ Ｐゴシック" charset="0"/>
              <a:cs typeface="Roboto" charset="0"/>
              <a:sym typeface="Roboto" charset="0"/>
            </a:endParaRPr>
          </a:p>
        </p:txBody>
      </p:sp>
      <p:sp>
        <p:nvSpPr>
          <p:cNvPr id="67" name="Rectangle 53"/>
          <p:cNvSpPr/>
          <p:nvPr/>
        </p:nvSpPr>
        <p:spPr>
          <a:xfrm>
            <a:off x="9072257" y="3739390"/>
            <a:ext cx="2338050" cy="602216"/>
          </a:xfrm>
          <a:prstGeom prst="rect">
            <a:avLst/>
          </a:prstGeom>
        </p:spPr>
        <p:txBody>
          <a:bodyPr wrap="square">
            <a:spAutoFit/>
          </a:bodyPr>
          <a:lstStyle/>
          <a:p>
            <a:pPr defTabSz="457200">
              <a:lnSpc>
                <a:spcPct val="120000"/>
              </a:lnSpc>
              <a:defRPr/>
            </a:pPr>
            <a:r>
              <a:rPr lang="zh-CN" altLang="zh-CN" sz="1400" b="1" dirty="0">
                <a:solidFill>
                  <a:srgbClr val="FFFFFF"/>
                </a:solidFill>
              </a:rPr>
              <a:t>部分区县和基层展期续贷等风险缓释措施运用不充分</a:t>
            </a:r>
            <a:r>
              <a:rPr lang="zh-CN" altLang="zh-CN" sz="1400" dirty="0">
                <a:solidFill>
                  <a:srgbClr val="FFFFFF"/>
                </a:solidFill>
              </a:rPr>
              <a:t> </a:t>
            </a:r>
            <a:endParaRPr lang="en-US" sz="1400" dirty="0">
              <a:solidFill>
                <a:srgbClr val="FFFFFF"/>
              </a:solidFill>
              <a:latin typeface="+mj-lt"/>
              <a:ea typeface="ＭＳ Ｐゴシック" charset="0"/>
              <a:cs typeface="Roboto" charset="0"/>
              <a:sym typeface="Roboto" charset="0"/>
            </a:endParaRPr>
          </a:p>
        </p:txBody>
      </p:sp>
      <p:pic>
        <p:nvPicPr>
          <p:cNvPr id="26"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53783" y="390654"/>
            <a:ext cx="2128166" cy="13835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81209" y="519598"/>
            <a:ext cx="2789909" cy="13568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37738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98487" y="4557559"/>
            <a:ext cx="3423021" cy="747897"/>
          </a:xfrm>
          <a:prstGeom prst="rect">
            <a:avLst/>
          </a:prstGeom>
        </p:spPr>
        <p:txBody>
          <a:bodyPr wrap="square">
            <a:spAutoFit/>
          </a:bodyPr>
          <a:lstStyle/>
          <a:p>
            <a:pPr defTabSz="457200">
              <a:lnSpc>
                <a:spcPct val="120000"/>
              </a:lnSpc>
              <a:defRPr/>
            </a:pPr>
            <a:r>
              <a:rPr lang="zh-CN" altLang="zh-CN" b="1" dirty="0"/>
              <a:t>少数区县贫困户对小额信贷的知晓度不高</a:t>
            </a:r>
            <a:r>
              <a:rPr lang="zh-CN" altLang="zh-CN" dirty="0"/>
              <a:t> </a:t>
            </a:r>
            <a:endParaRPr lang="en-US" sz="1400" dirty="0">
              <a:solidFill>
                <a:schemeClr val="tx1">
                  <a:lumMod val="50000"/>
                  <a:lumOff val="50000"/>
                </a:schemeClr>
              </a:solidFill>
              <a:latin typeface="+mj-lt"/>
              <a:ea typeface="ＭＳ Ｐゴシック" charset="0"/>
              <a:cs typeface="Roboto" charset="0"/>
              <a:sym typeface="Roboto" charset="0"/>
            </a:endParaRPr>
          </a:p>
        </p:txBody>
      </p:sp>
      <p:sp>
        <p:nvSpPr>
          <p:cNvPr id="9" name="Rectangle 8"/>
          <p:cNvSpPr/>
          <p:nvPr/>
        </p:nvSpPr>
        <p:spPr>
          <a:xfrm>
            <a:off x="598487" y="5245057"/>
            <a:ext cx="3389313" cy="1384995"/>
          </a:xfrm>
          <a:prstGeom prst="rect">
            <a:avLst/>
          </a:prstGeom>
        </p:spPr>
        <p:txBody>
          <a:bodyPr wrap="square">
            <a:spAutoFit/>
          </a:bodyPr>
          <a:lstStyle/>
          <a:p>
            <a:r>
              <a:rPr lang="en-US" altLang="zh-CN" sz="1200" dirty="0">
                <a:solidFill>
                  <a:srgbClr val="7F7F7F"/>
                </a:solidFill>
              </a:rPr>
              <a:t>2019</a:t>
            </a:r>
            <a:r>
              <a:rPr lang="zh-CN" altLang="zh-CN" sz="1200" dirty="0">
                <a:solidFill>
                  <a:srgbClr val="7F7F7F"/>
                </a:solidFill>
              </a:rPr>
              <a:t>年市委督查组督查区县时发现，合川区双槐镇黄土村</a:t>
            </a:r>
            <a:r>
              <a:rPr lang="en-US" altLang="zh-CN" sz="1200" dirty="0">
                <a:solidFill>
                  <a:srgbClr val="7F7F7F"/>
                </a:solidFill>
              </a:rPr>
              <a:t>1</a:t>
            </a:r>
            <a:r>
              <a:rPr lang="zh-CN" altLang="zh-CN" sz="1200" dirty="0">
                <a:solidFill>
                  <a:srgbClr val="7F7F7F"/>
                </a:solidFill>
              </a:rPr>
              <a:t>组刘华云，想贷</a:t>
            </a:r>
            <a:r>
              <a:rPr lang="en-US" altLang="zh-CN" sz="1200" dirty="0">
                <a:solidFill>
                  <a:srgbClr val="7F7F7F"/>
                </a:solidFill>
              </a:rPr>
              <a:t>1</a:t>
            </a:r>
            <a:r>
              <a:rPr lang="zh-CN" altLang="zh-CN" sz="1200" dirty="0">
                <a:solidFill>
                  <a:srgbClr val="7F7F7F"/>
                </a:solidFill>
              </a:rPr>
              <a:t>万元用于养殖土鸡，但银行实际只发放贷款</a:t>
            </a:r>
            <a:r>
              <a:rPr lang="en-US" altLang="zh-CN" sz="1200" dirty="0">
                <a:solidFill>
                  <a:srgbClr val="7F7F7F"/>
                </a:solidFill>
              </a:rPr>
              <a:t>5000</a:t>
            </a:r>
            <a:r>
              <a:rPr lang="zh-CN" altLang="zh-CN" sz="1200" dirty="0">
                <a:solidFill>
                  <a:srgbClr val="7F7F7F"/>
                </a:solidFill>
              </a:rPr>
              <a:t>元，询问农户不清楚、不知晓小额信贷政策规定。</a:t>
            </a:r>
            <a:r>
              <a:rPr lang="en-US" altLang="zh-CN" sz="1200" dirty="0">
                <a:solidFill>
                  <a:srgbClr val="7F7F7F"/>
                </a:solidFill>
              </a:rPr>
              <a:t>2020</a:t>
            </a:r>
            <a:r>
              <a:rPr lang="zh-CN" altLang="zh-CN" sz="1200" dirty="0">
                <a:solidFill>
                  <a:srgbClr val="7F7F7F"/>
                </a:solidFill>
              </a:rPr>
              <a:t>年脱贫攻坚成效省际交叉考核组在彭水、忠县等区县检查时，依然发现少数基层在扶贫小额信贷政策宣讲上还有弱项，还有个别贫困户不知晓扶贫小额信贷政策。 </a:t>
            </a:r>
            <a:endParaRPr lang="ar-IQ" sz="1200" dirty="0">
              <a:solidFill>
                <a:srgbClr val="7F7F7F"/>
              </a:solidFill>
              <a:latin typeface="+mj-lt"/>
            </a:endParaRPr>
          </a:p>
        </p:txBody>
      </p:sp>
      <p:sp>
        <p:nvSpPr>
          <p:cNvPr id="10" name="Rectangle 9"/>
          <p:cNvSpPr/>
          <p:nvPr/>
        </p:nvSpPr>
        <p:spPr>
          <a:xfrm>
            <a:off x="4381337" y="4557559"/>
            <a:ext cx="2723823" cy="415498"/>
          </a:xfrm>
          <a:prstGeom prst="rect">
            <a:avLst/>
          </a:prstGeom>
        </p:spPr>
        <p:txBody>
          <a:bodyPr wrap="none">
            <a:spAutoFit/>
          </a:bodyPr>
          <a:lstStyle/>
          <a:p>
            <a:pPr defTabSz="457200">
              <a:lnSpc>
                <a:spcPct val="120000"/>
              </a:lnSpc>
              <a:defRPr/>
            </a:pPr>
            <a:r>
              <a:rPr lang="zh-CN" altLang="zh-CN" b="1" dirty="0"/>
              <a:t>少数区县资金使用不规范</a:t>
            </a:r>
            <a:r>
              <a:rPr lang="zh-CN" altLang="zh-CN" dirty="0"/>
              <a:t> </a:t>
            </a:r>
            <a:endParaRPr lang="en-US" sz="1400" dirty="0">
              <a:solidFill>
                <a:schemeClr val="tx1">
                  <a:lumMod val="50000"/>
                  <a:lumOff val="50000"/>
                </a:schemeClr>
              </a:solidFill>
              <a:latin typeface="+mj-lt"/>
              <a:ea typeface="ＭＳ Ｐゴシック" charset="0"/>
              <a:cs typeface="Roboto" charset="0"/>
              <a:sym typeface="Roboto" charset="0"/>
            </a:endParaRPr>
          </a:p>
        </p:txBody>
      </p:sp>
      <p:sp>
        <p:nvSpPr>
          <p:cNvPr id="11" name="Rectangle 10"/>
          <p:cNvSpPr/>
          <p:nvPr/>
        </p:nvSpPr>
        <p:spPr>
          <a:xfrm>
            <a:off x="4342853" y="5245057"/>
            <a:ext cx="3389313" cy="1015663"/>
          </a:xfrm>
          <a:prstGeom prst="rect">
            <a:avLst/>
          </a:prstGeom>
        </p:spPr>
        <p:txBody>
          <a:bodyPr wrap="square">
            <a:spAutoFit/>
          </a:bodyPr>
          <a:lstStyle/>
          <a:p>
            <a:r>
              <a:rPr lang="en-US" altLang="zh-CN" sz="1200" dirty="0">
                <a:solidFill>
                  <a:srgbClr val="7F7F7F"/>
                </a:solidFill>
              </a:rPr>
              <a:t>2020</a:t>
            </a:r>
            <a:r>
              <a:rPr lang="zh-CN" altLang="zh-CN" sz="1200" dirty="0">
                <a:solidFill>
                  <a:srgbClr val="7F7F7F"/>
                </a:solidFill>
              </a:rPr>
              <a:t>年全市开展了“收官大决战”，在督导组到各区县检查调研时发现，黔江区、巫山县、忠县等区县还需进一步向贫困群众讲清扶贫小额信贷资金的用途，着力解决贫困户将部分信贷资金用于建房、看病等问题。 </a:t>
            </a:r>
            <a:endParaRPr lang="ar-IQ" sz="1200" dirty="0">
              <a:solidFill>
                <a:srgbClr val="7F7F7F"/>
              </a:solidFill>
              <a:latin typeface="+mj-lt"/>
            </a:endParaRPr>
          </a:p>
        </p:txBody>
      </p:sp>
      <p:sp>
        <p:nvSpPr>
          <p:cNvPr id="12" name="Rectangle 11"/>
          <p:cNvSpPr/>
          <p:nvPr/>
        </p:nvSpPr>
        <p:spPr>
          <a:xfrm>
            <a:off x="8132820" y="4557559"/>
            <a:ext cx="3489146" cy="747897"/>
          </a:xfrm>
          <a:prstGeom prst="rect">
            <a:avLst/>
          </a:prstGeom>
        </p:spPr>
        <p:txBody>
          <a:bodyPr wrap="square">
            <a:spAutoFit/>
          </a:bodyPr>
          <a:lstStyle/>
          <a:p>
            <a:pPr defTabSz="457200">
              <a:lnSpc>
                <a:spcPct val="120000"/>
              </a:lnSpc>
              <a:defRPr/>
            </a:pPr>
            <a:r>
              <a:rPr lang="zh-CN" altLang="zh-CN" b="1" dirty="0"/>
              <a:t>少数区县防范逾期风险力度有待加强 </a:t>
            </a:r>
            <a:endParaRPr lang="en-US" sz="1400" b="1" dirty="0">
              <a:solidFill>
                <a:schemeClr val="tx1">
                  <a:lumMod val="50000"/>
                  <a:lumOff val="50000"/>
                </a:schemeClr>
              </a:solidFill>
              <a:latin typeface="+mj-lt"/>
              <a:ea typeface="ＭＳ Ｐゴシック" charset="0"/>
              <a:cs typeface="Roboto" charset="0"/>
              <a:sym typeface="Roboto" charset="0"/>
            </a:endParaRPr>
          </a:p>
        </p:txBody>
      </p:sp>
      <p:sp>
        <p:nvSpPr>
          <p:cNvPr id="13" name="Rectangle 12"/>
          <p:cNvSpPr/>
          <p:nvPr/>
        </p:nvSpPr>
        <p:spPr>
          <a:xfrm>
            <a:off x="8171304" y="5245057"/>
            <a:ext cx="3389313" cy="1384995"/>
          </a:xfrm>
          <a:prstGeom prst="rect">
            <a:avLst/>
          </a:prstGeom>
        </p:spPr>
        <p:txBody>
          <a:bodyPr wrap="square">
            <a:spAutoFit/>
          </a:bodyPr>
          <a:lstStyle/>
          <a:p>
            <a:r>
              <a:rPr lang="en-US" altLang="zh-CN" sz="1200" dirty="0">
                <a:solidFill>
                  <a:srgbClr val="7F7F7F"/>
                </a:solidFill>
              </a:rPr>
              <a:t>2020</a:t>
            </a:r>
            <a:r>
              <a:rPr lang="zh-CN" altLang="zh-CN" sz="1200" dirty="0">
                <a:solidFill>
                  <a:srgbClr val="7F7F7F"/>
                </a:solidFill>
              </a:rPr>
              <a:t>年</a:t>
            </a:r>
            <a:r>
              <a:rPr lang="en-US" altLang="zh-CN" sz="1200" dirty="0">
                <a:solidFill>
                  <a:srgbClr val="7F7F7F"/>
                </a:solidFill>
              </a:rPr>
              <a:t>12</a:t>
            </a:r>
            <a:r>
              <a:rPr lang="zh-CN" altLang="zh-CN" sz="1200" dirty="0">
                <a:solidFill>
                  <a:srgbClr val="7F7F7F"/>
                </a:solidFill>
              </a:rPr>
              <a:t>月底，我市扶贫小额信贷逾期率</a:t>
            </a:r>
            <a:r>
              <a:rPr lang="en-US" altLang="zh-CN" sz="1200" dirty="0">
                <a:solidFill>
                  <a:srgbClr val="7F7F7F"/>
                </a:solidFill>
              </a:rPr>
              <a:t>0.65%</a:t>
            </a:r>
            <a:r>
              <a:rPr lang="zh-CN" altLang="zh-CN" sz="1200" dirty="0">
                <a:solidFill>
                  <a:srgbClr val="7F7F7F"/>
                </a:solidFill>
              </a:rPr>
              <a:t>，低于国务院扶贫办要求</a:t>
            </a:r>
            <a:r>
              <a:rPr lang="en-US" altLang="zh-CN" sz="1200" dirty="0">
                <a:solidFill>
                  <a:srgbClr val="7F7F7F"/>
                </a:solidFill>
              </a:rPr>
              <a:t>1%</a:t>
            </a:r>
            <a:r>
              <a:rPr lang="zh-CN" altLang="zh-CN" sz="1200" dirty="0">
                <a:solidFill>
                  <a:srgbClr val="7F7F7F"/>
                </a:solidFill>
              </a:rPr>
              <a:t>的风险警戒线和</a:t>
            </a:r>
            <a:r>
              <a:rPr lang="en-US" altLang="zh-CN" sz="1200" dirty="0">
                <a:solidFill>
                  <a:srgbClr val="7F7F7F"/>
                </a:solidFill>
              </a:rPr>
              <a:t>3%</a:t>
            </a:r>
            <a:r>
              <a:rPr lang="zh-CN" altLang="zh-CN" sz="1200" dirty="0">
                <a:solidFill>
                  <a:srgbClr val="7F7F7F"/>
                </a:solidFill>
              </a:rPr>
              <a:t>的监管底线。</a:t>
            </a:r>
            <a:r>
              <a:rPr lang="en-US" altLang="zh-CN" sz="1200" dirty="0">
                <a:solidFill>
                  <a:srgbClr val="7F7F7F"/>
                </a:solidFill>
              </a:rPr>
              <a:t>2021</a:t>
            </a:r>
            <a:r>
              <a:rPr lang="zh-CN" altLang="zh-CN" sz="1200" dirty="0">
                <a:solidFill>
                  <a:srgbClr val="7F7F7F"/>
                </a:solidFill>
              </a:rPr>
              <a:t>年</a:t>
            </a:r>
            <a:r>
              <a:rPr lang="en-US" altLang="zh-CN" sz="1200" dirty="0">
                <a:solidFill>
                  <a:srgbClr val="7F7F7F"/>
                </a:solidFill>
              </a:rPr>
              <a:t>3</a:t>
            </a:r>
            <a:r>
              <a:rPr lang="zh-CN" altLang="zh-CN" sz="1200" dirty="0">
                <a:solidFill>
                  <a:srgbClr val="7F7F7F"/>
                </a:solidFill>
              </a:rPr>
              <a:t>月底，全市还有巫山、忠县、南川等</a:t>
            </a:r>
            <a:r>
              <a:rPr lang="en-US" altLang="zh-CN" sz="1200" dirty="0">
                <a:solidFill>
                  <a:srgbClr val="7F7F7F"/>
                </a:solidFill>
              </a:rPr>
              <a:t>7</a:t>
            </a:r>
            <a:r>
              <a:rPr lang="zh-CN" altLang="zh-CN" sz="1200" dirty="0">
                <a:solidFill>
                  <a:srgbClr val="7F7F7F"/>
                </a:solidFill>
              </a:rPr>
              <a:t>个区县逾期率超出了小额信贷逾期率</a:t>
            </a:r>
            <a:r>
              <a:rPr lang="en-US" altLang="zh-CN" sz="1200" dirty="0">
                <a:solidFill>
                  <a:srgbClr val="7F7F7F"/>
                </a:solidFill>
              </a:rPr>
              <a:t>1%</a:t>
            </a:r>
            <a:r>
              <a:rPr lang="zh-CN" altLang="zh-CN" sz="1200" dirty="0">
                <a:solidFill>
                  <a:srgbClr val="7F7F7F"/>
                </a:solidFill>
              </a:rPr>
              <a:t>风险警戒线，目前，市扶贫办正采取电话督促、通报督导、现场督办、约谈督改等方式，指导区县降低逾期率。</a:t>
            </a:r>
          </a:p>
        </p:txBody>
      </p:sp>
      <p:pic>
        <p:nvPicPr>
          <p:cNvPr id="7" name="图片占位符 6" descr="f21bd2cecbc310aab9bb5a38349b6b8d.jpeg"/>
          <p:cNvPicPr>
            <a:picLocks noGrp="1" noChangeAspect="1"/>
          </p:cNvPicPr>
          <p:nvPr>
            <p:ph type="pic" sz="quarter" idx="17"/>
          </p:nvPr>
        </p:nvPicPr>
        <p:blipFill>
          <a:blip r:embed="rId2">
            <a:extLst>
              <a:ext uri="{28A0092B-C50C-407E-A947-70E740481C1C}">
                <a14:useLocalDpi xmlns:a14="http://schemas.microsoft.com/office/drawing/2010/main" val="0"/>
              </a:ext>
            </a:extLst>
          </a:blip>
          <a:srcRect t="2951" b="2951"/>
          <a:stretch>
            <a:fillRect/>
          </a:stretch>
        </p:blipFill>
        <p:spPr/>
      </p:pic>
      <p:pic>
        <p:nvPicPr>
          <p:cNvPr id="14" name="图片占位符 13" descr="094ec1b9053b38644031d6242285217e.jpeg"/>
          <p:cNvPicPr>
            <a:picLocks noGrp="1" noChangeAspect="1"/>
          </p:cNvPicPr>
          <p:nvPr>
            <p:ph type="pic" sz="quarter" idx="18"/>
          </p:nvPr>
        </p:nvPicPr>
        <p:blipFill>
          <a:blip r:embed="rId3" cstate="print">
            <a:extLst>
              <a:ext uri="{28A0092B-C50C-407E-A947-70E740481C1C}">
                <a14:useLocalDpi xmlns:a14="http://schemas.microsoft.com/office/drawing/2010/main" val="0"/>
              </a:ext>
            </a:extLst>
          </a:blip>
          <a:srcRect l="834" r="834"/>
          <a:stretch>
            <a:fillRect/>
          </a:stretch>
        </p:blipFill>
        <p:spPr/>
      </p:pic>
      <p:pic>
        <p:nvPicPr>
          <p:cNvPr id="16" name="图片占位符 15" descr="db737558329807be746edff41f81c6bf.jpeg"/>
          <p:cNvPicPr>
            <a:picLocks noGrp="1" noChangeAspect="1"/>
          </p:cNvPicPr>
          <p:nvPr>
            <p:ph type="pic" sz="quarter" idx="19"/>
          </p:nvPr>
        </p:nvPicPr>
        <p:blipFill>
          <a:blip r:embed="rId4" cstate="print">
            <a:extLst>
              <a:ext uri="{28A0092B-C50C-407E-A947-70E740481C1C}">
                <a14:useLocalDpi xmlns:a14="http://schemas.microsoft.com/office/drawing/2010/main" val="0"/>
              </a:ext>
            </a:extLst>
          </a:blip>
          <a:srcRect t="3624" b="3624"/>
          <a:stretch>
            <a:fillRect/>
          </a:stretch>
        </p:blipFill>
        <p:spPr/>
      </p:pic>
      <p:sp>
        <p:nvSpPr>
          <p:cNvPr id="15" name="Title 41"/>
          <p:cNvSpPr>
            <a:spLocks noGrp="1"/>
          </p:cNvSpPr>
          <p:nvPr>
            <p:ph type="title"/>
          </p:nvPr>
        </p:nvSpPr>
        <p:spPr>
          <a:xfrm>
            <a:off x="513906" y="697637"/>
            <a:ext cx="10225913" cy="471365"/>
          </a:xfrm>
        </p:spPr>
        <p:txBody>
          <a:bodyPr/>
          <a:lstStyle/>
          <a:p>
            <a:r>
              <a:rPr lang="zh-CN" altLang="en-US" dirty="0" smtClean="0"/>
              <a:t>小额信贷</a:t>
            </a:r>
            <a:r>
              <a:rPr lang="en-US" altLang="zh-CN" dirty="0" smtClean="0"/>
              <a:t>  </a:t>
            </a:r>
            <a:r>
              <a:rPr lang="zh-CN" altLang="en-US" dirty="0" smtClean="0"/>
              <a:t>问题案例</a:t>
            </a:r>
            <a:endParaRPr lang="ar-IQ" dirty="0"/>
          </a:p>
        </p:txBody>
      </p:sp>
    </p:spTree>
    <p:extLst>
      <p:ext uri="{BB962C8B-B14F-4D97-AF65-F5344CB8AC3E}">
        <p14:creationId xmlns:p14="http://schemas.microsoft.com/office/powerpoint/2010/main" val="9755354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16">
      <a:dk1>
        <a:sysClr val="windowText" lastClr="000000"/>
      </a:dk1>
      <a:lt1>
        <a:sysClr val="window" lastClr="FFFFFF"/>
      </a:lt1>
      <a:dk2>
        <a:srgbClr val="44546A"/>
      </a:dk2>
      <a:lt2>
        <a:srgbClr val="E7E6E6"/>
      </a:lt2>
      <a:accent1>
        <a:srgbClr val="1F608B"/>
      </a:accent1>
      <a:accent2>
        <a:srgbClr val="2980B9"/>
      </a:accent2>
      <a:accent3>
        <a:srgbClr val="4098D4"/>
      </a:accent3>
      <a:accent4>
        <a:srgbClr val="7BB8E1"/>
      </a:accent4>
      <a:accent5>
        <a:srgbClr val="9FCBE9"/>
      </a:accent5>
      <a:accent6>
        <a:srgbClr val="C6E0F2"/>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Integral</Template>
  <TotalTime>36323</TotalTime>
  <Words>3623</Words>
  <Application>Microsoft Office PowerPoint</Application>
  <PresentationFormat>自定义</PresentationFormat>
  <Paragraphs>184</Paragraphs>
  <Slides>17</Slides>
  <Notes>0</Notes>
  <HiddenSlides>0</HiddenSlides>
  <MMClips>0</MMClips>
  <ScaleCrop>false</ScaleCrop>
  <HeadingPairs>
    <vt:vector size="4" baseType="variant">
      <vt:variant>
        <vt:lpstr>主题</vt:lpstr>
      </vt:variant>
      <vt:variant>
        <vt:i4>1</vt:i4>
      </vt:variant>
      <vt:variant>
        <vt:lpstr>幻灯片标题</vt:lpstr>
      </vt:variant>
      <vt:variant>
        <vt:i4>17</vt:i4>
      </vt:variant>
    </vt:vector>
  </HeadingPairs>
  <TitlesOfParts>
    <vt:vector size="18" baseType="lpstr">
      <vt:lpstr>Office Theme</vt:lpstr>
      <vt:lpstr>PowerPoint 演示文稿</vt:lpstr>
      <vt:lpstr>PowerPoint 演示文稿</vt:lpstr>
      <vt:lpstr>消费扶贫  工作开展情况</vt:lpstr>
      <vt:lpstr>消费扶贫  存在的主要问题</vt:lpstr>
      <vt:lpstr>消费扶贫  下一步工作打算</vt:lpstr>
      <vt:lpstr>PowerPoint 演示文稿</vt:lpstr>
      <vt:lpstr>小额信贷  工作开展情况</vt:lpstr>
      <vt:lpstr>小额信贷  存在的主要问题</vt:lpstr>
      <vt:lpstr>小额信贷  问题案例</vt:lpstr>
      <vt:lpstr>PowerPoint 演示文稿</vt:lpstr>
      <vt:lpstr>产业帮扶  工作开展情况</vt:lpstr>
      <vt:lpstr>PowerPoint 演示文稿</vt:lpstr>
      <vt:lpstr>产业帮扶  存在的主要问题</vt:lpstr>
      <vt:lpstr>PowerPoint 演示文稿</vt:lpstr>
      <vt:lpstr>产业帮扶  问题案例</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solan</dc:creator>
  <cp:lastModifiedBy>user</cp:lastModifiedBy>
  <cp:revision>1079</cp:revision>
  <dcterms:created xsi:type="dcterms:W3CDTF">2016-12-09T14:27:19Z</dcterms:created>
  <dcterms:modified xsi:type="dcterms:W3CDTF">2021-05-11T07:30:40Z</dcterms:modified>
</cp:coreProperties>
</file>