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9.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56" r:id="rId2"/>
    <p:sldId id="257" r:id="rId3"/>
    <p:sldId id="258" r:id="rId4"/>
    <p:sldId id="326" r:id="rId5"/>
    <p:sldId id="327" r:id="rId6"/>
    <p:sldId id="328" r:id="rId7"/>
    <p:sldId id="329" r:id="rId8"/>
    <p:sldId id="330" r:id="rId9"/>
    <p:sldId id="331" r:id="rId10"/>
    <p:sldId id="332" r:id="rId11"/>
    <p:sldId id="333" r:id="rId12"/>
    <p:sldId id="334" r:id="rId13"/>
    <p:sldId id="335" r:id="rId14"/>
    <p:sldId id="336" r:id="rId15"/>
    <p:sldId id="337" r:id="rId16"/>
    <p:sldId id="338" r:id="rId17"/>
    <p:sldId id="339" r:id="rId18"/>
    <p:sldId id="341" r:id="rId19"/>
    <p:sldId id="299" r:id="rId20"/>
    <p:sldId id="314" r:id="rId21"/>
    <p:sldId id="342" r:id="rId22"/>
    <p:sldId id="343" r:id="rId23"/>
    <p:sldId id="344" r:id="rId24"/>
    <p:sldId id="345" r:id="rId25"/>
    <p:sldId id="346" r:id="rId26"/>
    <p:sldId id="348" r:id="rId27"/>
    <p:sldId id="349" r:id="rId28"/>
    <p:sldId id="303" r:id="rId29"/>
    <p:sldId id="350" r:id="rId30"/>
    <p:sldId id="351" r:id="rId31"/>
    <p:sldId id="352" r:id="rId32"/>
    <p:sldId id="353" r:id="rId33"/>
    <p:sldId id="294" r:id="rId34"/>
    <p:sldId id="354" r:id="rId35"/>
    <p:sldId id="356" r:id="rId36"/>
    <p:sldId id="355" r:id="rId37"/>
    <p:sldId id="358" r:id="rId38"/>
    <p:sldId id="357" r:id="rId39"/>
    <p:sldId id="360" r:id="rId40"/>
    <p:sldId id="359" r:id="rId41"/>
    <p:sldId id="362" r:id="rId42"/>
    <p:sldId id="363" r:id="rId43"/>
    <p:sldId id="364" r:id="rId44"/>
    <p:sldId id="361" r:id="rId45"/>
    <p:sldId id="365" r:id="rId46"/>
    <p:sldId id="367" r:id="rId47"/>
    <p:sldId id="368" r:id="rId48"/>
    <p:sldId id="370" r:id="rId49"/>
    <p:sldId id="371" r:id="rId50"/>
    <p:sldId id="375" r:id="rId51"/>
    <p:sldId id="374" r:id="rId52"/>
    <p:sldId id="372" r:id="rId53"/>
    <p:sldId id="373" r:id="rId54"/>
    <p:sldId id="379" r:id="rId55"/>
    <p:sldId id="377" r:id="rId56"/>
    <p:sldId id="376" r:id="rId57"/>
    <p:sldId id="378" r:id="rId58"/>
    <p:sldId id="380" r:id="rId59"/>
    <p:sldId id="313"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ED7D31"/>
    <a:srgbClr val="182028"/>
    <a:srgbClr val="5B5B59"/>
    <a:srgbClr val="484847"/>
    <a:srgbClr val="3636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9" d="100"/>
          <a:sy n="89" d="100"/>
        </p:scale>
        <p:origin x="-570" y="-10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a:lstStyle/>
          <a:p>
            <a:pPr>
              <a:defRPr/>
            </a:pPr>
            <a:endParaRPr lang="zh-CN"/>
          </a:p>
        </c:rich>
      </c:tx>
      <c:layout>
        <c:manualLayout>
          <c:xMode val="edge"/>
          <c:yMode val="edge"/>
          <c:x val="0.49493708146294813"/>
          <c:y val="1.9316910736625205E-2"/>
        </c:manualLayout>
      </c:layout>
      <c:overlay val="0"/>
      <c:spPr>
        <a:noFill/>
        <a:ln w="25383">
          <a:noFill/>
        </a:ln>
      </c:spPr>
    </c:title>
    <c:autoTitleDeleted val="0"/>
    <c:plotArea>
      <c:layout>
        <c:manualLayout>
          <c:layoutTarget val="inner"/>
          <c:xMode val="edge"/>
          <c:yMode val="edge"/>
          <c:x val="7.4683544303797519E-2"/>
          <c:y val="1.4858841010401203E-3"/>
          <c:w val="0.85189873417721518"/>
          <c:h val="1"/>
        </c:manualLayout>
      </c:layout>
      <c:pieChart>
        <c:varyColors val="0"/>
        <c:ser>
          <c:idx val="0"/>
          <c:order val="0"/>
          <c:spPr>
            <a:solidFill>
              <a:srgbClr val="16B5F9"/>
            </a:solidFill>
            <a:ln w="25383">
              <a:noFill/>
            </a:ln>
          </c:spPr>
          <c:dPt>
            <c:idx val="0"/>
            <c:bubble3D val="0"/>
            <c:spPr>
              <a:noFill/>
              <a:ln w="25383">
                <a:noFill/>
              </a:ln>
            </c:spPr>
            <c:extLst xmlns:c16r2="http://schemas.microsoft.com/office/drawing/2015/06/chart">
              <c:ext xmlns:c16="http://schemas.microsoft.com/office/drawing/2014/chart" uri="{C3380CC4-5D6E-409C-BE32-E72D297353CC}">
                <c16:uniqueId val="{00000001-340C-40D5-B565-66C6672ABC72}"/>
              </c:ext>
            </c:extLst>
          </c:dPt>
          <c:dPt>
            <c:idx val="1"/>
            <c:bubble3D val="0"/>
            <c:spPr>
              <a:noFill/>
              <a:ln w="25383">
                <a:noFill/>
              </a:ln>
            </c:spPr>
            <c:extLst xmlns:c16r2="http://schemas.microsoft.com/office/drawing/2015/06/chart">
              <c:ext xmlns:c16="http://schemas.microsoft.com/office/drawing/2014/chart" uri="{C3380CC4-5D6E-409C-BE32-E72D297353CC}">
                <c16:uniqueId val="{00000003-340C-40D5-B565-66C6672ABC72}"/>
              </c:ext>
            </c:extLst>
          </c:dPt>
          <c:dPt>
            <c:idx val="2"/>
            <c:bubble3D val="0"/>
            <c:spPr>
              <a:solidFill>
                <a:schemeClr val="accent3"/>
              </a:solidFill>
              <a:ln w="25383">
                <a:noFill/>
              </a:ln>
            </c:spPr>
            <c:extLst xmlns:c16r2="http://schemas.microsoft.com/office/drawing/2015/06/chart">
              <c:ext xmlns:c16="http://schemas.microsoft.com/office/drawing/2014/chart" uri="{C3380CC4-5D6E-409C-BE32-E72D297353CC}">
                <c16:uniqueId val="{00000005-340C-40D5-B565-66C6672ABC72}"/>
              </c:ext>
            </c:extLst>
          </c:dPt>
          <c:dPt>
            <c:idx val="3"/>
            <c:bubble3D val="0"/>
            <c:spPr>
              <a:solidFill>
                <a:schemeClr val="accent2"/>
              </a:solidFill>
              <a:ln w="25383">
                <a:noFill/>
              </a:ln>
            </c:spPr>
            <c:extLst xmlns:c16r2="http://schemas.microsoft.com/office/drawing/2015/06/chart">
              <c:ext xmlns:c16="http://schemas.microsoft.com/office/drawing/2014/chart" uri="{C3380CC4-5D6E-409C-BE32-E72D297353CC}">
                <c16:uniqueId val="{00000007-340C-40D5-B565-66C6672ABC72}"/>
              </c:ext>
            </c:extLst>
          </c:dPt>
          <c:dPt>
            <c:idx val="4"/>
            <c:bubble3D val="0"/>
            <c:spPr>
              <a:solidFill>
                <a:schemeClr val="accent1"/>
              </a:solidFill>
              <a:ln w="25383">
                <a:noFill/>
              </a:ln>
            </c:spPr>
            <c:extLst xmlns:c16r2="http://schemas.microsoft.com/office/drawing/2015/06/chart">
              <c:ext xmlns:c16="http://schemas.microsoft.com/office/drawing/2014/chart" uri="{C3380CC4-5D6E-409C-BE32-E72D297353CC}">
                <c16:uniqueId val="{00000009-340C-40D5-B565-66C6672ABC72}"/>
              </c:ext>
            </c:extLst>
          </c:dPt>
          <c:dPt>
            <c:idx val="5"/>
            <c:bubble3D val="0"/>
            <c:spPr>
              <a:solidFill>
                <a:schemeClr val="accent6"/>
              </a:solidFill>
              <a:ln w="25383">
                <a:noFill/>
              </a:ln>
            </c:spPr>
            <c:extLst xmlns:c16r2="http://schemas.microsoft.com/office/drawing/2015/06/chart">
              <c:ext xmlns:c16="http://schemas.microsoft.com/office/drawing/2014/chart" uri="{C3380CC4-5D6E-409C-BE32-E72D297353CC}">
                <c16:uniqueId val="{0000000B-340C-40D5-B565-66C6672ABC72}"/>
              </c:ext>
            </c:extLst>
          </c:dPt>
          <c:dPt>
            <c:idx val="6"/>
            <c:bubble3D val="0"/>
            <c:spPr>
              <a:noFill/>
              <a:ln w="25383">
                <a:noFill/>
              </a:ln>
            </c:spPr>
            <c:extLst xmlns:c16r2="http://schemas.microsoft.com/office/drawing/2015/06/chart">
              <c:ext xmlns:c16="http://schemas.microsoft.com/office/drawing/2014/chart" uri="{C3380CC4-5D6E-409C-BE32-E72D297353CC}">
                <c16:uniqueId val="{0000000D-340C-40D5-B565-66C6672ABC72}"/>
              </c:ext>
            </c:extLst>
          </c:dPt>
          <c:dPt>
            <c:idx val="7"/>
            <c:bubble3D val="0"/>
            <c:spPr>
              <a:noFill/>
              <a:ln w="25383">
                <a:noFill/>
              </a:ln>
            </c:spPr>
            <c:extLst xmlns:c16r2="http://schemas.microsoft.com/office/drawing/2015/06/chart">
              <c:ext xmlns:c16="http://schemas.microsoft.com/office/drawing/2014/chart" uri="{C3380CC4-5D6E-409C-BE32-E72D297353CC}">
                <c16:uniqueId val="{0000000F-340C-40D5-B565-66C6672ABC72}"/>
              </c:ext>
            </c:extLst>
          </c:dPt>
          <c:val>
            <c:numRef>
              <c:f>Sheet1!$B$2:$I$2</c:f>
              <c:numCache>
                <c:formatCode>General</c:formatCode>
                <c:ptCount val="8"/>
                <c:pt idx="0">
                  <c:v>20</c:v>
                </c:pt>
                <c:pt idx="1">
                  <c:v>20</c:v>
                </c:pt>
                <c:pt idx="2">
                  <c:v>20</c:v>
                </c:pt>
                <c:pt idx="3">
                  <c:v>20</c:v>
                </c:pt>
                <c:pt idx="4">
                  <c:v>20</c:v>
                </c:pt>
                <c:pt idx="5">
                  <c:v>20</c:v>
                </c:pt>
                <c:pt idx="6">
                  <c:v>20</c:v>
                </c:pt>
                <c:pt idx="7">
                  <c:v>20</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c:ext uri="{02D57815-91ED-43cb-92C2-25804820EDAC}">
                        <c15:formulaRef>
                          <c15:sqref>Sheet1!$B$1:$I$1</c15:sqref>
                        </c15:formulaRef>
                      </c:ext>
                    </c:extLst>
                    <c:strCache>
                      <c:ptCount val="8"/>
                      <c:pt idx="0">
                        <c:v>2013</c:v>
                      </c:pt>
                      <c:pt idx="1">
                        <c:v>2014</c:v>
                      </c:pt>
                      <c:pt idx="2">
                        <c:v>ew</c:v>
                      </c:pt>
                      <c:pt idx="3">
                        <c:v>we</c:v>
                      </c:pt>
                      <c:pt idx="4">
                        <c:v>Sin título 1</c:v>
                      </c:pt>
                      <c:pt idx="5">
                        <c:v>Sin título 2</c:v>
                      </c:pt>
                      <c:pt idx="6">
                        <c:v>Sin título 3</c:v>
                      </c:pt>
                      <c:pt idx="7">
                        <c:v>Sin título 4</c:v>
                      </c:pt>
                    </c:strCache>
                  </c:strRef>
                </c15:cat>
              </c15:filteredCategoryTitle>
            </c:ext>
            <c:ext xmlns:c16="http://schemas.microsoft.com/office/drawing/2014/chart" uri="{C3380CC4-5D6E-409C-BE32-E72D297353CC}">
              <c16:uniqueId val="{00000010-340C-40D5-B565-66C6672ABC72}"/>
            </c:ext>
          </c:extLst>
        </c:ser>
        <c:dLbls>
          <c:showLegendKey val="0"/>
          <c:showVal val="0"/>
          <c:showCatName val="0"/>
          <c:showSerName val="0"/>
          <c:showPercent val="0"/>
          <c:showBubbleSize val="0"/>
          <c:showLeaderLines val="0"/>
        </c:dLbls>
        <c:firstSliceAng val="0"/>
      </c:pieChart>
      <c:spPr>
        <a:noFill/>
        <a:ln w="25383">
          <a:noFill/>
        </a:ln>
      </c:spPr>
    </c:plotArea>
    <c:plotVisOnly val="1"/>
    <c:dispBlanksAs val="zero"/>
    <c:showDLblsOverMax val="0"/>
  </c:chart>
  <c:spPr>
    <a:noFill/>
    <a:ln>
      <a:noFill/>
    </a:ln>
  </c:spPr>
  <c:txPr>
    <a:bodyPr/>
    <a:lstStyle/>
    <a:p>
      <a:pPr>
        <a:defRPr sz="1799" b="0" i="0" u="none" strike="noStrike" baseline="0">
          <a:solidFill>
            <a:srgbClr val="808080"/>
          </a:solidFill>
          <a:latin typeface="Arial" panose="020B0604020202020204" pitchFamily="34" charset="0"/>
          <a:ea typeface="微软雅黑" panose="020B0503020204020204" pitchFamily="34" charset="-122"/>
          <a:cs typeface="Helv"/>
          <a:sym typeface="Arial" panose="020B0604020202020204" pitchFamily="34" charset="0"/>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title>
      <c:tx>
        <c:rich>
          <a:bodyPr/>
          <a:lstStyle/>
          <a:p>
            <a:pPr>
              <a:defRPr/>
            </a:pPr>
            <a:endParaRPr lang="zh-CN"/>
          </a:p>
        </c:rich>
      </c:tx>
      <c:layout>
        <c:manualLayout>
          <c:xMode val="edge"/>
          <c:yMode val="edge"/>
          <c:x val="0.49493708146294813"/>
          <c:y val="1.9316910736625205E-2"/>
        </c:manualLayout>
      </c:layout>
      <c:overlay val="0"/>
      <c:spPr>
        <a:noFill/>
        <a:ln w="25383">
          <a:noFill/>
        </a:ln>
      </c:spPr>
    </c:title>
    <c:autoTitleDeleted val="0"/>
    <c:plotArea>
      <c:layout>
        <c:manualLayout>
          <c:layoutTarget val="inner"/>
          <c:xMode val="edge"/>
          <c:yMode val="edge"/>
          <c:x val="7.4683544303797506E-2"/>
          <c:y val="1.4858841010401203E-3"/>
          <c:w val="0.85189873417721518"/>
          <c:h val="1"/>
        </c:manualLayout>
      </c:layout>
      <c:pieChart>
        <c:varyColors val="0"/>
        <c:ser>
          <c:idx val="0"/>
          <c:order val="0"/>
          <c:spPr>
            <a:solidFill>
              <a:srgbClr val="0B5879"/>
            </a:solidFill>
            <a:ln w="25383">
              <a:noFill/>
            </a:ln>
          </c:spPr>
          <c:dPt>
            <c:idx val="0"/>
            <c:bubble3D val="0"/>
            <c:spPr>
              <a:solidFill>
                <a:schemeClr val="accent6"/>
              </a:solidFill>
              <a:ln w="25383">
                <a:noFill/>
              </a:ln>
            </c:spPr>
            <c:extLst xmlns:c16r2="http://schemas.microsoft.com/office/drawing/2015/06/chart">
              <c:ext xmlns:c16="http://schemas.microsoft.com/office/drawing/2014/chart" uri="{C3380CC4-5D6E-409C-BE32-E72D297353CC}">
                <c16:uniqueId val="{00000001-7193-454E-8DAA-530B071FC317}"/>
              </c:ext>
            </c:extLst>
          </c:dPt>
          <c:dPt>
            <c:idx val="1"/>
            <c:bubble3D val="0"/>
            <c:spPr>
              <a:solidFill>
                <a:schemeClr val="accent1"/>
              </a:solidFill>
              <a:ln w="25383">
                <a:noFill/>
              </a:ln>
            </c:spPr>
            <c:extLst xmlns:c16r2="http://schemas.microsoft.com/office/drawing/2015/06/chart">
              <c:ext xmlns:c16="http://schemas.microsoft.com/office/drawing/2014/chart" uri="{C3380CC4-5D6E-409C-BE32-E72D297353CC}">
                <c16:uniqueId val="{00000003-7193-454E-8DAA-530B071FC317}"/>
              </c:ext>
            </c:extLst>
          </c:dPt>
          <c:dPt>
            <c:idx val="2"/>
            <c:bubble3D val="0"/>
            <c:spPr>
              <a:solidFill>
                <a:schemeClr val="accent2"/>
              </a:solidFill>
              <a:ln w="25383">
                <a:noFill/>
              </a:ln>
            </c:spPr>
            <c:extLst xmlns:c16r2="http://schemas.microsoft.com/office/drawing/2015/06/chart">
              <c:ext xmlns:c16="http://schemas.microsoft.com/office/drawing/2014/chart" uri="{C3380CC4-5D6E-409C-BE32-E72D297353CC}">
                <c16:uniqueId val="{00000005-7193-454E-8DAA-530B071FC317}"/>
              </c:ext>
            </c:extLst>
          </c:dPt>
          <c:dPt>
            <c:idx val="3"/>
            <c:bubble3D val="0"/>
            <c:spPr>
              <a:solidFill>
                <a:schemeClr val="accent3"/>
              </a:solidFill>
              <a:ln w="25383">
                <a:noFill/>
              </a:ln>
            </c:spPr>
            <c:extLst xmlns:c16r2="http://schemas.microsoft.com/office/drawing/2015/06/chart">
              <c:ext xmlns:c16="http://schemas.microsoft.com/office/drawing/2014/chart" uri="{C3380CC4-5D6E-409C-BE32-E72D297353CC}">
                <c16:uniqueId val="{00000007-7193-454E-8DAA-530B071FC317}"/>
              </c:ext>
            </c:extLst>
          </c:dPt>
          <c:dPt>
            <c:idx val="4"/>
            <c:bubble3D val="0"/>
            <c:spPr>
              <a:noFill/>
              <a:ln w="25383">
                <a:noFill/>
              </a:ln>
            </c:spPr>
            <c:extLst xmlns:c16r2="http://schemas.microsoft.com/office/drawing/2015/06/chart">
              <c:ext xmlns:c16="http://schemas.microsoft.com/office/drawing/2014/chart" uri="{C3380CC4-5D6E-409C-BE32-E72D297353CC}">
                <c16:uniqueId val="{00000009-7193-454E-8DAA-530B071FC317}"/>
              </c:ext>
            </c:extLst>
          </c:dPt>
          <c:dPt>
            <c:idx val="5"/>
            <c:bubble3D val="0"/>
            <c:spPr>
              <a:noFill/>
              <a:ln w="25383">
                <a:noFill/>
              </a:ln>
            </c:spPr>
            <c:extLst xmlns:c16r2="http://schemas.microsoft.com/office/drawing/2015/06/chart">
              <c:ext xmlns:c16="http://schemas.microsoft.com/office/drawing/2014/chart" uri="{C3380CC4-5D6E-409C-BE32-E72D297353CC}">
                <c16:uniqueId val="{0000000B-7193-454E-8DAA-530B071FC317}"/>
              </c:ext>
            </c:extLst>
          </c:dPt>
          <c:dPt>
            <c:idx val="6"/>
            <c:bubble3D val="0"/>
            <c:spPr>
              <a:solidFill>
                <a:schemeClr val="accent4"/>
              </a:solidFill>
              <a:ln w="25383">
                <a:noFill/>
              </a:ln>
            </c:spPr>
            <c:extLst xmlns:c16r2="http://schemas.microsoft.com/office/drawing/2015/06/chart">
              <c:ext xmlns:c16="http://schemas.microsoft.com/office/drawing/2014/chart" uri="{C3380CC4-5D6E-409C-BE32-E72D297353CC}">
                <c16:uniqueId val="{0000000D-7193-454E-8DAA-530B071FC317}"/>
              </c:ext>
            </c:extLst>
          </c:dPt>
          <c:dPt>
            <c:idx val="7"/>
            <c:bubble3D val="0"/>
            <c:spPr>
              <a:solidFill>
                <a:schemeClr val="accent5"/>
              </a:solidFill>
              <a:ln w="25383">
                <a:noFill/>
              </a:ln>
            </c:spPr>
            <c:extLst xmlns:c16r2="http://schemas.microsoft.com/office/drawing/2015/06/chart">
              <c:ext xmlns:c16="http://schemas.microsoft.com/office/drawing/2014/chart" uri="{C3380CC4-5D6E-409C-BE32-E72D297353CC}">
                <c16:uniqueId val="{0000000F-7193-454E-8DAA-530B071FC317}"/>
              </c:ext>
            </c:extLst>
          </c:dPt>
          <c:val>
            <c:numRef>
              <c:f>Sheet1!$B$2:$I$2</c:f>
              <c:numCache>
                <c:formatCode>General</c:formatCode>
                <c:ptCount val="8"/>
                <c:pt idx="0">
                  <c:v>20</c:v>
                </c:pt>
                <c:pt idx="1">
                  <c:v>20</c:v>
                </c:pt>
                <c:pt idx="2">
                  <c:v>20</c:v>
                </c:pt>
                <c:pt idx="3">
                  <c:v>20</c:v>
                </c:pt>
                <c:pt idx="4">
                  <c:v>20</c:v>
                </c:pt>
                <c:pt idx="5">
                  <c:v>20</c:v>
                </c:pt>
                <c:pt idx="6">
                  <c:v>20</c:v>
                </c:pt>
                <c:pt idx="7">
                  <c:v>20</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c:ext uri="{02D57815-91ED-43cb-92C2-25804820EDAC}">
                        <c15:formulaRef>
                          <c15:sqref>Sheet1!$B$1:$I$1</c15:sqref>
                        </c15:formulaRef>
                      </c:ext>
                    </c:extLst>
                    <c:strCache>
                      <c:ptCount val="8"/>
                      <c:pt idx="0">
                        <c:v>2013</c:v>
                      </c:pt>
                      <c:pt idx="1">
                        <c:v>2014</c:v>
                      </c:pt>
                      <c:pt idx="2">
                        <c:v>ew</c:v>
                      </c:pt>
                      <c:pt idx="3">
                        <c:v>we</c:v>
                      </c:pt>
                      <c:pt idx="4">
                        <c:v>Sin título 1</c:v>
                      </c:pt>
                      <c:pt idx="5">
                        <c:v>Sin título 2</c:v>
                      </c:pt>
                      <c:pt idx="6">
                        <c:v>Sin título 3</c:v>
                      </c:pt>
                      <c:pt idx="7">
                        <c:v>Sin título 4</c:v>
                      </c:pt>
                    </c:strCache>
                  </c:strRef>
                </c15:cat>
              </c15:filteredCategoryTitle>
            </c:ext>
            <c:ext xmlns:c16="http://schemas.microsoft.com/office/drawing/2014/chart" uri="{C3380CC4-5D6E-409C-BE32-E72D297353CC}">
              <c16:uniqueId val="{00000010-7193-454E-8DAA-530B071FC317}"/>
            </c:ext>
          </c:extLst>
        </c:ser>
        <c:dLbls>
          <c:showLegendKey val="0"/>
          <c:showVal val="0"/>
          <c:showCatName val="0"/>
          <c:showSerName val="0"/>
          <c:showPercent val="0"/>
          <c:showBubbleSize val="0"/>
          <c:showLeaderLines val="0"/>
        </c:dLbls>
        <c:firstSliceAng val="0"/>
      </c:pieChart>
      <c:spPr>
        <a:noFill/>
        <a:ln w="25383">
          <a:noFill/>
        </a:ln>
      </c:spPr>
    </c:plotArea>
    <c:plotVisOnly val="1"/>
    <c:dispBlanksAs val="zero"/>
    <c:showDLblsOverMax val="0"/>
  </c:chart>
  <c:spPr>
    <a:noFill/>
    <a:ln>
      <a:noFill/>
    </a:ln>
  </c:spPr>
  <c:txPr>
    <a:bodyPr/>
    <a:lstStyle/>
    <a:p>
      <a:pPr>
        <a:defRPr sz="1794" b="0" i="0" u="none" strike="noStrike" baseline="0">
          <a:solidFill>
            <a:srgbClr val="808080"/>
          </a:solidFill>
          <a:latin typeface="Arial" panose="020B0604020202020204" pitchFamily="34" charset="0"/>
          <a:ea typeface="微软雅黑" panose="020B0503020204020204" pitchFamily="34" charset="-122"/>
          <a:cs typeface="Helv"/>
          <a:sym typeface="Arial" panose="020B0604020202020204" pitchFamily="34" charset="0"/>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title>
      <c:tx>
        <c:rich>
          <a:bodyPr/>
          <a:lstStyle/>
          <a:p>
            <a:pPr>
              <a:defRPr/>
            </a:pPr>
            <a:endParaRPr lang="zh-CN"/>
          </a:p>
        </c:rich>
      </c:tx>
      <c:layout>
        <c:manualLayout>
          <c:xMode val="edge"/>
          <c:yMode val="edge"/>
          <c:x val="0.49493708146294813"/>
          <c:y val="1.9316910736625205E-2"/>
        </c:manualLayout>
      </c:layout>
      <c:overlay val="0"/>
      <c:spPr>
        <a:noFill/>
        <a:ln w="25383">
          <a:noFill/>
        </a:ln>
      </c:spPr>
    </c:title>
    <c:autoTitleDeleted val="0"/>
    <c:plotArea>
      <c:layout>
        <c:manualLayout>
          <c:layoutTarget val="inner"/>
          <c:xMode val="edge"/>
          <c:yMode val="edge"/>
          <c:x val="7.4683544303797506E-2"/>
          <c:y val="1.4858841010401203E-3"/>
          <c:w val="0.85189873417721518"/>
          <c:h val="1"/>
        </c:manualLayout>
      </c:layout>
      <c:pieChart>
        <c:varyColors val="0"/>
        <c:ser>
          <c:idx val="0"/>
          <c:order val="0"/>
          <c:spPr>
            <a:solidFill>
              <a:srgbClr val="0B5879"/>
            </a:solidFill>
            <a:ln w="25383">
              <a:noFill/>
            </a:ln>
          </c:spPr>
          <c:dPt>
            <c:idx val="0"/>
            <c:bubble3D val="0"/>
            <c:spPr>
              <a:solidFill>
                <a:schemeClr val="accent4"/>
              </a:solidFill>
              <a:ln w="25383">
                <a:noFill/>
              </a:ln>
            </c:spPr>
            <c:extLst xmlns:c16r2="http://schemas.microsoft.com/office/drawing/2015/06/chart">
              <c:ext xmlns:c16="http://schemas.microsoft.com/office/drawing/2014/chart" uri="{C3380CC4-5D6E-409C-BE32-E72D297353CC}">
                <c16:uniqueId val="{00000001-42D1-4E15-94B2-042B0A97577D}"/>
              </c:ext>
            </c:extLst>
          </c:dPt>
          <c:dPt>
            <c:idx val="1"/>
            <c:bubble3D val="0"/>
            <c:spPr>
              <a:solidFill>
                <a:schemeClr val="accent5"/>
              </a:solidFill>
              <a:ln w="25383">
                <a:noFill/>
              </a:ln>
            </c:spPr>
            <c:extLst xmlns:c16r2="http://schemas.microsoft.com/office/drawing/2015/06/chart">
              <c:ext xmlns:c16="http://schemas.microsoft.com/office/drawing/2014/chart" uri="{C3380CC4-5D6E-409C-BE32-E72D297353CC}">
                <c16:uniqueId val="{00000003-42D1-4E15-94B2-042B0A97577D}"/>
              </c:ext>
            </c:extLst>
          </c:dPt>
          <c:dPt>
            <c:idx val="2"/>
            <c:bubble3D val="0"/>
            <c:spPr>
              <a:noFill/>
              <a:ln w="25383">
                <a:noFill/>
              </a:ln>
            </c:spPr>
            <c:extLst xmlns:c16r2="http://schemas.microsoft.com/office/drawing/2015/06/chart">
              <c:ext xmlns:c16="http://schemas.microsoft.com/office/drawing/2014/chart" uri="{C3380CC4-5D6E-409C-BE32-E72D297353CC}">
                <c16:uniqueId val="{00000005-42D1-4E15-94B2-042B0A97577D}"/>
              </c:ext>
            </c:extLst>
          </c:dPt>
          <c:dPt>
            <c:idx val="3"/>
            <c:bubble3D val="0"/>
            <c:spPr>
              <a:noFill/>
              <a:ln w="25383">
                <a:noFill/>
              </a:ln>
            </c:spPr>
            <c:extLst xmlns:c16r2="http://schemas.microsoft.com/office/drawing/2015/06/chart">
              <c:ext xmlns:c16="http://schemas.microsoft.com/office/drawing/2014/chart" uri="{C3380CC4-5D6E-409C-BE32-E72D297353CC}">
                <c16:uniqueId val="{00000007-42D1-4E15-94B2-042B0A97577D}"/>
              </c:ext>
            </c:extLst>
          </c:dPt>
          <c:dPt>
            <c:idx val="4"/>
            <c:bubble3D val="0"/>
            <c:spPr>
              <a:noFill/>
              <a:ln w="25383">
                <a:noFill/>
              </a:ln>
            </c:spPr>
            <c:extLst xmlns:c16r2="http://schemas.microsoft.com/office/drawing/2015/06/chart">
              <c:ext xmlns:c16="http://schemas.microsoft.com/office/drawing/2014/chart" uri="{C3380CC4-5D6E-409C-BE32-E72D297353CC}">
                <c16:uniqueId val="{00000009-42D1-4E15-94B2-042B0A97577D}"/>
              </c:ext>
            </c:extLst>
          </c:dPt>
          <c:dPt>
            <c:idx val="5"/>
            <c:bubble3D val="0"/>
            <c:spPr>
              <a:noFill/>
              <a:ln w="25383">
                <a:noFill/>
              </a:ln>
            </c:spPr>
            <c:extLst xmlns:c16r2="http://schemas.microsoft.com/office/drawing/2015/06/chart">
              <c:ext xmlns:c16="http://schemas.microsoft.com/office/drawing/2014/chart" uri="{C3380CC4-5D6E-409C-BE32-E72D297353CC}">
                <c16:uniqueId val="{0000000B-42D1-4E15-94B2-042B0A97577D}"/>
              </c:ext>
            </c:extLst>
          </c:dPt>
          <c:dPt>
            <c:idx val="6"/>
            <c:bubble3D val="0"/>
            <c:spPr>
              <a:solidFill>
                <a:schemeClr val="accent2"/>
              </a:solidFill>
              <a:ln w="25383">
                <a:noFill/>
              </a:ln>
            </c:spPr>
            <c:extLst xmlns:c16r2="http://schemas.microsoft.com/office/drawing/2015/06/chart">
              <c:ext xmlns:c16="http://schemas.microsoft.com/office/drawing/2014/chart" uri="{C3380CC4-5D6E-409C-BE32-E72D297353CC}">
                <c16:uniqueId val="{0000000D-42D1-4E15-94B2-042B0A97577D}"/>
              </c:ext>
            </c:extLst>
          </c:dPt>
          <c:dPt>
            <c:idx val="7"/>
            <c:bubble3D val="0"/>
            <c:spPr>
              <a:solidFill>
                <a:schemeClr val="accent3"/>
              </a:solidFill>
              <a:ln w="25383">
                <a:noFill/>
              </a:ln>
            </c:spPr>
            <c:extLst xmlns:c16r2="http://schemas.microsoft.com/office/drawing/2015/06/chart">
              <c:ext xmlns:c16="http://schemas.microsoft.com/office/drawing/2014/chart" uri="{C3380CC4-5D6E-409C-BE32-E72D297353CC}">
                <c16:uniqueId val="{0000000F-42D1-4E15-94B2-042B0A97577D}"/>
              </c:ext>
            </c:extLst>
          </c:dPt>
          <c:val>
            <c:numRef>
              <c:f>Sheet1!$B$2:$I$2</c:f>
              <c:numCache>
                <c:formatCode>General</c:formatCode>
                <c:ptCount val="8"/>
                <c:pt idx="0">
                  <c:v>20</c:v>
                </c:pt>
                <c:pt idx="1">
                  <c:v>20</c:v>
                </c:pt>
                <c:pt idx="2">
                  <c:v>20</c:v>
                </c:pt>
                <c:pt idx="3">
                  <c:v>20</c:v>
                </c:pt>
                <c:pt idx="4">
                  <c:v>20</c:v>
                </c:pt>
                <c:pt idx="5">
                  <c:v>20</c:v>
                </c:pt>
                <c:pt idx="6">
                  <c:v>20</c:v>
                </c:pt>
                <c:pt idx="7">
                  <c:v>20</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c:ext uri="{02D57815-91ED-43cb-92C2-25804820EDAC}">
                        <c15:formulaRef>
                          <c15:sqref>Sheet1!$B$1:$I$1</c15:sqref>
                        </c15:formulaRef>
                      </c:ext>
                    </c:extLst>
                    <c:strCache>
                      <c:ptCount val="8"/>
                      <c:pt idx="0">
                        <c:v>2013</c:v>
                      </c:pt>
                      <c:pt idx="1">
                        <c:v>2014</c:v>
                      </c:pt>
                      <c:pt idx="2">
                        <c:v>ew</c:v>
                      </c:pt>
                      <c:pt idx="3">
                        <c:v>we</c:v>
                      </c:pt>
                      <c:pt idx="4">
                        <c:v>Sin título 1</c:v>
                      </c:pt>
                      <c:pt idx="5">
                        <c:v>Sin título 2</c:v>
                      </c:pt>
                      <c:pt idx="6">
                        <c:v>Sin título 3</c:v>
                      </c:pt>
                      <c:pt idx="7">
                        <c:v>Sin título 4</c:v>
                      </c:pt>
                    </c:strCache>
                  </c:strRef>
                </c15:cat>
              </c15:filteredCategoryTitle>
            </c:ext>
            <c:ext xmlns:c16="http://schemas.microsoft.com/office/drawing/2014/chart" uri="{C3380CC4-5D6E-409C-BE32-E72D297353CC}">
              <c16:uniqueId val="{00000010-42D1-4E15-94B2-042B0A97577D}"/>
            </c:ext>
          </c:extLst>
        </c:ser>
        <c:dLbls>
          <c:showLegendKey val="0"/>
          <c:showVal val="0"/>
          <c:showCatName val="0"/>
          <c:showSerName val="0"/>
          <c:showPercent val="0"/>
          <c:showBubbleSize val="0"/>
          <c:showLeaderLines val="0"/>
        </c:dLbls>
        <c:firstSliceAng val="0"/>
      </c:pieChart>
      <c:spPr>
        <a:noFill/>
        <a:ln w="25383">
          <a:noFill/>
        </a:ln>
      </c:spPr>
    </c:plotArea>
    <c:plotVisOnly val="1"/>
    <c:dispBlanksAs val="zero"/>
    <c:showDLblsOverMax val="0"/>
  </c:chart>
  <c:spPr>
    <a:noFill/>
    <a:ln>
      <a:noFill/>
    </a:ln>
  </c:spPr>
  <c:txPr>
    <a:bodyPr/>
    <a:lstStyle/>
    <a:p>
      <a:pPr>
        <a:defRPr sz="1794" b="0" i="0" u="none" strike="noStrike" baseline="0">
          <a:solidFill>
            <a:srgbClr val="808080"/>
          </a:solidFill>
          <a:latin typeface="Arial" panose="020B0604020202020204" pitchFamily="34" charset="0"/>
          <a:ea typeface="微软雅黑" panose="020B0503020204020204" pitchFamily="34" charset="-122"/>
          <a:cs typeface="Helv"/>
          <a:sym typeface="Arial" panose="020B0604020202020204" pitchFamily="34" charset="0"/>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a:lstStyle/>
          <a:p>
            <a:pPr>
              <a:defRPr/>
            </a:pPr>
            <a:endParaRPr lang="zh-CN"/>
          </a:p>
        </c:rich>
      </c:tx>
      <c:layout>
        <c:manualLayout>
          <c:xMode val="edge"/>
          <c:yMode val="edge"/>
          <c:x val="0.49493708146294813"/>
          <c:y val="1.9316910736625205E-2"/>
        </c:manualLayout>
      </c:layout>
      <c:overlay val="0"/>
      <c:spPr>
        <a:noFill/>
        <a:ln w="25411">
          <a:noFill/>
        </a:ln>
      </c:spPr>
    </c:title>
    <c:autoTitleDeleted val="0"/>
    <c:plotArea>
      <c:layout>
        <c:manualLayout>
          <c:layoutTarget val="inner"/>
          <c:xMode val="edge"/>
          <c:yMode val="edge"/>
          <c:x val="6.6951660037340696E-2"/>
          <c:y val="7.405065346213173E-2"/>
          <c:w val="0.85189873417721518"/>
          <c:h val="1"/>
        </c:manualLayout>
      </c:layout>
      <c:pieChart>
        <c:varyColors val="0"/>
        <c:ser>
          <c:idx val="0"/>
          <c:order val="0"/>
          <c:spPr>
            <a:solidFill>
              <a:srgbClr val="16B5F9"/>
            </a:solidFill>
            <a:ln w="25411">
              <a:noFill/>
            </a:ln>
          </c:spPr>
          <c:dPt>
            <c:idx val="0"/>
            <c:bubble3D val="0"/>
            <c:spPr>
              <a:noFill/>
              <a:ln w="25411">
                <a:noFill/>
              </a:ln>
            </c:spPr>
            <c:extLst xmlns:c16r2="http://schemas.microsoft.com/office/drawing/2015/06/chart">
              <c:ext xmlns:c16="http://schemas.microsoft.com/office/drawing/2014/chart" uri="{C3380CC4-5D6E-409C-BE32-E72D297353CC}">
                <c16:uniqueId val="{00000001-1114-4E2E-B7CE-869F28FA56E7}"/>
              </c:ext>
            </c:extLst>
          </c:dPt>
          <c:dPt>
            <c:idx val="1"/>
            <c:bubble3D val="0"/>
            <c:spPr>
              <a:noFill/>
              <a:ln w="25411">
                <a:noFill/>
              </a:ln>
            </c:spPr>
            <c:extLst xmlns:c16r2="http://schemas.microsoft.com/office/drawing/2015/06/chart">
              <c:ext xmlns:c16="http://schemas.microsoft.com/office/drawing/2014/chart" uri="{C3380CC4-5D6E-409C-BE32-E72D297353CC}">
                <c16:uniqueId val="{00000003-1114-4E2E-B7CE-869F28FA56E7}"/>
              </c:ext>
            </c:extLst>
          </c:dPt>
          <c:dPt>
            <c:idx val="2"/>
            <c:bubble3D val="0"/>
            <c:spPr>
              <a:solidFill>
                <a:schemeClr val="accent1"/>
              </a:solidFill>
              <a:ln w="25411">
                <a:noFill/>
              </a:ln>
            </c:spPr>
            <c:extLst xmlns:c16r2="http://schemas.microsoft.com/office/drawing/2015/06/chart">
              <c:ext xmlns:c16="http://schemas.microsoft.com/office/drawing/2014/chart" uri="{C3380CC4-5D6E-409C-BE32-E72D297353CC}">
                <c16:uniqueId val="{00000005-1114-4E2E-B7CE-869F28FA56E7}"/>
              </c:ext>
            </c:extLst>
          </c:dPt>
          <c:dPt>
            <c:idx val="3"/>
            <c:bubble3D val="0"/>
            <c:spPr>
              <a:solidFill>
                <a:schemeClr val="accent6"/>
              </a:solidFill>
              <a:ln w="25411">
                <a:noFill/>
              </a:ln>
            </c:spPr>
            <c:extLst xmlns:c16r2="http://schemas.microsoft.com/office/drawing/2015/06/chart">
              <c:ext xmlns:c16="http://schemas.microsoft.com/office/drawing/2014/chart" uri="{C3380CC4-5D6E-409C-BE32-E72D297353CC}">
                <c16:uniqueId val="{00000007-1114-4E2E-B7CE-869F28FA56E7}"/>
              </c:ext>
            </c:extLst>
          </c:dPt>
          <c:dPt>
            <c:idx val="4"/>
            <c:bubble3D val="0"/>
            <c:spPr>
              <a:solidFill>
                <a:schemeClr val="accent5"/>
              </a:solidFill>
              <a:ln w="25411">
                <a:noFill/>
              </a:ln>
            </c:spPr>
            <c:extLst xmlns:c16r2="http://schemas.microsoft.com/office/drawing/2015/06/chart">
              <c:ext xmlns:c16="http://schemas.microsoft.com/office/drawing/2014/chart" uri="{C3380CC4-5D6E-409C-BE32-E72D297353CC}">
                <c16:uniqueId val="{00000009-1114-4E2E-B7CE-869F28FA56E7}"/>
              </c:ext>
            </c:extLst>
          </c:dPt>
          <c:dPt>
            <c:idx val="5"/>
            <c:bubble3D val="0"/>
            <c:spPr>
              <a:solidFill>
                <a:schemeClr val="accent4"/>
              </a:solidFill>
              <a:ln w="25411">
                <a:noFill/>
              </a:ln>
            </c:spPr>
            <c:extLst xmlns:c16r2="http://schemas.microsoft.com/office/drawing/2015/06/chart">
              <c:ext xmlns:c16="http://schemas.microsoft.com/office/drawing/2014/chart" uri="{C3380CC4-5D6E-409C-BE32-E72D297353CC}">
                <c16:uniqueId val="{0000000B-1114-4E2E-B7CE-869F28FA56E7}"/>
              </c:ext>
            </c:extLst>
          </c:dPt>
          <c:dPt>
            <c:idx val="6"/>
            <c:bubble3D val="0"/>
            <c:spPr>
              <a:noFill/>
              <a:ln w="25411">
                <a:noFill/>
              </a:ln>
            </c:spPr>
            <c:extLst xmlns:c16r2="http://schemas.microsoft.com/office/drawing/2015/06/chart">
              <c:ext xmlns:c16="http://schemas.microsoft.com/office/drawing/2014/chart" uri="{C3380CC4-5D6E-409C-BE32-E72D297353CC}">
                <c16:uniqueId val="{0000000D-1114-4E2E-B7CE-869F28FA56E7}"/>
              </c:ext>
            </c:extLst>
          </c:dPt>
          <c:dPt>
            <c:idx val="7"/>
            <c:bubble3D val="0"/>
            <c:spPr>
              <a:noFill/>
              <a:ln w="25411">
                <a:noFill/>
              </a:ln>
            </c:spPr>
            <c:extLst xmlns:c16r2="http://schemas.microsoft.com/office/drawing/2015/06/chart">
              <c:ext xmlns:c16="http://schemas.microsoft.com/office/drawing/2014/chart" uri="{C3380CC4-5D6E-409C-BE32-E72D297353CC}">
                <c16:uniqueId val="{0000000F-1114-4E2E-B7CE-869F28FA56E7}"/>
              </c:ext>
            </c:extLst>
          </c:dPt>
          <c:val>
            <c:numRef>
              <c:f>Sheet1!$B$2:$I$2</c:f>
              <c:numCache>
                <c:formatCode>General</c:formatCode>
                <c:ptCount val="8"/>
                <c:pt idx="0">
                  <c:v>20</c:v>
                </c:pt>
                <c:pt idx="1">
                  <c:v>20</c:v>
                </c:pt>
                <c:pt idx="2">
                  <c:v>20</c:v>
                </c:pt>
                <c:pt idx="3">
                  <c:v>20</c:v>
                </c:pt>
                <c:pt idx="4">
                  <c:v>20</c:v>
                </c:pt>
                <c:pt idx="5">
                  <c:v>20</c:v>
                </c:pt>
                <c:pt idx="6">
                  <c:v>20</c:v>
                </c:pt>
                <c:pt idx="7">
                  <c:v>20</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c:ext uri="{02D57815-91ED-43cb-92C2-25804820EDAC}">
                        <c15:formulaRef>
                          <c15:sqref>Sheet1!$B$1:$I$1</c15:sqref>
                        </c15:formulaRef>
                      </c:ext>
                    </c:extLst>
                    <c:strCache>
                      <c:ptCount val="8"/>
                      <c:pt idx="0">
                        <c:v>2013</c:v>
                      </c:pt>
                      <c:pt idx="1">
                        <c:v>2014</c:v>
                      </c:pt>
                      <c:pt idx="2">
                        <c:v>ew</c:v>
                      </c:pt>
                      <c:pt idx="3">
                        <c:v>we</c:v>
                      </c:pt>
                      <c:pt idx="4">
                        <c:v>Sin título 1</c:v>
                      </c:pt>
                      <c:pt idx="5">
                        <c:v>Sin título 2</c:v>
                      </c:pt>
                      <c:pt idx="6">
                        <c:v>Sin título 3</c:v>
                      </c:pt>
                      <c:pt idx="7">
                        <c:v>Sin título 4</c:v>
                      </c:pt>
                    </c:strCache>
                  </c:strRef>
                </c15:cat>
              </c15:filteredCategoryTitle>
            </c:ext>
            <c:ext xmlns:c16="http://schemas.microsoft.com/office/drawing/2014/chart" uri="{C3380CC4-5D6E-409C-BE32-E72D297353CC}">
              <c16:uniqueId val="{00000010-1114-4E2E-B7CE-869F28FA56E7}"/>
            </c:ext>
          </c:extLst>
        </c:ser>
        <c:dLbls>
          <c:showLegendKey val="0"/>
          <c:showVal val="0"/>
          <c:showCatName val="0"/>
          <c:showSerName val="0"/>
          <c:showPercent val="0"/>
          <c:showBubbleSize val="0"/>
          <c:showLeaderLines val="0"/>
        </c:dLbls>
        <c:firstSliceAng val="0"/>
      </c:pieChart>
      <c:spPr>
        <a:noFill/>
        <a:ln w="25411">
          <a:noFill/>
        </a:ln>
      </c:spPr>
    </c:plotArea>
    <c:plotVisOnly val="1"/>
    <c:dispBlanksAs val="zero"/>
    <c:showDLblsOverMax val="0"/>
  </c:chart>
  <c:spPr>
    <a:noFill/>
    <a:ln>
      <a:noFill/>
    </a:ln>
  </c:spPr>
  <c:txPr>
    <a:bodyPr/>
    <a:lstStyle/>
    <a:p>
      <a:pPr>
        <a:defRPr sz="1801" b="0" i="0" u="none" strike="noStrike" baseline="0">
          <a:solidFill>
            <a:srgbClr val="808080"/>
          </a:solidFill>
          <a:latin typeface="Arial" panose="020B0604020202020204" pitchFamily="34" charset="0"/>
          <a:ea typeface="微软雅黑" panose="020B0503020204020204" pitchFamily="34" charset="-122"/>
          <a:cs typeface="Helv"/>
          <a:sym typeface="Arial" panose="020B0604020202020204" pitchFamily="34" charset="0"/>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endParaRPr lang="zh-CN"/>
          </a:p>
        </c:rich>
      </c:tx>
      <c:layout>
        <c:manualLayout>
          <c:xMode val="edge"/>
          <c:yMode val="edge"/>
          <c:x val="0.49493708146294813"/>
          <c:y val="1.9316910736625205E-2"/>
        </c:manualLayout>
      </c:layout>
      <c:overlay val="0"/>
      <c:spPr>
        <a:noFill/>
        <a:ln w="25383">
          <a:noFill/>
        </a:ln>
      </c:spPr>
    </c:title>
    <c:autoTitleDeleted val="0"/>
    <c:plotArea>
      <c:layout>
        <c:manualLayout>
          <c:layoutTarget val="inner"/>
          <c:xMode val="edge"/>
          <c:yMode val="edge"/>
          <c:x val="7.4683544303797506E-2"/>
          <c:y val="1.4858841010401203E-3"/>
          <c:w val="0.85189873417721518"/>
          <c:h val="1"/>
        </c:manualLayout>
      </c:layout>
      <c:pieChart>
        <c:varyColors val="0"/>
        <c:ser>
          <c:idx val="0"/>
          <c:order val="0"/>
          <c:spPr>
            <a:solidFill>
              <a:srgbClr val="0B5879"/>
            </a:solidFill>
            <a:ln w="25383">
              <a:noFill/>
            </a:ln>
          </c:spPr>
          <c:dPt>
            <c:idx val="0"/>
            <c:bubble3D val="0"/>
            <c:spPr>
              <a:solidFill>
                <a:schemeClr val="accent2"/>
              </a:solidFill>
              <a:ln w="25383">
                <a:noFill/>
              </a:ln>
            </c:spPr>
            <c:extLst xmlns:c16r2="http://schemas.microsoft.com/office/drawing/2015/06/chart">
              <c:ext xmlns:c16="http://schemas.microsoft.com/office/drawing/2014/chart" uri="{C3380CC4-5D6E-409C-BE32-E72D297353CC}">
                <c16:uniqueId val="{00000001-D572-4DF5-9B5A-C200529F4476}"/>
              </c:ext>
            </c:extLst>
          </c:dPt>
          <c:dPt>
            <c:idx val="1"/>
            <c:bubble3D val="0"/>
            <c:spPr>
              <a:solidFill>
                <a:schemeClr val="accent3"/>
              </a:solidFill>
              <a:ln w="25383">
                <a:noFill/>
              </a:ln>
            </c:spPr>
            <c:extLst xmlns:c16r2="http://schemas.microsoft.com/office/drawing/2015/06/chart">
              <c:ext xmlns:c16="http://schemas.microsoft.com/office/drawing/2014/chart" uri="{C3380CC4-5D6E-409C-BE32-E72D297353CC}">
                <c16:uniqueId val="{00000003-D572-4DF5-9B5A-C200529F4476}"/>
              </c:ext>
            </c:extLst>
          </c:dPt>
          <c:dPt>
            <c:idx val="2"/>
            <c:bubble3D val="0"/>
            <c:spPr>
              <a:noFill/>
              <a:ln w="25383">
                <a:noFill/>
              </a:ln>
            </c:spPr>
            <c:extLst xmlns:c16r2="http://schemas.microsoft.com/office/drawing/2015/06/chart">
              <c:ext xmlns:c16="http://schemas.microsoft.com/office/drawing/2014/chart" uri="{C3380CC4-5D6E-409C-BE32-E72D297353CC}">
                <c16:uniqueId val="{00000005-D572-4DF5-9B5A-C200529F4476}"/>
              </c:ext>
            </c:extLst>
          </c:dPt>
          <c:dPt>
            <c:idx val="3"/>
            <c:bubble3D val="0"/>
            <c:spPr>
              <a:noFill/>
              <a:ln w="25383">
                <a:noFill/>
              </a:ln>
            </c:spPr>
            <c:extLst xmlns:c16r2="http://schemas.microsoft.com/office/drawing/2015/06/chart">
              <c:ext xmlns:c16="http://schemas.microsoft.com/office/drawing/2014/chart" uri="{C3380CC4-5D6E-409C-BE32-E72D297353CC}">
                <c16:uniqueId val="{00000007-D572-4DF5-9B5A-C200529F4476}"/>
              </c:ext>
            </c:extLst>
          </c:dPt>
          <c:dPt>
            <c:idx val="4"/>
            <c:bubble3D val="0"/>
            <c:spPr>
              <a:noFill/>
              <a:ln w="25383">
                <a:noFill/>
              </a:ln>
            </c:spPr>
            <c:extLst xmlns:c16r2="http://schemas.microsoft.com/office/drawing/2015/06/chart">
              <c:ext xmlns:c16="http://schemas.microsoft.com/office/drawing/2014/chart" uri="{C3380CC4-5D6E-409C-BE32-E72D297353CC}">
                <c16:uniqueId val="{00000009-D572-4DF5-9B5A-C200529F4476}"/>
              </c:ext>
            </c:extLst>
          </c:dPt>
          <c:dPt>
            <c:idx val="5"/>
            <c:bubble3D val="0"/>
            <c:spPr>
              <a:noFill/>
              <a:ln w="25383">
                <a:noFill/>
              </a:ln>
            </c:spPr>
            <c:extLst xmlns:c16r2="http://schemas.microsoft.com/office/drawing/2015/06/chart">
              <c:ext xmlns:c16="http://schemas.microsoft.com/office/drawing/2014/chart" uri="{C3380CC4-5D6E-409C-BE32-E72D297353CC}">
                <c16:uniqueId val="{0000000B-D572-4DF5-9B5A-C200529F4476}"/>
              </c:ext>
            </c:extLst>
          </c:dPt>
          <c:dPt>
            <c:idx val="6"/>
            <c:bubble3D val="0"/>
            <c:spPr>
              <a:solidFill>
                <a:schemeClr val="accent6"/>
              </a:solidFill>
              <a:ln w="25383">
                <a:noFill/>
              </a:ln>
            </c:spPr>
            <c:extLst xmlns:c16r2="http://schemas.microsoft.com/office/drawing/2015/06/chart">
              <c:ext xmlns:c16="http://schemas.microsoft.com/office/drawing/2014/chart" uri="{C3380CC4-5D6E-409C-BE32-E72D297353CC}">
                <c16:uniqueId val="{0000000D-D572-4DF5-9B5A-C200529F4476}"/>
              </c:ext>
            </c:extLst>
          </c:dPt>
          <c:dPt>
            <c:idx val="7"/>
            <c:bubble3D val="0"/>
            <c:spPr>
              <a:solidFill>
                <a:schemeClr val="accent1"/>
              </a:solidFill>
              <a:ln w="25383">
                <a:noFill/>
              </a:ln>
            </c:spPr>
            <c:extLst xmlns:c16r2="http://schemas.microsoft.com/office/drawing/2015/06/chart">
              <c:ext xmlns:c16="http://schemas.microsoft.com/office/drawing/2014/chart" uri="{C3380CC4-5D6E-409C-BE32-E72D297353CC}">
                <c16:uniqueId val="{0000000F-D572-4DF5-9B5A-C200529F4476}"/>
              </c:ext>
            </c:extLst>
          </c:dPt>
          <c:val>
            <c:numRef>
              <c:f>Sheet1!$B$2:$I$2</c:f>
              <c:numCache>
                <c:formatCode>General</c:formatCode>
                <c:ptCount val="8"/>
                <c:pt idx="0">
                  <c:v>20</c:v>
                </c:pt>
                <c:pt idx="1">
                  <c:v>20</c:v>
                </c:pt>
                <c:pt idx="2">
                  <c:v>20</c:v>
                </c:pt>
                <c:pt idx="3">
                  <c:v>20</c:v>
                </c:pt>
                <c:pt idx="4">
                  <c:v>20</c:v>
                </c:pt>
                <c:pt idx="5">
                  <c:v>20</c:v>
                </c:pt>
                <c:pt idx="6">
                  <c:v>20</c:v>
                </c:pt>
                <c:pt idx="7">
                  <c:v>20</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c:ext uri="{02D57815-91ED-43cb-92C2-25804820EDAC}">
                        <c15:formulaRef>
                          <c15:sqref>Sheet1!$B$1:$I$1</c15:sqref>
                        </c15:formulaRef>
                      </c:ext>
                    </c:extLst>
                    <c:strCache>
                      <c:ptCount val="8"/>
                      <c:pt idx="0">
                        <c:v>2013</c:v>
                      </c:pt>
                      <c:pt idx="1">
                        <c:v>2014</c:v>
                      </c:pt>
                      <c:pt idx="2">
                        <c:v>ew</c:v>
                      </c:pt>
                      <c:pt idx="3">
                        <c:v>we</c:v>
                      </c:pt>
                      <c:pt idx="4">
                        <c:v>Sin título 1</c:v>
                      </c:pt>
                      <c:pt idx="5">
                        <c:v>Sin título 2</c:v>
                      </c:pt>
                      <c:pt idx="6">
                        <c:v>Sin título 3</c:v>
                      </c:pt>
                      <c:pt idx="7">
                        <c:v>Sin título 4</c:v>
                      </c:pt>
                    </c:strCache>
                  </c:strRef>
                </c15:cat>
              </c15:filteredCategoryTitle>
            </c:ext>
            <c:ext xmlns:c16="http://schemas.microsoft.com/office/drawing/2014/chart" uri="{C3380CC4-5D6E-409C-BE32-E72D297353CC}">
              <c16:uniqueId val="{00000010-D572-4DF5-9B5A-C200529F4476}"/>
            </c:ext>
          </c:extLst>
        </c:ser>
        <c:dLbls>
          <c:showLegendKey val="0"/>
          <c:showVal val="0"/>
          <c:showCatName val="0"/>
          <c:showSerName val="0"/>
          <c:showPercent val="0"/>
          <c:showBubbleSize val="0"/>
          <c:showLeaderLines val="0"/>
        </c:dLbls>
        <c:firstSliceAng val="0"/>
      </c:pieChart>
      <c:spPr>
        <a:noFill/>
        <a:ln w="25383">
          <a:noFill/>
        </a:ln>
      </c:spPr>
    </c:plotArea>
    <c:plotVisOnly val="1"/>
    <c:dispBlanksAs val="zero"/>
    <c:showDLblsOverMax val="0"/>
  </c:chart>
  <c:spPr>
    <a:noFill/>
    <a:ln>
      <a:noFill/>
    </a:ln>
  </c:spPr>
  <c:txPr>
    <a:bodyPr/>
    <a:lstStyle/>
    <a:p>
      <a:pPr>
        <a:defRPr sz="1799" b="0" i="0" u="none" strike="noStrike" baseline="0">
          <a:solidFill>
            <a:srgbClr val="808080"/>
          </a:solidFill>
          <a:latin typeface="Arial" panose="020B0604020202020204" pitchFamily="34" charset="0"/>
          <a:ea typeface="微软雅黑" panose="020B0503020204020204" pitchFamily="34" charset="-122"/>
          <a:cs typeface="Helv"/>
          <a:sym typeface="Arial" panose="020B0604020202020204" pitchFamily="34" charset="0"/>
        </a:defRPr>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a:lstStyle/>
          <a:p>
            <a:pPr>
              <a:defRPr/>
            </a:pPr>
            <a:endParaRPr lang="zh-CN"/>
          </a:p>
        </c:rich>
      </c:tx>
      <c:layout>
        <c:manualLayout>
          <c:xMode val="edge"/>
          <c:yMode val="edge"/>
          <c:x val="0.48969119996919702"/>
          <c:y val="2.1332807115492007E-2"/>
        </c:manualLayout>
      </c:layout>
      <c:overlay val="0"/>
      <c:spPr>
        <a:noFill/>
        <a:ln w="25387">
          <a:noFill/>
        </a:ln>
      </c:spPr>
    </c:title>
    <c:autoTitleDeleted val="0"/>
    <c:plotArea>
      <c:layout>
        <c:manualLayout>
          <c:layoutTarget val="inner"/>
          <c:xMode val="edge"/>
          <c:yMode val="edge"/>
          <c:x val="1.8041237113402105E-2"/>
          <c:y val="2.6666666666666718E-3"/>
          <c:w val="0.96649484536082519"/>
          <c:h val="1"/>
        </c:manualLayout>
      </c:layout>
      <c:pieChart>
        <c:varyColors val="0"/>
        <c:ser>
          <c:idx val="0"/>
          <c:order val="0"/>
          <c:spPr>
            <a:solidFill>
              <a:srgbClr val="16B5F9"/>
            </a:solidFill>
            <a:ln w="25387">
              <a:noFill/>
            </a:ln>
          </c:spPr>
          <c:dPt>
            <c:idx val="0"/>
            <c:bubble3D val="0"/>
            <c:spPr>
              <a:noFill/>
              <a:ln w="25387">
                <a:noFill/>
              </a:ln>
            </c:spPr>
            <c:extLst xmlns:c16r2="http://schemas.microsoft.com/office/drawing/2015/06/chart">
              <c:ext xmlns:c16="http://schemas.microsoft.com/office/drawing/2014/chart" uri="{C3380CC4-5D6E-409C-BE32-E72D297353CC}">
                <c16:uniqueId val="{00000001-3EE4-4050-A3C9-85933F6089BF}"/>
              </c:ext>
            </c:extLst>
          </c:dPt>
          <c:dPt>
            <c:idx val="1"/>
            <c:bubble3D val="0"/>
            <c:spPr>
              <a:noFill/>
              <a:ln w="25387">
                <a:noFill/>
              </a:ln>
            </c:spPr>
            <c:extLst xmlns:c16r2="http://schemas.microsoft.com/office/drawing/2015/06/chart">
              <c:ext xmlns:c16="http://schemas.microsoft.com/office/drawing/2014/chart" uri="{C3380CC4-5D6E-409C-BE32-E72D297353CC}">
                <c16:uniqueId val="{00000003-3EE4-4050-A3C9-85933F6089BF}"/>
              </c:ext>
            </c:extLst>
          </c:dPt>
          <c:dPt>
            <c:idx val="2"/>
            <c:bubble3D val="0"/>
            <c:spPr>
              <a:solidFill>
                <a:schemeClr val="accent5"/>
              </a:solidFill>
              <a:ln w="25387">
                <a:noFill/>
              </a:ln>
            </c:spPr>
            <c:extLst xmlns:c16r2="http://schemas.microsoft.com/office/drawing/2015/06/chart">
              <c:ext xmlns:c16="http://schemas.microsoft.com/office/drawing/2014/chart" uri="{C3380CC4-5D6E-409C-BE32-E72D297353CC}">
                <c16:uniqueId val="{00000005-3EE4-4050-A3C9-85933F6089BF}"/>
              </c:ext>
            </c:extLst>
          </c:dPt>
          <c:dPt>
            <c:idx val="3"/>
            <c:bubble3D val="0"/>
            <c:spPr>
              <a:solidFill>
                <a:schemeClr val="accent4"/>
              </a:solidFill>
              <a:ln w="25387">
                <a:noFill/>
              </a:ln>
            </c:spPr>
            <c:extLst xmlns:c16r2="http://schemas.microsoft.com/office/drawing/2015/06/chart">
              <c:ext xmlns:c16="http://schemas.microsoft.com/office/drawing/2014/chart" uri="{C3380CC4-5D6E-409C-BE32-E72D297353CC}">
                <c16:uniqueId val="{00000007-3EE4-4050-A3C9-85933F6089BF}"/>
              </c:ext>
            </c:extLst>
          </c:dPt>
          <c:dPt>
            <c:idx val="4"/>
            <c:bubble3D val="0"/>
            <c:spPr>
              <a:solidFill>
                <a:schemeClr val="accent3"/>
              </a:solidFill>
              <a:ln w="25387">
                <a:noFill/>
              </a:ln>
            </c:spPr>
            <c:extLst xmlns:c16r2="http://schemas.microsoft.com/office/drawing/2015/06/chart">
              <c:ext xmlns:c16="http://schemas.microsoft.com/office/drawing/2014/chart" uri="{C3380CC4-5D6E-409C-BE32-E72D297353CC}">
                <c16:uniqueId val="{00000009-3EE4-4050-A3C9-85933F6089BF}"/>
              </c:ext>
            </c:extLst>
          </c:dPt>
          <c:dPt>
            <c:idx val="5"/>
            <c:bubble3D val="0"/>
            <c:spPr>
              <a:solidFill>
                <a:schemeClr val="accent2"/>
              </a:solidFill>
              <a:ln w="25387">
                <a:noFill/>
              </a:ln>
            </c:spPr>
            <c:extLst xmlns:c16r2="http://schemas.microsoft.com/office/drawing/2015/06/chart">
              <c:ext xmlns:c16="http://schemas.microsoft.com/office/drawing/2014/chart" uri="{C3380CC4-5D6E-409C-BE32-E72D297353CC}">
                <c16:uniqueId val="{0000000B-3EE4-4050-A3C9-85933F6089BF}"/>
              </c:ext>
            </c:extLst>
          </c:dPt>
          <c:dPt>
            <c:idx val="6"/>
            <c:bubble3D val="0"/>
            <c:spPr>
              <a:solidFill>
                <a:schemeClr val="accent1"/>
              </a:solidFill>
              <a:ln w="25387">
                <a:noFill/>
              </a:ln>
            </c:spPr>
            <c:extLst xmlns:c16r2="http://schemas.microsoft.com/office/drawing/2015/06/chart">
              <c:ext xmlns:c16="http://schemas.microsoft.com/office/drawing/2014/chart" uri="{C3380CC4-5D6E-409C-BE32-E72D297353CC}">
                <c16:uniqueId val="{0000000D-3EE4-4050-A3C9-85933F6089BF}"/>
              </c:ext>
            </c:extLst>
          </c:dPt>
          <c:dPt>
            <c:idx val="7"/>
            <c:bubble3D val="0"/>
            <c:spPr>
              <a:noFill/>
              <a:ln w="25387">
                <a:noFill/>
              </a:ln>
            </c:spPr>
            <c:extLst xmlns:c16r2="http://schemas.microsoft.com/office/drawing/2015/06/chart">
              <c:ext xmlns:c16="http://schemas.microsoft.com/office/drawing/2014/chart" uri="{C3380CC4-5D6E-409C-BE32-E72D297353CC}">
                <c16:uniqueId val="{0000000F-3EE4-4050-A3C9-85933F6089BF}"/>
              </c:ext>
            </c:extLst>
          </c:dPt>
          <c:val>
            <c:numRef>
              <c:f>Sheet1!$B$2:$I$2</c:f>
              <c:numCache>
                <c:formatCode>General</c:formatCode>
                <c:ptCount val="8"/>
                <c:pt idx="0">
                  <c:v>20</c:v>
                </c:pt>
                <c:pt idx="1">
                  <c:v>20</c:v>
                </c:pt>
                <c:pt idx="2">
                  <c:v>20</c:v>
                </c:pt>
                <c:pt idx="3">
                  <c:v>20</c:v>
                </c:pt>
                <c:pt idx="4">
                  <c:v>20</c:v>
                </c:pt>
                <c:pt idx="5">
                  <c:v>20</c:v>
                </c:pt>
                <c:pt idx="6">
                  <c:v>20</c:v>
                </c:pt>
                <c:pt idx="7">
                  <c:v>20</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c:ext uri="{02D57815-91ED-43cb-92C2-25804820EDAC}">
                        <c15:formulaRef>
                          <c15:sqref>Sheet1!$B$1:$I$1</c15:sqref>
                        </c15:formulaRef>
                      </c:ext>
                    </c:extLst>
                    <c:strCache>
                      <c:ptCount val="8"/>
                      <c:pt idx="0">
                        <c:v>2013</c:v>
                      </c:pt>
                      <c:pt idx="1">
                        <c:v>2014</c:v>
                      </c:pt>
                      <c:pt idx="2">
                        <c:v>ew</c:v>
                      </c:pt>
                      <c:pt idx="3">
                        <c:v>we</c:v>
                      </c:pt>
                      <c:pt idx="4">
                        <c:v>Sin título 1</c:v>
                      </c:pt>
                      <c:pt idx="5">
                        <c:v>Sin título 2</c:v>
                      </c:pt>
                      <c:pt idx="6">
                        <c:v>Sin título 3</c:v>
                      </c:pt>
                      <c:pt idx="7">
                        <c:v>Sin título 4</c:v>
                      </c:pt>
                    </c:strCache>
                  </c:strRef>
                </c15:cat>
              </c15:filteredCategoryTitle>
            </c:ext>
            <c:ext xmlns:c16="http://schemas.microsoft.com/office/drawing/2014/chart" uri="{C3380CC4-5D6E-409C-BE32-E72D297353CC}">
              <c16:uniqueId val="{00000010-3EE4-4050-A3C9-85933F6089BF}"/>
            </c:ext>
          </c:extLst>
        </c:ser>
        <c:dLbls>
          <c:showLegendKey val="0"/>
          <c:showVal val="0"/>
          <c:showCatName val="0"/>
          <c:showSerName val="0"/>
          <c:showPercent val="0"/>
          <c:showBubbleSize val="0"/>
          <c:showLeaderLines val="0"/>
        </c:dLbls>
        <c:firstSliceAng val="0"/>
      </c:pieChart>
      <c:spPr>
        <a:noFill/>
        <a:ln w="25387">
          <a:noFill/>
        </a:ln>
      </c:spPr>
    </c:plotArea>
    <c:plotVisOnly val="1"/>
    <c:dispBlanksAs val="zero"/>
    <c:showDLblsOverMax val="0"/>
  </c:chart>
  <c:spPr>
    <a:noFill/>
    <a:ln>
      <a:noFill/>
    </a:ln>
  </c:spPr>
  <c:txPr>
    <a:bodyPr/>
    <a:lstStyle/>
    <a:p>
      <a:pPr>
        <a:defRPr sz="1794" b="0" i="0" u="none" strike="noStrike" baseline="0">
          <a:solidFill>
            <a:srgbClr val="808080"/>
          </a:solidFill>
          <a:latin typeface="Arial" panose="020B0604020202020204" pitchFamily="34" charset="0"/>
          <a:ea typeface="微软雅黑" panose="020B0503020204020204" pitchFamily="34" charset="-122"/>
          <a:cs typeface="Helv"/>
          <a:sym typeface="Arial" panose="020B0604020202020204" pitchFamily="34" charset="0"/>
        </a:defRPr>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系列 1</c:v>
                </c:pt>
              </c:strCache>
            </c:strRef>
          </c:tx>
          <c:spPr>
            <a:ln w="12676" cap="rnd">
              <a:gradFill flip="none" rotWithShape="1">
                <a:gsLst>
                  <a:gs pos="0">
                    <a:schemeClr val="bg1">
                      <a:lumMod val="85000"/>
                      <a:alpha val="46000"/>
                    </a:schemeClr>
                  </a:gs>
                  <a:gs pos="100000">
                    <a:schemeClr val="tx1"/>
                  </a:gs>
                </a:gsLst>
                <a:lin ang="10800000" scaled="1"/>
                <a:tileRect/>
              </a:gradFill>
              <a:round/>
            </a:ln>
            <a:effectLst/>
          </c:spPr>
          <c:marker>
            <c:symbol val="circle"/>
            <c:size val="4"/>
            <c:spPr>
              <a:solidFill>
                <a:schemeClr val="tx1"/>
              </a:solidFill>
              <a:ln w="9507">
                <a:noFill/>
              </a:ln>
              <a:effectLst/>
            </c:spPr>
          </c:marker>
          <c:cat>
            <c:strRef>
              <c:f>Sheet1!$A$2:$A$5</c:f>
              <c:strCache>
                <c:ptCount val="4"/>
                <c:pt idx="0">
                  <c:v>Your text01</c:v>
                </c:pt>
                <c:pt idx="1">
                  <c:v>Your text02</c:v>
                </c:pt>
                <c:pt idx="2">
                  <c:v>Your text03</c:v>
                </c:pt>
                <c:pt idx="3">
                  <c:v>Your text04</c:v>
                </c:pt>
              </c:strCache>
            </c:strRef>
          </c:cat>
          <c:val>
            <c:numRef>
              <c:f>Sheet1!$B$2:$B$5</c:f>
              <c:numCache>
                <c:formatCode>g/"通""用""格""式"</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E90C-400F-A664-2F916B8B0E0B}"/>
            </c:ext>
          </c:extLst>
        </c:ser>
        <c:ser>
          <c:idx val="1"/>
          <c:order val="1"/>
          <c:tx>
            <c:strRef>
              <c:f>Sheet1!$C$1</c:f>
              <c:strCache>
                <c:ptCount val="1"/>
                <c:pt idx="0">
                  <c:v>系列 2</c:v>
                </c:pt>
              </c:strCache>
            </c:strRef>
          </c:tx>
          <c:spPr>
            <a:ln w="12676" cap="rnd">
              <a:gradFill flip="none" rotWithShape="1">
                <a:gsLst>
                  <a:gs pos="0">
                    <a:schemeClr val="bg1">
                      <a:lumMod val="85000"/>
                      <a:alpha val="69000"/>
                    </a:schemeClr>
                  </a:gs>
                  <a:gs pos="100000">
                    <a:schemeClr val="tx1"/>
                  </a:gs>
                </a:gsLst>
                <a:lin ang="0" scaled="1"/>
                <a:tileRect/>
              </a:gradFill>
              <a:round/>
            </a:ln>
            <a:effectLst/>
          </c:spPr>
          <c:marker>
            <c:symbol val="circle"/>
            <c:size val="4"/>
            <c:spPr>
              <a:solidFill>
                <a:schemeClr val="bg1">
                  <a:lumMod val="85000"/>
                </a:schemeClr>
              </a:solidFill>
              <a:ln w="25351">
                <a:noFill/>
              </a:ln>
              <a:effectLst/>
            </c:spPr>
          </c:marker>
          <c:cat>
            <c:strRef>
              <c:f>Sheet1!$A$2:$A$5</c:f>
              <c:strCache>
                <c:ptCount val="4"/>
                <c:pt idx="0">
                  <c:v>Your text01</c:v>
                </c:pt>
                <c:pt idx="1">
                  <c:v>Your text02</c:v>
                </c:pt>
                <c:pt idx="2">
                  <c:v>Your text03</c:v>
                </c:pt>
                <c:pt idx="3">
                  <c:v>Your text04</c:v>
                </c:pt>
              </c:strCache>
            </c:strRef>
          </c:cat>
          <c:val>
            <c:numRef>
              <c:f>Sheet1!$C$2:$C$5</c:f>
              <c:numCache>
                <c:formatCode>g/"通""用""格""式"</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E90C-400F-A664-2F916B8B0E0B}"/>
            </c:ext>
          </c:extLst>
        </c:ser>
        <c:ser>
          <c:idx val="2"/>
          <c:order val="2"/>
          <c:tx>
            <c:strRef>
              <c:f>Sheet1!$D$1</c:f>
              <c:strCache>
                <c:ptCount val="1"/>
                <c:pt idx="0">
                  <c:v>系列 3</c:v>
                </c:pt>
              </c:strCache>
            </c:strRef>
          </c:tx>
          <c:spPr>
            <a:ln w="12676" cap="rnd">
              <a:gradFill flip="none" rotWithShape="1">
                <a:gsLst>
                  <a:gs pos="0">
                    <a:schemeClr val="bg1">
                      <a:lumMod val="85000"/>
                    </a:schemeClr>
                  </a:gs>
                  <a:gs pos="100000">
                    <a:schemeClr val="tx1"/>
                  </a:gs>
                </a:gsLst>
                <a:lin ang="0" scaled="1"/>
                <a:tileRect/>
              </a:gradFill>
              <a:round/>
            </a:ln>
            <a:effectLst/>
          </c:spPr>
          <c:marker>
            <c:symbol val="circle"/>
            <c:size val="4"/>
            <c:spPr>
              <a:solidFill>
                <a:schemeClr val="accent3"/>
              </a:solidFill>
              <a:ln w="9507">
                <a:noFill/>
              </a:ln>
              <a:effectLst/>
            </c:spPr>
          </c:marker>
          <c:dLbls>
            <c:dLbl>
              <c:idx val="0"/>
              <c:layout>
                <c:manualLayout>
                  <c:x val="1.1862393988026602E-2"/>
                  <c:y val="-3.8621692162305418E-2"/>
                </c:manualLayout>
              </c:layout>
              <c:tx>
                <c:rich>
                  <a:bodyPr/>
                  <a:lstStyle/>
                  <a:p>
                    <a:r>
                      <a:rPr lang="en-US" altLang="zh-CN"/>
                      <a:t>[]</a:t>
                    </a:r>
                  </a:p>
                </c:rich>
              </c:tx>
              <c:dLblPos val="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90C-400F-A664-2F916B8B0E0B}"/>
                </c:ext>
              </c:extLst>
            </c:dLbl>
            <c:dLbl>
              <c:idx val="1"/>
              <c:layout>
                <c:manualLayout>
                  <c:x val="7.1174363928159807E-3"/>
                  <c:y val="1.9310846081152702E-2"/>
                </c:manualLayout>
              </c:layout>
              <c:tx>
                <c:rich>
                  <a:bodyPr/>
                  <a:lstStyle/>
                  <a:p>
                    <a:r>
                      <a:rPr lang="en-US" altLang="zh-CN"/>
                      <a:t>[]</a:t>
                    </a:r>
                  </a:p>
                </c:rich>
              </c:tx>
              <c:dLblPos val="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90C-400F-A664-2F916B8B0E0B}"/>
                </c:ext>
              </c:extLst>
            </c:dLbl>
            <c:dLbl>
              <c:idx val="2"/>
              <c:layout>
                <c:manualLayout>
                  <c:x val="7.1174363928159009E-3"/>
                  <c:y val="-4.8277115202881703E-3"/>
                </c:manualLayout>
              </c:layout>
              <c:tx>
                <c:rich>
                  <a:bodyPr/>
                  <a:lstStyle/>
                  <a:p>
                    <a:r>
                      <a:rPr lang="en-US" altLang="zh-CN"/>
                      <a:t>[]</a:t>
                    </a:r>
                  </a:p>
                </c:rich>
              </c:tx>
              <c:dLblPos val="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E90C-400F-A664-2F916B8B0E0B}"/>
                </c:ext>
              </c:extLst>
            </c:dLbl>
            <c:dLbl>
              <c:idx val="3"/>
              <c:layout>
                <c:manualLayout>
                  <c:x val="-0.120996418677872"/>
                  <c:y val="-7.2415672804322609E-2"/>
                </c:manualLayout>
              </c:layout>
              <c:tx>
                <c:rich>
                  <a:bodyPr/>
                  <a:lstStyle/>
                  <a:p>
                    <a:r>
                      <a:rPr lang="en-US" altLang="zh-CN"/>
                      <a:t>[]</a:t>
                    </a:r>
                  </a:p>
                </c:rich>
              </c:tx>
              <c:dLblPos val="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E90C-400F-A664-2F916B8B0E0B}"/>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798"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Your text01</c:v>
                </c:pt>
                <c:pt idx="1">
                  <c:v>Your text02</c:v>
                </c:pt>
                <c:pt idx="2">
                  <c:v>Your text03</c:v>
                </c:pt>
                <c:pt idx="3">
                  <c:v>Your text04</c:v>
                </c:pt>
              </c:strCache>
            </c:strRef>
          </c:cat>
          <c:val>
            <c:numRef>
              <c:f>Sheet1!$D$2:$D$5</c:f>
              <c:numCache>
                <c:formatCode>g/"通""用""格""式"</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6-E90C-400F-A664-2F916B8B0E0B}"/>
            </c:ext>
          </c:extLst>
        </c:ser>
        <c:dLbls>
          <c:showLegendKey val="0"/>
          <c:showVal val="0"/>
          <c:showCatName val="0"/>
          <c:showSerName val="0"/>
          <c:showPercent val="0"/>
          <c:showBubbleSize val="0"/>
        </c:dLbls>
        <c:marker val="1"/>
        <c:smooth val="0"/>
        <c:axId val="232895232"/>
        <c:axId val="232896768"/>
      </c:lineChart>
      <c:catAx>
        <c:axId val="232895232"/>
        <c:scaling>
          <c:orientation val="minMax"/>
        </c:scaling>
        <c:delete val="0"/>
        <c:axPos val="b"/>
        <c:numFmt formatCode="General" sourceLinked="1"/>
        <c:majorTickMark val="none"/>
        <c:minorTickMark val="none"/>
        <c:tickLblPos val="nextTo"/>
        <c:spPr>
          <a:noFill/>
          <a:ln w="9507" cap="flat" cmpd="sng" algn="ctr">
            <a:solidFill>
              <a:schemeClr val="tx1">
                <a:lumMod val="15000"/>
                <a:lumOff val="85000"/>
              </a:schemeClr>
            </a:solidFill>
            <a:round/>
          </a:ln>
          <a:effectLst/>
        </c:spPr>
        <c:txPr>
          <a:bodyPr rot="-60000000" spcFirstLastPara="1" vertOverflow="ellipsis" vert="horz" wrap="square" anchor="ctr" anchorCtr="1"/>
          <a:lstStyle/>
          <a:p>
            <a:pPr>
              <a:defRPr sz="898"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232896768"/>
        <c:crosses val="autoZero"/>
        <c:auto val="1"/>
        <c:lblAlgn val="ctr"/>
        <c:lblOffset val="100"/>
        <c:noMultiLvlLbl val="0"/>
      </c:catAx>
      <c:valAx>
        <c:axId val="232896768"/>
        <c:scaling>
          <c:orientation val="minMax"/>
        </c:scaling>
        <c:delete val="0"/>
        <c:axPos val="l"/>
        <c:majorGridlines>
          <c:spPr>
            <a:ln w="9507" cap="flat" cmpd="sng" algn="ctr">
              <a:solidFill>
                <a:schemeClr val="tx1">
                  <a:lumMod val="15000"/>
                  <a:lumOff val="85000"/>
                </a:schemeClr>
              </a:solidFill>
              <a:round/>
            </a:ln>
            <a:effectLst/>
          </c:spPr>
        </c:majorGridlines>
        <c:numFmt formatCode="g/&quot;通&quot;&quot;用&quot;&quot;格&quot;&quot;式&quot;" sourceLinked="1"/>
        <c:majorTickMark val="none"/>
        <c:minorTickMark val="none"/>
        <c:tickLblPos val="nextTo"/>
        <c:spPr>
          <a:noFill/>
          <a:ln>
            <a:noFill/>
          </a:ln>
          <a:effectLst/>
        </c:spPr>
        <c:txPr>
          <a:bodyPr rot="-60000000" spcFirstLastPara="1" vertOverflow="ellipsis" vert="horz" wrap="square" anchor="ctr" anchorCtr="1"/>
          <a:lstStyle/>
          <a:p>
            <a:pPr>
              <a:defRPr sz="1195" b="0" i="0" u="none" strike="noStrike" kern="1200" baseline="0">
                <a:solidFill>
                  <a:schemeClr val="bg1"/>
                </a:solidFill>
                <a:latin typeface="方正兰亭黑_GBK" panose="02000000000000000000" pitchFamily="2" charset="-122"/>
                <a:ea typeface="方正兰亭黑_GBK" panose="02000000000000000000" pitchFamily="2" charset="-122"/>
                <a:cs typeface="+mn-cs"/>
              </a:defRPr>
            </a:pPr>
            <a:endParaRPr lang="zh-CN"/>
          </a:p>
        </c:txPr>
        <c:crossAx val="232895232"/>
        <c:crosses val="autoZero"/>
        <c:crossBetween val="between"/>
      </c:valAx>
      <c:spPr>
        <a:noFill/>
        <a:ln w="25351">
          <a:noFill/>
        </a:ln>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B0BA89-EBEE-4922-8FEA-58535B6D7C70}" type="datetimeFigureOut">
              <a:rPr lang="zh-CN" altLang="en-US" smtClean="0"/>
              <a:pPr/>
              <a:t>2020/5/25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A0E37B-33BA-4D46-9E1B-CBC288661C4F}" type="slidenum">
              <a:rPr lang="zh-CN" altLang="en-US" smtClean="0"/>
              <a:pPr/>
              <a:t>‹#›</a:t>
            </a:fld>
            <a:endParaRPr lang="zh-CN" altLang="en-US"/>
          </a:p>
        </p:txBody>
      </p:sp>
    </p:spTree>
    <p:extLst>
      <p:ext uri="{BB962C8B-B14F-4D97-AF65-F5344CB8AC3E}">
        <p14:creationId xmlns:p14="http://schemas.microsoft.com/office/powerpoint/2010/main" val="261895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4</a:t>
            </a:fld>
            <a:endParaRPr lang="zh-CN" altLang="en-US"/>
          </a:p>
        </p:txBody>
      </p:sp>
    </p:spTree>
    <p:extLst>
      <p:ext uri="{BB962C8B-B14F-4D97-AF65-F5344CB8AC3E}">
        <p14:creationId xmlns:p14="http://schemas.microsoft.com/office/powerpoint/2010/main" val="3917657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13</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14</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15</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16</a:t>
            </a:fld>
            <a:endParaRPr lang="zh-CN" altLang="en-US"/>
          </a:p>
        </p:txBody>
      </p:sp>
    </p:spTree>
    <p:extLst>
      <p:ext uri="{BB962C8B-B14F-4D97-AF65-F5344CB8AC3E}">
        <p14:creationId xmlns:p14="http://schemas.microsoft.com/office/powerpoint/2010/main" val="3289755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17</a:t>
            </a:fld>
            <a:endParaRPr lang="zh-CN" altLang="en-US"/>
          </a:p>
        </p:txBody>
      </p:sp>
    </p:spTree>
    <p:extLst>
      <p:ext uri="{BB962C8B-B14F-4D97-AF65-F5344CB8AC3E}">
        <p14:creationId xmlns:p14="http://schemas.microsoft.com/office/powerpoint/2010/main" val="3289755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18</a:t>
            </a:fld>
            <a:endParaRPr lang="zh-CN" altLang="en-US"/>
          </a:p>
        </p:txBody>
      </p:sp>
    </p:spTree>
    <p:extLst>
      <p:ext uri="{BB962C8B-B14F-4D97-AF65-F5344CB8AC3E}">
        <p14:creationId xmlns:p14="http://schemas.microsoft.com/office/powerpoint/2010/main" val="2808876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19</a:t>
            </a:fld>
            <a:endParaRPr lang="zh-CN" altLang="en-US"/>
          </a:p>
        </p:txBody>
      </p:sp>
    </p:spTree>
    <p:extLst>
      <p:ext uri="{BB962C8B-B14F-4D97-AF65-F5344CB8AC3E}">
        <p14:creationId xmlns:p14="http://schemas.microsoft.com/office/powerpoint/2010/main" val="1305216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a:extLst>
              <a:ext uri="{FF2B5EF4-FFF2-40B4-BE49-F238E27FC236}">
                <a16:creationId xmlns="" xmlns:a16="http://schemas.microsoft.com/office/drawing/2014/main" id="{2F5C5563-D8E4-481D-A659-8700C93678B6}"/>
              </a:ext>
            </a:extLst>
          </p:cNvPr>
          <p:cNvSpPr>
            <a:spLocks noGrp="1" noRot="1" noChangeAspect="1" noChangeArrowheads="1" noTextEdit="1"/>
          </p:cNvSpPr>
          <p:nvPr>
            <p:ph type="sldImg" idx="4294967295"/>
          </p:nvPr>
        </p:nvSpPr>
        <p:spPr>
          <a:ln>
            <a:miter lim="800000"/>
          </a:ln>
        </p:spPr>
      </p:sp>
      <p:sp>
        <p:nvSpPr>
          <p:cNvPr id="52227" name="备注占位符 2">
            <a:extLst>
              <a:ext uri="{FF2B5EF4-FFF2-40B4-BE49-F238E27FC236}">
                <a16:creationId xmlns="" xmlns:a16="http://schemas.microsoft.com/office/drawing/2014/main" id="{9BD3E34C-21AF-4D1E-8EF3-B523D1A7898D}"/>
              </a:ext>
            </a:extLst>
          </p:cNvPr>
          <p:cNvSpPr>
            <a:spLocks noGrp="1" noChangeArrowheads="1"/>
          </p:cNvSpPr>
          <p:nvPr>
            <p:ph type="body" idx="4294967295"/>
          </p:nvPr>
        </p:nvSpPr>
        <p:spPr/>
        <p:txBody>
          <a:bodyPr/>
          <a:lstStyle/>
          <a:p>
            <a:pPr eaLnBrk="1" hangingPunct="1"/>
            <a:endParaRPr lang="zh-CN" altLang="en-US"/>
          </a:p>
        </p:txBody>
      </p:sp>
      <p:sp>
        <p:nvSpPr>
          <p:cNvPr id="52228" name="灯片编号占位符 3">
            <a:extLst>
              <a:ext uri="{FF2B5EF4-FFF2-40B4-BE49-F238E27FC236}">
                <a16:creationId xmlns="" xmlns:a16="http://schemas.microsoft.com/office/drawing/2014/main" id="{0042BD9B-D1BA-4A29-8B3D-C68D606DF1B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fld id="{F5F88F13-0114-4E9F-A848-4BBDED008984}" type="slidenum">
              <a:rPr lang="zh-CN" altLang="en-US"/>
              <a:pPr eaLnBrk="1" hangingPunct="1"/>
              <a:t>20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21</a:t>
            </a:fld>
            <a:endParaRPr lang="zh-CN" altLang="en-US"/>
          </a:p>
        </p:txBody>
      </p:sp>
    </p:spTree>
    <p:extLst>
      <p:ext uri="{BB962C8B-B14F-4D97-AF65-F5344CB8AC3E}">
        <p14:creationId xmlns:p14="http://schemas.microsoft.com/office/powerpoint/2010/main" val="1305216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22</a:t>
            </a:fld>
            <a:endParaRPr lang="zh-CN" altLang="en-US"/>
          </a:p>
        </p:txBody>
      </p:sp>
    </p:spTree>
    <p:extLst>
      <p:ext uri="{BB962C8B-B14F-4D97-AF65-F5344CB8AC3E}">
        <p14:creationId xmlns:p14="http://schemas.microsoft.com/office/powerpoint/2010/main" val="1305216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5</a:t>
            </a:fld>
            <a:endParaRPr lang="zh-CN" altLang="en-US"/>
          </a:p>
        </p:txBody>
      </p:sp>
    </p:spTree>
    <p:extLst>
      <p:ext uri="{BB962C8B-B14F-4D97-AF65-F5344CB8AC3E}">
        <p14:creationId xmlns:p14="http://schemas.microsoft.com/office/powerpoint/2010/main" val="2209815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23</a:t>
            </a:fld>
            <a:endParaRPr lang="zh-CN" altLang="en-US"/>
          </a:p>
        </p:txBody>
      </p:sp>
    </p:spTree>
    <p:extLst>
      <p:ext uri="{BB962C8B-B14F-4D97-AF65-F5344CB8AC3E}">
        <p14:creationId xmlns:p14="http://schemas.microsoft.com/office/powerpoint/2010/main" val="1305216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24</a:t>
            </a:fld>
            <a:endParaRPr lang="zh-CN" altLang="en-US"/>
          </a:p>
        </p:txBody>
      </p:sp>
    </p:spTree>
    <p:extLst>
      <p:ext uri="{BB962C8B-B14F-4D97-AF65-F5344CB8AC3E}">
        <p14:creationId xmlns:p14="http://schemas.microsoft.com/office/powerpoint/2010/main" val="19822336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26</a:t>
            </a:fld>
            <a:endParaRPr lang="zh-CN" altLang="en-US"/>
          </a:p>
        </p:txBody>
      </p:sp>
    </p:spTree>
    <p:extLst>
      <p:ext uri="{BB962C8B-B14F-4D97-AF65-F5344CB8AC3E}">
        <p14:creationId xmlns:p14="http://schemas.microsoft.com/office/powerpoint/2010/main" val="3636932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28</a:t>
            </a:fld>
            <a:endParaRPr lang="zh-CN" altLang="en-US"/>
          </a:p>
        </p:txBody>
      </p:sp>
    </p:spTree>
    <p:extLst>
      <p:ext uri="{BB962C8B-B14F-4D97-AF65-F5344CB8AC3E}">
        <p14:creationId xmlns:p14="http://schemas.microsoft.com/office/powerpoint/2010/main" val="1759553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30</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32</a:t>
            </a:fld>
            <a:endParaRPr lang="zh-CN" altLang="en-US"/>
          </a:p>
        </p:txBody>
      </p:sp>
    </p:spTree>
    <p:extLst>
      <p:ext uri="{BB962C8B-B14F-4D97-AF65-F5344CB8AC3E}">
        <p14:creationId xmlns:p14="http://schemas.microsoft.com/office/powerpoint/2010/main" val="6864952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33</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34</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35</a:t>
            </a:fld>
            <a:endParaRPr lang="zh-CN" altLang="en-US"/>
          </a:p>
        </p:txBody>
      </p:sp>
    </p:spTree>
    <p:extLst>
      <p:ext uri="{BB962C8B-B14F-4D97-AF65-F5344CB8AC3E}">
        <p14:creationId xmlns:p14="http://schemas.microsoft.com/office/powerpoint/2010/main" val="6864952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36</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6</a:t>
            </a:fld>
            <a:endParaRPr lang="zh-CN" altLang="en-US"/>
          </a:p>
        </p:txBody>
      </p:sp>
    </p:spTree>
    <p:extLst>
      <p:ext uri="{BB962C8B-B14F-4D97-AF65-F5344CB8AC3E}">
        <p14:creationId xmlns:p14="http://schemas.microsoft.com/office/powerpoint/2010/main" val="2209815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38</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40</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42</a:t>
            </a:fld>
            <a:endParaRPr lang="zh-CN" altLang="en-US"/>
          </a:p>
        </p:txBody>
      </p:sp>
    </p:spTree>
    <p:extLst>
      <p:ext uri="{BB962C8B-B14F-4D97-AF65-F5344CB8AC3E}">
        <p14:creationId xmlns:p14="http://schemas.microsoft.com/office/powerpoint/2010/main" val="26522640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44</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45</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46</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47</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48</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49</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50</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7</a:t>
            </a:fld>
            <a:endParaRPr lang="zh-CN" altLang="en-US"/>
          </a:p>
        </p:txBody>
      </p:sp>
    </p:spTree>
    <p:extLst>
      <p:ext uri="{BB962C8B-B14F-4D97-AF65-F5344CB8AC3E}">
        <p14:creationId xmlns:p14="http://schemas.microsoft.com/office/powerpoint/2010/main" val="2209815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51</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52</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53</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54</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55</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56</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57</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58</a:t>
            </a:fld>
            <a:endParaRPr lang="zh-CN" altLang="en-US"/>
          </a:p>
        </p:txBody>
      </p:sp>
    </p:spTree>
    <p:extLst>
      <p:ext uri="{BB962C8B-B14F-4D97-AF65-F5344CB8AC3E}">
        <p14:creationId xmlns:p14="http://schemas.microsoft.com/office/powerpoint/2010/main" val="3329702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59</a:t>
            </a:fld>
            <a:endParaRPr lang="zh-CN" altLang="en-US"/>
          </a:p>
        </p:txBody>
      </p:sp>
    </p:spTree>
    <p:extLst>
      <p:ext uri="{BB962C8B-B14F-4D97-AF65-F5344CB8AC3E}">
        <p14:creationId xmlns:p14="http://schemas.microsoft.com/office/powerpoint/2010/main" val="3539240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8</a:t>
            </a:fld>
            <a:endParaRPr lang="zh-CN" altLang="en-US"/>
          </a:p>
        </p:txBody>
      </p:sp>
    </p:spTree>
    <p:extLst>
      <p:ext uri="{BB962C8B-B14F-4D97-AF65-F5344CB8AC3E}">
        <p14:creationId xmlns:p14="http://schemas.microsoft.com/office/powerpoint/2010/main" val="220981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9</a:t>
            </a:fld>
            <a:endParaRPr lang="zh-CN" altLang="en-US"/>
          </a:p>
        </p:txBody>
      </p:sp>
    </p:spTree>
    <p:extLst>
      <p:ext uri="{BB962C8B-B14F-4D97-AF65-F5344CB8AC3E}">
        <p14:creationId xmlns:p14="http://schemas.microsoft.com/office/powerpoint/2010/main" val="220981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10</a:t>
            </a:fld>
            <a:endParaRPr lang="zh-CN" altLang="en-US"/>
          </a:p>
        </p:txBody>
      </p:sp>
    </p:spTree>
    <p:extLst>
      <p:ext uri="{BB962C8B-B14F-4D97-AF65-F5344CB8AC3E}">
        <p14:creationId xmlns:p14="http://schemas.microsoft.com/office/powerpoint/2010/main" val="220981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11</a:t>
            </a:fld>
            <a:endParaRPr lang="zh-CN" altLang="en-US"/>
          </a:p>
        </p:txBody>
      </p:sp>
    </p:spTree>
    <p:extLst>
      <p:ext uri="{BB962C8B-B14F-4D97-AF65-F5344CB8AC3E}">
        <p14:creationId xmlns:p14="http://schemas.microsoft.com/office/powerpoint/2010/main" val="17374872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2D6AB0-0FA5-430A-BCC2-23081630493F}" type="slidenum">
              <a:rPr lang="zh-CN" altLang="en-US" smtClean="0"/>
              <a:pPr>
                <a:defRPr/>
              </a:pPr>
              <a:t>12</a:t>
            </a:fld>
            <a:endParaRPr lang="zh-CN" altLang="en-US"/>
          </a:p>
        </p:txBody>
      </p:sp>
    </p:spTree>
    <p:extLst>
      <p:ext uri="{BB962C8B-B14F-4D97-AF65-F5344CB8AC3E}">
        <p14:creationId xmlns:p14="http://schemas.microsoft.com/office/powerpoint/2010/main" val="332970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388BEE7-AE0F-4D1C-920F-69BEBAF47EE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73E1DA07-BE28-4F9A-8523-BB1714C67F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8B13BD80-135D-4C35-8851-C4136B08475B}"/>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5" name="页脚占位符 4">
            <a:extLst>
              <a:ext uri="{FF2B5EF4-FFF2-40B4-BE49-F238E27FC236}">
                <a16:creationId xmlns="" xmlns:a16="http://schemas.microsoft.com/office/drawing/2014/main" id="{9DFEBE9C-BB9E-43E0-BF24-36C1308037B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845728C-D1C1-46FF-9B7A-479FF5864B1F}"/>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3515118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E7F532E-E8F5-4805-A5E8-12F543363A2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3BB60EDC-8FEB-419E-8CE6-F26475F438F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A3DB0FD-2949-4796-BCFA-E31405CCBDEC}"/>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5" name="页脚占位符 4">
            <a:extLst>
              <a:ext uri="{FF2B5EF4-FFF2-40B4-BE49-F238E27FC236}">
                <a16:creationId xmlns="" xmlns:a16="http://schemas.microsoft.com/office/drawing/2014/main" id="{948DE1BA-95AE-4E89-B879-83AF170AEF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694A0BE-8D29-453D-885D-32A1C4182043}"/>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1105741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8A4141E1-5899-4E27-B7EB-55F2A1EC434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504CEC15-2487-4C61-98C6-57883A278A1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AA70F3F-EDE6-408C-820A-60D3A5629701}"/>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5" name="页脚占位符 4">
            <a:extLst>
              <a:ext uri="{FF2B5EF4-FFF2-40B4-BE49-F238E27FC236}">
                <a16:creationId xmlns="" xmlns:a16="http://schemas.microsoft.com/office/drawing/2014/main" id="{FA634093-2438-4238-B788-12FE2FA40F5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0DAC274-0AF7-4EA6-9D13-1441F0B80CBE}"/>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3960852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bg>
      <p:bgPr>
        <a:solidFill>
          <a:srgbClr val="FCFB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39307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6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729898" y="1378432"/>
            <a:ext cx="2982101" cy="2373114"/>
          </a:xfrm>
          <a:custGeom>
            <a:avLst/>
            <a:gdLst>
              <a:gd name="connsiteX0" fmla="*/ 0 w 2982101"/>
              <a:gd name="connsiteY0" fmla="*/ 0 h 2373114"/>
              <a:gd name="connsiteX1" fmla="*/ 2982101 w 2982101"/>
              <a:gd name="connsiteY1" fmla="*/ 0 h 2373114"/>
              <a:gd name="connsiteX2" fmla="*/ 2982101 w 2982101"/>
              <a:gd name="connsiteY2" fmla="*/ 2373114 h 2373114"/>
              <a:gd name="connsiteX3" fmla="*/ 0 w 2982101"/>
              <a:gd name="connsiteY3" fmla="*/ 2373114 h 2373114"/>
            </a:gdLst>
            <a:ahLst/>
            <a:cxnLst>
              <a:cxn ang="0">
                <a:pos x="connsiteX0" y="connsiteY0"/>
              </a:cxn>
              <a:cxn ang="0">
                <a:pos x="connsiteX1" y="connsiteY1"/>
              </a:cxn>
              <a:cxn ang="0">
                <a:pos x="connsiteX2" y="connsiteY2"/>
              </a:cxn>
              <a:cxn ang="0">
                <a:pos x="connsiteX3" y="connsiteY3"/>
              </a:cxn>
            </a:cxnLst>
            <a:rect l="l" t="t" r="r" b="b"/>
            <a:pathLst>
              <a:path w="2982101" h="2373114">
                <a:moveTo>
                  <a:pt x="0" y="0"/>
                </a:moveTo>
                <a:lnTo>
                  <a:pt x="2982101" y="0"/>
                </a:lnTo>
                <a:lnTo>
                  <a:pt x="2982101" y="2373114"/>
                </a:lnTo>
                <a:lnTo>
                  <a:pt x="0" y="2373114"/>
                </a:lnTo>
                <a:close/>
              </a:path>
            </a:pathLst>
          </a:custGeom>
        </p:spPr>
        <p:txBody>
          <a:bodyPr>
            <a:noAutofit/>
          </a:bodyPr>
          <a:lstStyle/>
          <a:p>
            <a:pPr lvl="0"/>
            <a:endParaRPr lang="zh-CN" altLang="en-US" noProof="1"/>
          </a:p>
        </p:txBody>
      </p:sp>
      <p:sp>
        <p:nvSpPr>
          <p:cNvPr id="11" name="图片占位符 10"/>
          <p:cNvSpPr>
            <a:spLocks noGrp="1"/>
          </p:cNvSpPr>
          <p:nvPr>
            <p:ph type="pic" sz="quarter" idx="11"/>
          </p:nvPr>
        </p:nvSpPr>
        <p:spPr>
          <a:xfrm>
            <a:off x="1729896" y="3860764"/>
            <a:ext cx="6116984" cy="2365901"/>
          </a:xfrm>
          <a:custGeom>
            <a:avLst/>
            <a:gdLst>
              <a:gd name="connsiteX0" fmla="*/ 0 w 6116984"/>
              <a:gd name="connsiteY0" fmla="*/ 0 h 2365901"/>
              <a:gd name="connsiteX1" fmla="*/ 6116984 w 6116984"/>
              <a:gd name="connsiteY1" fmla="*/ 0 h 2365901"/>
              <a:gd name="connsiteX2" fmla="*/ 6116984 w 6116984"/>
              <a:gd name="connsiteY2" fmla="*/ 2365901 h 2365901"/>
              <a:gd name="connsiteX3" fmla="*/ 0 w 6116984"/>
              <a:gd name="connsiteY3" fmla="*/ 2365901 h 2365901"/>
            </a:gdLst>
            <a:ahLst/>
            <a:cxnLst>
              <a:cxn ang="0">
                <a:pos x="connsiteX0" y="connsiteY0"/>
              </a:cxn>
              <a:cxn ang="0">
                <a:pos x="connsiteX1" y="connsiteY1"/>
              </a:cxn>
              <a:cxn ang="0">
                <a:pos x="connsiteX2" y="connsiteY2"/>
              </a:cxn>
              <a:cxn ang="0">
                <a:pos x="connsiteX3" y="connsiteY3"/>
              </a:cxn>
            </a:cxnLst>
            <a:rect l="l" t="t" r="r" b="b"/>
            <a:pathLst>
              <a:path w="6116984" h="2365901">
                <a:moveTo>
                  <a:pt x="0" y="0"/>
                </a:moveTo>
                <a:lnTo>
                  <a:pt x="6116984" y="0"/>
                </a:lnTo>
                <a:lnTo>
                  <a:pt x="6116984" y="2365901"/>
                </a:lnTo>
                <a:lnTo>
                  <a:pt x="0" y="2365901"/>
                </a:lnTo>
                <a:close/>
              </a:path>
            </a:pathLst>
          </a:custGeom>
        </p:spPr>
        <p:txBody>
          <a:bodyPr>
            <a:noAutofit/>
          </a:bodyPr>
          <a:lstStyle/>
          <a:p>
            <a:pPr lvl="0"/>
            <a:endParaRPr lang="zh-CN" altLang="en-US" noProof="1"/>
          </a:p>
        </p:txBody>
      </p:sp>
      <p:sp>
        <p:nvSpPr>
          <p:cNvPr id="12" name="图片占位符 11"/>
          <p:cNvSpPr>
            <a:spLocks noGrp="1"/>
          </p:cNvSpPr>
          <p:nvPr>
            <p:ph type="pic" sz="quarter" idx="12"/>
          </p:nvPr>
        </p:nvSpPr>
        <p:spPr>
          <a:xfrm>
            <a:off x="7988073" y="2973304"/>
            <a:ext cx="3329215" cy="3253357"/>
          </a:xfrm>
          <a:custGeom>
            <a:avLst/>
            <a:gdLst>
              <a:gd name="connsiteX0" fmla="*/ 0 w 3329215"/>
              <a:gd name="connsiteY0" fmla="*/ 0 h 3253357"/>
              <a:gd name="connsiteX1" fmla="*/ 3329215 w 3329215"/>
              <a:gd name="connsiteY1" fmla="*/ 0 h 3253357"/>
              <a:gd name="connsiteX2" fmla="*/ 3329215 w 3329215"/>
              <a:gd name="connsiteY2" fmla="*/ 3253357 h 3253357"/>
              <a:gd name="connsiteX3" fmla="*/ 0 w 3329215"/>
              <a:gd name="connsiteY3" fmla="*/ 3253357 h 3253357"/>
            </a:gdLst>
            <a:ahLst/>
            <a:cxnLst>
              <a:cxn ang="0">
                <a:pos x="connsiteX0" y="connsiteY0"/>
              </a:cxn>
              <a:cxn ang="0">
                <a:pos x="connsiteX1" y="connsiteY1"/>
              </a:cxn>
              <a:cxn ang="0">
                <a:pos x="connsiteX2" y="connsiteY2"/>
              </a:cxn>
              <a:cxn ang="0">
                <a:pos x="connsiteX3" y="connsiteY3"/>
              </a:cxn>
            </a:cxnLst>
            <a:rect l="l" t="t" r="r" b="b"/>
            <a:pathLst>
              <a:path w="3329215" h="3253357">
                <a:moveTo>
                  <a:pt x="0" y="0"/>
                </a:moveTo>
                <a:lnTo>
                  <a:pt x="3329215" y="0"/>
                </a:lnTo>
                <a:lnTo>
                  <a:pt x="3329215" y="3253357"/>
                </a:lnTo>
                <a:lnTo>
                  <a:pt x="0" y="3253357"/>
                </a:lnTo>
                <a:close/>
              </a:path>
            </a:pathLst>
          </a:custGeom>
        </p:spPr>
        <p:txBody>
          <a:bodyPr>
            <a:noAutofit/>
          </a:bodyPr>
          <a:lstStyle/>
          <a:p>
            <a:pPr lvl="0"/>
            <a:endParaRPr lang="zh-CN" altLang="en-US" noProof="1"/>
          </a:p>
        </p:txBody>
      </p:sp>
      <p:sp>
        <p:nvSpPr>
          <p:cNvPr id="5" name="日期占位符 3">
            <a:extLst>
              <a:ext uri="{FF2B5EF4-FFF2-40B4-BE49-F238E27FC236}">
                <a16:creationId xmlns="" xmlns:a16="http://schemas.microsoft.com/office/drawing/2014/main" id="{DC7C7FD8-20D5-4023-B6B2-B6EA4E566F71}"/>
              </a:ext>
            </a:extLst>
          </p:cNvPr>
          <p:cNvSpPr>
            <a:spLocks noGrp="1"/>
          </p:cNvSpPr>
          <p:nvPr>
            <p:ph type="dt" sz="half" idx="13"/>
          </p:nvPr>
        </p:nvSpPr>
        <p:spPr/>
        <p:txBody>
          <a:bodyPr/>
          <a:lstStyle>
            <a:lvl1pPr>
              <a:defRPr/>
            </a:lvl1pPr>
          </a:lstStyle>
          <a:p>
            <a:pPr>
              <a:defRPr/>
            </a:pPr>
            <a:fld id="{C350A18A-DD75-41D6-8D79-BB48AADCBCD8}" type="datetimeFigureOut">
              <a:rPr lang="zh-CN" altLang="en-US"/>
              <a:pPr>
                <a:defRPr/>
              </a:pPr>
              <a:t>2020/5/25</a:t>
            </a:fld>
            <a:endParaRPr lang="zh-CN" altLang="en-US"/>
          </a:p>
        </p:txBody>
      </p:sp>
      <p:sp>
        <p:nvSpPr>
          <p:cNvPr id="6" name="页脚占位符 4">
            <a:extLst>
              <a:ext uri="{FF2B5EF4-FFF2-40B4-BE49-F238E27FC236}">
                <a16:creationId xmlns="" xmlns:a16="http://schemas.microsoft.com/office/drawing/2014/main" id="{9C6E0ACE-DC33-4894-9161-6B506342D216}"/>
              </a:ext>
            </a:extLst>
          </p:cNvPr>
          <p:cNvSpPr>
            <a:spLocks noGrp="1"/>
          </p:cNvSpPr>
          <p:nvPr>
            <p:ph type="ftr" sz="quarter" idx="14"/>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5A7283CC-63E2-4D3A-866A-B8A2A45A5494}"/>
              </a:ext>
            </a:extLst>
          </p:cNvPr>
          <p:cNvSpPr>
            <a:spLocks noGrp="1"/>
          </p:cNvSpPr>
          <p:nvPr>
            <p:ph type="sldNum" sz="quarter" idx="15"/>
          </p:nvPr>
        </p:nvSpPr>
        <p:spPr/>
        <p:txBody>
          <a:bodyPr/>
          <a:lstStyle>
            <a:lvl1pPr>
              <a:defRPr/>
            </a:lvl1pPr>
          </a:lstStyle>
          <a:p>
            <a:fld id="{800BBCE1-96C5-4486-8876-BA493533D6B9}" type="slidenum">
              <a:rPr lang="zh-CN" altLang="en-US"/>
              <a:pPr/>
              <a:t>‹#›</a:t>
            </a:fld>
            <a:endParaRPr lang="zh-CN" altLang="en-US"/>
          </a:p>
        </p:txBody>
      </p:sp>
    </p:spTree>
    <p:extLst>
      <p:ext uri="{BB962C8B-B14F-4D97-AF65-F5344CB8AC3E}">
        <p14:creationId xmlns:p14="http://schemas.microsoft.com/office/powerpoint/2010/main" val="2204977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8E27642-7B39-4F69-9984-883812EF6FE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7D113B5-5A49-4074-8DAA-5367DD20145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1598582-6870-4A18-BD9A-C44B62498AE6}"/>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5" name="页脚占位符 4">
            <a:extLst>
              <a:ext uri="{FF2B5EF4-FFF2-40B4-BE49-F238E27FC236}">
                <a16:creationId xmlns="" xmlns:a16="http://schemas.microsoft.com/office/drawing/2014/main" id="{0D2EC8CD-B80E-44D5-8B94-C8F6EAF5F6B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4644F8A-C71A-4231-A60D-F8FE3388747C}"/>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2177118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56C2BC7-484F-40DB-B4F2-11F03B18AB8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AB826162-08DF-4B72-BB98-EED0026163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A344148-EE74-44DC-A1E8-BCDFF093A469}"/>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5" name="页脚占位符 4">
            <a:extLst>
              <a:ext uri="{FF2B5EF4-FFF2-40B4-BE49-F238E27FC236}">
                <a16:creationId xmlns="" xmlns:a16="http://schemas.microsoft.com/office/drawing/2014/main" id="{3BD50F91-CE80-4ED3-BCC7-2FAA7E030E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78F3066-AC3F-429F-961D-E1F8FB1E4249}"/>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2074187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62FC9ED-3E66-4B9C-95A3-48DF4342DAD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668A639-BFBA-4D05-AA70-F15A5639B35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FD5BC033-F6E2-4930-BA4E-CC7283F658F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90CD56BB-FDDA-4CEE-B7E3-FBEF7F9EF076}"/>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6" name="页脚占位符 5">
            <a:extLst>
              <a:ext uri="{FF2B5EF4-FFF2-40B4-BE49-F238E27FC236}">
                <a16:creationId xmlns="" xmlns:a16="http://schemas.microsoft.com/office/drawing/2014/main" id="{014E3908-BEA6-4F53-9C3A-630DB11A86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1BEFE26-6EEA-40B7-AACB-F6CD8924E556}"/>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
        <p:nvSpPr>
          <p:cNvPr id="9" name="矩形 8"/>
          <p:cNvSpPr/>
          <p:nvPr userDrawn="1"/>
        </p:nvSpPr>
        <p:spPr>
          <a:xfrm>
            <a:off x="8733453" y="6414793"/>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4002777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697C45-105B-4A14-8C6F-DC30E8AC60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C4F7023-752A-4088-9023-1D47662526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AD71CA7A-A65B-4276-80E6-1533F119188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81F4E84-9144-4749-86B7-C6EDE7200C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A504633-A787-4219-A72A-E5CB9C7895B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5753B61F-BA69-4705-BAD0-37D92DAA04AB}"/>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8" name="页脚占位符 7">
            <a:extLst>
              <a:ext uri="{FF2B5EF4-FFF2-40B4-BE49-F238E27FC236}">
                <a16:creationId xmlns="" xmlns:a16="http://schemas.microsoft.com/office/drawing/2014/main" id="{3A68CD89-BA3D-4392-BE82-55071CDD54A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1141E33-4D5C-43E8-8DC5-AFC9DF68D687}"/>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3637324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4D859F1-02E5-40DF-BB54-18228E3141D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90944BCE-26CF-44A5-B8C4-C75F72B7D0B9}"/>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4" name="页脚占位符 3">
            <a:extLst>
              <a:ext uri="{FF2B5EF4-FFF2-40B4-BE49-F238E27FC236}">
                <a16:creationId xmlns="" xmlns:a16="http://schemas.microsoft.com/office/drawing/2014/main" id="{DB38C87A-75B2-4E00-990B-E5381446522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AE790D9-B0C5-4354-8CCF-92FDE710BFDD}"/>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3237715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6256721-A988-4387-8359-5CE13EDB6412}"/>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3" name="页脚占位符 2">
            <a:extLst>
              <a:ext uri="{FF2B5EF4-FFF2-40B4-BE49-F238E27FC236}">
                <a16:creationId xmlns="" xmlns:a16="http://schemas.microsoft.com/office/drawing/2014/main" id="{53F9B15E-0967-45E7-9A40-B4FC5D2EEBB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3D5F833-6ECC-4EFE-9CBB-3EDE83F97095}"/>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2744468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E7140E7-CB0C-4757-82F3-9ADD4C36968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067B82AE-EB4A-46E7-9BD0-F773221C65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ABB230EC-B593-4819-BD4D-1A2B671186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761DF9EB-0356-47FC-A4F9-16A45AF71DD0}"/>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6" name="页脚占位符 5">
            <a:extLst>
              <a:ext uri="{FF2B5EF4-FFF2-40B4-BE49-F238E27FC236}">
                <a16:creationId xmlns="" xmlns:a16="http://schemas.microsoft.com/office/drawing/2014/main" id="{39AE5BC2-EBB6-4677-9A73-29DEEB6755C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C770B16C-E463-4603-A6A3-1E8B60EF0367}"/>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3642921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4EE2847-B6A1-4720-8E27-60B1B259861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456DBB1A-7ACF-47C6-BAB0-60F090E8D8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A6F01DB4-2B98-4ED8-8EBB-0F1C0EBE9D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FEB5A30-EAEA-4665-98C4-EDA58C44E9B7}"/>
              </a:ext>
            </a:extLst>
          </p:cNvPr>
          <p:cNvSpPr>
            <a:spLocks noGrp="1"/>
          </p:cNvSpPr>
          <p:nvPr>
            <p:ph type="dt" sz="half" idx="10"/>
          </p:nvPr>
        </p:nvSpPr>
        <p:spPr/>
        <p:txBody>
          <a:bodyPr/>
          <a:lstStyle/>
          <a:p>
            <a:fld id="{5E94DBC1-2A95-4A71-A1D5-28FEDFD9CFB8}" type="datetimeFigureOut">
              <a:rPr lang="zh-CN" altLang="en-US" smtClean="0"/>
              <a:pPr/>
              <a:t>2020/5/25</a:t>
            </a:fld>
            <a:endParaRPr lang="zh-CN" altLang="en-US"/>
          </a:p>
        </p:txBody>
      </p:sp>
      <p:sp>
        <p:nvSpPr>
          <p:cNvPr id="6" name="页脚占位符 5">
            <a:extLst>
              <a:ext uri="{FF2B5EF4-FFF2-40B4-BE49-F238E27FC236}">
                <a16:creationId xmlns="" xmlns:a16="http://schemas.microsoft.com/office/drawing/2014/main" id="{0E33CB8C-468C-4E86-9CF9-3230DB213E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A747213-A3F0-4549-AD40-CFCDA6AF0EEB}"/>
              </a:ext>
            </a:extLst>
          </p:cNvPr>
          <p:cNvSpPr>
            <a:spLocks noGrp="1"/>
          </p:cNvSpPr>
          <p:nvPr>
            <p:ph type="sldNum" sz="quarter" idx="12"/>
          </p:nvPr>
        </p:nvSpPr>
        <p:spPr/>
        <p:txBody>
          <a:body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3030123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C33714B8-98BF-41BB-929E-EA376A19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BFEEBEE-E228-48CD-A36F-3AC5A508A7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F0F03FF-7368-413E-AEFF-65235B11DF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94DBC1-2A95-4A71-A1D5-28FEDFD9CFB8}" type="datetimeFigureOut">
              <a:rPr lang="zh-CN" altLang="en-US" smtClean="0"/>
              <a:pPr/>
              <a:t>2020/5/25</a:t>
            </a:fld>
            <a:endParaRPr lang="zh-CN" altLang="en-US"/>
          </a:p>
        </p:txBody>
      </p:sp>
      <p:sp>
        <p:nvSpPr>
          <p:cNvPr id="5" name="页脚占位符 4">
            <a:extLst>
              <a:ext uri="{FF2B5EF4-FFF2-40B4-BE49-F238E27FC236}">
                <a16:creationId xmlns="" xmlns:a16="http://schemas.microsoft.com/office/drawing/2014/main" id="{BD2537BC-EDF7-4929-97D1-C72E82C9EA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EFAD67CB-9EA1-4B47-8BC8-1C6504E91E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A8FE53-55C0-41F9-8266-CAC9071067F6}" type="slidenum">
              <a:rPr lang="zh-CN" altLang="en-US" smtClean="0"/>
              <a:pPr/>
              <a:t>‹#›</a:t>
            </a:fld>
            <a:endParaRPr lang="zh-CN" altLang="en-US"/>
          </a:p>
        </p:txBody>
      </p:sp>
    </p:spTree>
    <p:extLst>
      <p:ext uri="{BB962C8B-B14F-4D97-AF65-F5344CB8AC3E}">
        <p14:creationId xmlns:p14="http://schemas.microsoft.com/office/powerpoint/2010/main" val="3271401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18.jpeg"/><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2.jpeg"/></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 Id="rId9" Type="http://schemas.openxmlformats.org/officeDocument/2006/relationships/image" Target="../media/image30.jpeg"/></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33.png"/></Relationships>
</file>

<file path=ppt/slides/_rels/slide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6.xml"/><Relationship Id="rId1" Type="http://schemas.openxmlformats.org/officeDocument/2006/relationships/slideLayout" Target="../slideLayouts/slideLayout12.xml"/><Relationship Id="rId5" Type="http://schemas.openxmlformats.org/officeDocument/2006/relationships/image" Target="../media/image40.jpeg"/><Relationship Id="rId4" Type="http://schemas.openxmlformats.org/officeDocument/2006/relationships/image" Target="../media/image39.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 Id="rId9" Type="http://schemas.openxmlformats.org/officeDocument/2006/relationships/image" Target="../media/image55.jpeg"/></Relationships>
</file>

<file path=ppt/slides/_rels/slide5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5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png"/></Relationships>
</file>

<file path=ppt/slides/_rels/slide56.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8.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image" Target="../media/image6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44401A2C-F4D7-4EA8-802C-FDF9DA1EFC9D}"/>
              </a:ext>
            </a:extLst>
          </p:cNvPr>
          <p:cNvSpPr/>
          <p:nvPr/>
        </p:nvSpPr>
        <p:spPr>
          <a:xfrm>
            <a:off x="0" y="263472"/>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 name="组合 25">
            <a:extLst>
              <a:ext uri="{FF2B5EF4-FFF2-40B4-BE49-F238E27FC236}">
                <a16:creationId xmlns="" xmlns:a16="http://schemas.microsoft.com/office/drawing/2014/main" id="{4730B818-DB36-4D93-8C94-E822748AB30F}"/>
              </a:ext>
            </a:extLst>
          </p:cNvPr>
          <p:cNvGrpSpPr/>
          <p:nvPr/>
        </p:nvGrpSpPr>
        <p:grpSpPr>
          <a:xfrm>
            <a:off x="2691786" y="1425518"/>
            <a:ext cx="4501251" cy="3376503"/>
            <a:chOff x="3570317" y="1201648"/>
            <a:chExt cx="4779034" cy="3584875"/>
          </a:xfrm>
          <a:solidFill>
            <a:srgbClr val="FFC000"/>
          </a:solidFill>
        </p:grpSpPr>
        <p:sp>
          <p:nvSpPr>
            <p:cNvPr id="5" name="矩形 4">
              <a:extLst>
                <a:ext uri="{FF2B5EF4-FFF2-40B4-BE49-F238E27FC236}">
                  <a16:creationId xmlns="" xmlns:a16="http://schemas.microsoft.com/office/drawing/2014/main" id="{66678CDC-4EFF-473D-AC3F-6A2F03797DBD}"/>
                </a:ext>
              </a:extLst>
            </p:cNvPr>
            <p:cNvSpPr/>
            <p:nvPr/>
          </p:nvSpPr>
          <p:spPr>
            <a:xfrm>
              <a:off x="3570317" y="1201648"/>
              <a:ext cx="4779034" cy="586596"/>
            </a:xfrm>
            <a:prstGeom prst="rect">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FE372EFD-4D03-4A5B-887F-943D9C16A51A}"/>
                </a:ext>
              </a:extLst>
            </p:cNvPr>
            <p:cNvSpPr/>
            <p:nvPr/>
          </p:nvSpPr>
          <p:spPr>
            <a:xfrm>
              <a:off x="3570317" y="1788244"/>
              <a:ext cx="655608" cy="2411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7B379AA-6E0E-450C-B664-6263E53AF03D}"/>
                </a:ext>
              </a:extLst>
            </p:cNvPr>
            <p:cNvSpPr/>
            <p:nvPr/>
          </p:nvSpPr>
          <p:spPr>
            <a:xfrm>
              <a:off x="3570317" y="4199927"/>
              <a:ext cx="4779034" cy="5865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8D131180-D684-4BB1-97DB-6A943427D21D}"/>
                </a:ext>
              </a:extLst>
            </p:cNvPr>
            <p:cNvSpPr/>
            <p:nvPr/>
          </p:nvSpPr>
          <p:spPr>
            <a:xfrm>
              <a:off x="7693743" y="3997870"/>
              <a:ext cx="655608" cy="2020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A9F37064-5EA7-4179-A0CF-B28A43A9E327}"/>
                </a:ext>
              </a:extLst>
            </p:cNvPr>
            <p:cNvSpPr/>
            <p:nvPr/>
          </p:nvSpPr>
          <p:spPr>
            <a:xfrm>
              <a:off x="7693743" y="1754576"/>
              <a:ext cx="655608" cy="4756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634978" y="3191908"/>
            <a:ext cx="10226492" cy="1069539"/>
          </a:xfrm>
          <a:prstGeom prst="rect">
            <a:avLst/>
          </a:prstGeom>
          <a:solidFill>
            <a:schemeClr val="tx1">
              <a:alpha val="52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文本框 10">
            <a:extLst>
              <a:ext uri="{FF2B5EF4-FFF2-40B4-BE49-F238E27FC236}">
                <a16:creationId xmlns="" xmlns:a16="http://schemas.microsoft.com/office/drawing/2014/main" id="{BC409A76-EA71-4C57-8118-88D83F809D3D}"/>
              </a:ext>
            </a:extLst>
          </p:cNvPr>
          <p:cNvSpPr txBox="1"/>
          <p:nvPr/>
        </p:nvSpPr>
        <p:spPr>
          <a:xfrm>
            <a:off x="717569" y="3186401"/>
            <a:ext cx="10187405" cy="1015663"/>
          </a:xfrm>
          <a:prstGeom prst="rect">
            <a:avLst/>
          </a:prstGeom>
          <a:noFill/>
        </p:spPr>
        <p:txBody>
          <a:bodyPr wrap="none" rtlCol="0">
            <a:spAutoFit/>
          </a:bodyPr>
          <a:lstStyle/>
          <a:p>
            <a:pPr algn="ctr"/>
            <a:r>
              <a:rPr lang="zh-CN" altLang="en-US" sz="6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产</a:t>
            </a:r>
            <a:r>
              <a:rPr lang="zh-CN" altLang="en-US" sz="6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业精</a:t>
            </a:r>
            <a:r>
              <a:rPr lang="zh-CN" altLang="en-US" sz="6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准扶贫与扶贫小额信贷</a:t>
            </a:r>
            <a:endParaRPr lang="zh-CN" altLang="en-US" sz="6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 xmlns:a16="http://schemas.microsoft.com/office/drawing/2014/main" id="{178DB6A5-787B-4BD2-B332-24BA784D2B85}"/>
              </a:ext>
            </a:extLst>
          </p:cNvPr>
          <p:cNvSpPr txBox="1"/>
          <p:nvPr/>
        </p:nvSpPr>
        <p:spPr>
          <a:xfrm flipH="1">
            <a:off x="1620058" y="1999281"/>
            <a:ext cx="6501965" cy="584775"/>
          </a:xfrm>
          <a:prstGeom prst="rect">
            <a:avLst/>
          </a:prstGeom>
          <a:noFill/>
        </p:spPr>
        <p:txBody>
          <a:bodyPr wrap="square" rtlCol="0">
            <a:spAutoFit/>
          </a:bodyPr>
          <a:lstStyle/>
          <a:p>
            <a:pPr algn="ctr"/>
            <a:r>
              <a:rPr lang="zh-CN" altLang="en-US" sz="3200" b="1" dirty="0" smtClean="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创新产业扶贫模式     巩固脱贫成果</a:t>
            </a:r>
            <a:endParaRPr lang="zh-CN" altLang="en-US" sz="3200" b="1" dirty="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等腰三角形 22">
            <a:extLst>
              <a:ext uri="{FF2B5EF4-FFF2-40B4-BE49-F238E27FC236}">
                <a16:creationId xmlns="" xmlns:a16="http://schemas.microsoft.com/office/drawing/2014/main" id="{FD94E022-5437-4FEB-AADF-FB9559B10C39}"/>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2">
            <a:extLst>
              <a:ext uri="{FF2B5EF4-FFF2-40B4-BE49-F238E27FC236}">
                <a16:creationId xmlns="" xmlns:a16="http://schemas.microsoft.com/office/drawing/2014/main" id="{42E4BFDB-C180-4342-8A1F-829E43069658}"/>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2">
            <a:extLst>
              <a:ext uri="{FF2B5EF4-FFF2-40B4-BE49-F238E27FC236}">
                <a16:creationId xmlns="" xmlns:a16="http://schemas.microsoft.com/office/drawing/2014/main" id="{BD2BD4E8-C453-4336-BC79-A33E21AE134A}"/>
              </a:ext>
            </a:extLst>
          </p:cNvPr>
          <p:cNvSpPr/>
          <p:nvPr/>
        </p:nvSpPr>
        <p:spPr>
          <a:xfrm rot="5248205">
            <a:off x="778651" y="850064"/>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 xmlns:a16="http://schemas.microsoft.com/office/drawing/2014/main" id="{178DB6A5-787B-4BD2-B332-24BA784D2B85}"/>
              </a:ext>
            </a:extLst>
          </p:cNvPr>
          <p:cNvSpPr txBox="1"/>
          <p:nvPr/>
        </p:nvSpPr>
        <p:spPr>
          <a:xfrm>
            <a:off x="4483232" y="5155840"/>
            <a:ext cx="2967479" cy="830997"/>
          </a:xfrm>
          <a:prstGeom prst="rect">
            <a:avLst/>
          </a:prstGeom>
          <a:noFill/>
        </p:spPr>
        <p:txBody>
          <a:bodyPr wrap="non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重庆市扶贫办产业处</a:t>
            </a:r>
            <a:endPar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r>
              <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020</a:t>
            </a: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a:t>
            </a:r>
            <a:r>
              <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05</a:t>
            </a: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月</a:t>
            </a:r>
            <a:endPar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3061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82028"/>
        </a:solidFill>
        <a:effectLst/>
      </p:bgPr>
    </p:bg>
    <p:spTree>
      <p:nvGrpSpPr>
        <p:cNvPr id="1" name=""/>
        <p:cNvGrpSpPr/>
        <p:nvPr/>
      </p:nvGrpSpPr>
      <p:grpSpPr>
        <a:xfrm>
          <a:off x="0" y="0"/>
          <a:ext cx="0" cy="0"/>
          <a:chOff x="0" y="0"/>
          <a:chExt cx="0" cy="0"/>
        </a:xfrm>
      </p:grpSpPr>
      <p:grpSp>
        <p:nvGrpSpPr>
          <p:cNvPr id="18" name="Group 33"/>
          <p:cNvGrpSpPr/>
          <p:nvPr/>
        </p:nvGrpSpPr>
        <p:grpSpPr>
          <a:xfrm>
            <a:off x="421184" y="1244600"/>
            <a:ext cx="4125416" cy="4164152"/>
            <a:chOff x="6861512" y="1531261"/>
            <a:chExt cx="4079486" cy="5215919"/>
          </a:xfrm>
          <a:solidFill>
            <a:srgbClr val="FFC000"/>
          </a:solidFill>
        </p:grpSpPr>
        <p:sp>
          <p:nvSpPr>
            <p:cNvPr id="19" name="Freeform 33"/>
            <p:cNvSpPr>
              <a:spLocks/>
            </p:cNvSpPr>
            <p:nvPr/>
          </p:nvSpPr>
          <p:spPr bwMode="auto">
            <a:xfrm rot="20192702" flipH="1">
              <a:off x="8996650" y="1920344"/>
              <a:ext cx="781902" cy="649063"/>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20" name="Freeform 36"/>
            <p:cNvSpPr>
              <a:spLocks/>
            </p:cNvSpPr>
            <p:nvPr/>
          </p:nvSpPr>
          <p:spPr bwMode="auto">
            <a:xfrm rot="1695130">
              <a:off x="10373996" y="2670521"/>
              <a:ext cx="369825" cy="474643"/>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21" name="Freeform 30"/>
            <p:cNvSpPr>
              <a:spLocks/>
            </p:cNvSpPr>
            <p:nvPr/>
          </p:nvSpPr>
          <p:spPr bwMode="auto">
            <a:xfrm rot="19798984">
              <a:off x="9589356" y="1775933"/>
              <a:ext cx="1351642" cy="1016047"/>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endParaRPr>
            </a:p>
          </p:txBody>
        </p:sp>
        <p:sp>
          <p:nvSpPr>
            <p:cNvPr id="22" name="Freeform 36"/>
            <p:cNvSpPr>
              <a:spLocks/>
            </p:cNvSpPr>
            <p:nvPr/>
          </p:nvSpPr>
          <p:spPr bwMode="auto">
            <a:xfrm rot="20742510">
              <a:off x="8449623" y="3313795"/>
              <a:ext cx="369825" cy="474643"/>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23" name="Freeform 30"/>
            <p:cNvSpPr>
              <a:spLocks/>
            </p:cNvSpPr>
            <p:nvPr/>
          </p:nvSpPr>
          <p:spPr bwMode="auto">
            <a:xfrm rot="1666479" flipH="1">
              <a:off x="7109750" y="1531261"/>
              <a:ext cx="1223410" cy="919653"/>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24" name="Freeform 29"/>
            <p:cNvSpPr>
              <a:spLocks/>
            </p:cNvSpPr>
            <p:nvPr/>
          </p:nvSpPr>
          <p:spPr bwMode="auto">
            <a:xfrm>
              <a:off x="9235169" y="3434652"/>
              <a:ext cx="1386200" cy="943962"/>
            </a:xfrm>
            <a:custGeom>
              <a:avLst/>
              <a:gdLst>
                <a:gd name="T0" fmla="*/ 129 w 226"/>
                <a:gd name="T1" fmla="*/ 12 h 154"/>
                <a:gd name="T2" fmla="*/ 7 w 226"/>
                <a:gd name="T3" fmla="*/ 154 h 154"/>
                <a:gd name="T4" fmla="*/ 0 w 226"/>
                <a:gd name="T5" fmla="*/ 142 h 154"/>
                <a:gd name="T6" fmla="*/ 120 w 226"/>
                <a:gd name="T7" fmla="*/ 8 h 154"/>
                <a:gd name="T8" fmla="*/ 226 w 226"/>
                <a:gd name="T9" fmla="*/ 19 h 154"/>
                <a:gd name="T10" fmla="*/ 129 w 226"/>
                <a:gd name="T11" fmla="*/ 12 h 154"/>
              </a:gdLst>
              <a:ahLst/>
              <a:cxnLst>
                <a:cxn ang="0">
                  <a:pos x="T0" y="T1"/>
                </a:cxn>
                <a:cxn ang="0">
                  <a:pos x="T2" y="T3"/>
                </a:cxn>
                <a:cxn ang="0">
                  <a:pos x="T4" y="T5"/>
                </a:cxn>
                <a:cxn ang="0">
                  <a:pos x="T6" y="T7"/>
                </a:cxn>
                <a:cxn ang="0">
                  <a:pos x="T8" y="T9"/>
                </a:cxn>
                <a:cxn ang="0">
                  <a:pos x="T10" y="T11"/>
                </a:cxn>
              </a:cxnLst>
              <a:rect l="0" t="0" r="r" b="b"/>
              <a:pathLst>
                <a:path w="226" h="154">
                  <a:moveTo>
                    <a:pt x="129" y="12"/>
                  </a:moveTo>
                  <a:cubicBezTo>
                    <a:pt x="55" y="28"/>
                    <a:pt x="4" y="90"/>
                    <a:pt x="7" y="154"/>
                  </a:cubicBezTo>
                  <a:cubicBezTo>
                    <a:pt x="4" y="151"/>
                    <a:pt x="3" y="145"/>
                    <a:pt x="0" y="142"/>
                  </a:cubicBezTo>
                  <a:cubicBezTo>
                    <a:pt x="0" y="80"/>
                    <a:pt x="48" y="24"/>
                    <a:pt x="120" y="8"/>
                  </a:cubicBezTo>
                  <a:cubicBezTo>
                    <a:pt x="157" y="0"/>
                    <a:pt x="195" y="5"/>
                    <a:pt x="226" y="19"/>
                  </a:cubicBezTo>
                  <a:cubicBezTo>
                    <a:pt x="197" y="8"/>
                    <a:pt x="163" y="5"/>
                    <a:pt x="129" y="12"/>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25" name="Freeform 24"/>
            <p:cNvSpPr>
              <a:spLocks/>
            </p:cNvSpPr>
            <p:nvPr/>
          </p:nvSpPr>
          <p:spPr bwMode="auto">
            <a:xfrm>
              <a:off x="8128278" y="4127752"/>
              <a:ext cx="183619" cy="1820681"/>
            </a:xfrm>
            <a:custGeom>
              <a:avLst/>
              <a:gdLst>
                <a:gd name="T0" fmla="*/ 21 w 30"/>
                <a:gd name="T1" fmla="*/ 297 h 297"/>
                <a:gd name="T2" fmla="*/ 29 w 30"/>
                <a:gd name="T3" fmla="*/ 290 h 297"/>
                <a:gd name="T4" fmla="*/ 29 w 30"/>
                <a:gd name="T5" fmla="*/ 13 h 297"/>
                <a:gd name="T6" fmla="*/ 21 w 30"/>
                <a:gd name="T7" fmla="*/ 2 h 297"/>
                <a:gd name="T8" fmla="*/ 22 w 30"/>
                <a:gd name="T9" fmla="*/ 7 h 297"/>
                <a:gd name="T10" fmla="*/ 14 w 30"/>
                <a:gd name="T11" fmla="*/ 290 h 297"/>
                <a:gd name="T12" fmla="*/ 21 w 30"/>
                <a:gd name="T13" fmla="*/ 297 h 297"/>
              </a:gdLst>
              <a:ahLst/>
              <a:cxnLst>
                <a:cxn ang="0">
                  <a:pos x="T0" y="T1"/>
                </a:cxn>
                <a:cxn ang="0">
                  <a:pos x="T2" y="T3"/>
                </a:cxn>
                <a:cxn ang="0">
                  <a:pos x="T4" y="T5"/>
                </a:cxn>
                <a:cxn ang="0">
                  <a:pos x="T6" y="T7"/>
                </a:cxn>
                <a:cxn ang="0">
                  <a:pos x="T8" y="T9"/>
                </a:cxn>
                <a:cxn ang="0">
                  <a:pos x="T10" y="T11"/>
                </a:cxn>
                <a:cxn ang="0">
                  <a:pos x="T12" y="T13"/>
                </a:cxn>
              </a:cxnLst>
              <a:rect l="0" t="0" r="r" b="b"/>
              <a:pathLst>
                <a:path w="30" h="297">
                  <a:moveTo>
                    <a:pt x="21" y="297"/>
                  </a:moveTo>
                  <a:cubicBezTo>
                    <a:pt x="25" y="297"/>
                    <a:pt x="29" y="294"/>
                    <a:pt x="29" y="290"/>
                  </a:cubicBezTo>
                  <a:cubicBezTo>
                    <a:pt x="29" y="13"/>
                    <a:pt x="29" y="13"/>
                    <a:pt x="29" y="13"/>
                  </a:cubicBezTo>
                  <a:cubicBezTo>
                    <a:pt x="29" y="9"/>
                    <a:pt x="25" y="2"/>
                    <a:pt x="21" y="2"/>
                  </a:cubicBezTo>
                  <a:cubicBezTo>
                    <a:pt x="17" y="2"/>
                    <a:pt x="0" y="0"/>
                    <a:pt x="22" y="7"/>
                  </a:cubicBezTo>
                  <a:cubicBezTo>
                    <a:pt x="30" y="9"/>
                    <a:pt x="14" y="290"/>
                    <a:pt x="14" y="290"/>
                  </a:cubicBezTo>
                  <a:cubicBezTo>
                    <a:pt x="14" y="294"/>
                    <a:pt x="17" y="297"/>
                    <a:pt x="21" y="297"/>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26" name="Freeform 25"/>
            <p:cNvSpPr>
              <a:spLocks/>
            </p:cNvSpPr>
            <p:nvPr/>
          </p:nvSpPr>
          <p:spPr bwMode="auto">
            <a:xfrm>
              <a:off x="9498961" y="4476888"/>
              <a:ext cx="157757" cy="1471545"/>
            </a:xfrm>
            <a:custGeom>
              <a:avLst/>
              <a:gdLst>
                <a:gd name="T0" fmla="*/ 8 w 26"/>
                <a:gd name="T1" fmla="*/ 240 h 240"/>
                <a:gd name="T2" fmla="*/ 16 w 26"/>
                <a:gd name="T3" fmla="*/ 233 h 240"/>
                <a:gd name="T4" fmla="*/ 17 w 26"/>
                <a:gd name="T5" fmla="*/ 34 h 240"/>
                <a:gd name="T6" fmla="*/ 12 w 26"/>
                <a:gd name="T7" fmla="*/ 33 h 240"/>
                <a:gd name="T8" fmla="*/ 1 w 26"/>
                <a:gd name="T9" fmla="*/ 233 h 240"/>
                <a:gd name="T10" fmla="*/ 8 w 26"/>
                <a:gd name="T11" fmla="*/ 240 h 240"/>
              </a:gdLst>
              <a:ahLst/>
              <a:cxnLst>
                <a:cxn ang="0">
                  <a:pos x="T0" y="T1"/>
                </a:cxn>
                <a:cxn ang="0">
                  <a:pos x="T2" y="T3"/>
                </a:cxn>
                <a:cxn ang="0">
                  <a:pos x="T4" y="T5"/>
                </a:cxn>
                <a:cxn ang="0">
                  <a:pos x="T6" y="T7"/>
                </a:cxn>
                <a:cxn ang="0">
                  <a:pos x="T8" y="T9"/>
                </a:cxn>
                <a:cxn ang="0">
                  <a:pos x="T10" y="T11"/>
                </a:cxn>
              </a:cxnLst>
              <a:rect l="0" t="0" r="r" b="b"/>
              <a:pathLst>
                <a:path w="26" h="240">
                  <a:moveTo>
                    <a:pt x="8" y="240"/>
                  </a:moveTo>
                  <a:cubicBezTo>
                    <a:pt x="12" y="240"/>
                    <a:pt x="16" y="237"/>
                    <a:pt x="16" y="233"/>
                  </a:cubicBezTo>
                  <a:cubicBezTo>
                    <a:pt x="16" y="233"/>
                    <a:pt x="8" y="68"/>
                    <a:pt x="17" y="34"/>
                  </a:cubicBezTo>
                  <a:cubicBezTo>
                    <a:pt x="26" y="0"/>
                    <a:pt x="15" y="30"/>
                    <a:pt x="12" y="33"/>
                  </a:cubicBezTo>
                  <a:cubicBezTo>
                    <a:pt x="0" y="53"/>
                    <a:pt x="1" y="233"/>
                    <a:pt x="1" y="233"/>
                  </a:cubicBezTo>
                  <a:cubicBezTo>
                    <a:pt x="1" y="237"/>
                    <a:pt x="4" y="240"/>
                    <a:pt x="8" y="240"/>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32" name="Freeform 26"/>
            <p:cNvSpPr>
              <a:spLocks/>
            </p:cNvSpPr>
            <p:nvPr/>
          </p:nvSpPr>
          <p:spPr bwMode="auto">
            <a:xfrm>
              <a:off x="9196375" y="4065684"/>
              <a:ext cx="124137" cy="1611200"/>
            </a:xfrm>
            <a:custGeom>
              <a:avLst/>
              <a:gdLst>
                <a:gd name="T0" fmla="*/ 9 w 20"/>
                <a:gd name="T1" fmla="*/ 263 h 263"/>
                <a:gd name="T2" fmla="*/ 17 w 20"/>
                <a:gd name="T3" fmla="*/ 256 h 263"/>
                <a:gd name="T4" fmla="*/ 17 w 20"/>
                <a:gd name="T5" fmla="*/ 19 h 263"/>
                <a:gd name="T6" fmla="*/ 9 w 20"/>
                <a:gd name="T7" fmla="*/ 12 h 263"/>
                <a:gd name="T8" fmla="*/ 2 w 20"/>
                <a:gd name="T9" fmla="*/ 256 h 263"/>
                <a:gd name="T10" fmla="*/ 9 w 20"/>
                <a:gd name="T11" fmla="*/ 263 h 263"/>
              </a:gdLst>
              <a:ahLst/>
              <a:cxnLst>
                <a:cxn ang="0">
                  <a:pos x="T0" y="T1"/>
                </a:cxn>
                <a:cxn ang="0">
                  <a:pos x="T2" y="T3"/>
                </a:cxn>
                <a:cxn ang="0">
                  <a:pos x="T4" y="T5"/>
                </a:cxn>
                <a:cxn ang="0">
                  <a:pos x="T6" y="T7"/>
                </a:cxn>
                <a:cxn ang="0">
                  <a:pos x="T8" y="T9"/>
                </a:cxn>
                <a:cxn ang="0">
                  <a:pos x="T10" y="T11"/>
                </a:cxn>
              </a:cxnLst>
              <a:rect l="0" t="0" r="r" b="b"/>
              <a:pathLst>
                <a:path w="20" h="263">
                  <a:moveTo>
                    <a:pt x="9" y="263"/>
                  </a:moveTo>
                  <a:cubicBezTo>
                    <a:pt x="13" y="263"/>
                    <a:pt x="17" y="260"/>
                    <a:pt x="17" y="256"/>
                  </a:cubicBezTo>
                  <a:cubicBezTo>
                    <a:pt x="17" y="256"/>
                    <a:pt x="8" y="67"/>
                    <a:pt x="17" y="19"/>
                  </a:cubicBezTo>
                  <a:cubicBezTo>
                    <a:pt x="20" y="0"/>
                    <a:pt x="12" y="9"/>
                    <a:pt x="9" y="12"/>
                  </a:cubicBezTo>
                  <a:cubicBezTo>
                    <a:pt x="0" y="22"/>
                    <a:pt x="2" y="256"/>
                    <a:pt x="2" y="256"/>
                  </a:cubicBezTo>
                  <a:cubicBezTo>
                    <a:pt x="2" y="260"/>
                    <a:pt x="5" y="263"/>
                    <a:pt x="9" y="263"/>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33" name="Freeform 27"/>
            <p:cNvSpPr>
              <a:spLocks noEditPoints="1"/>
            </p:cNvSpPr>
            <p:nvPr/>
          </p:nvSpPr>
          <p:spPr bwMode="auto">
            <a:xfrm>
              <a:off x="8208449" y="5552358"/>
              <a:ext cx="1388786" cy="1194822"/>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34" name="Freeform 28"/>
            <p:cNvSpPr>
              <a:spLocks/>
            </p:cNvSpPr>
            <p:nvPr/>
          </p:nvSpPr>
          <p:spPr bwMode="auto">
            <a:xfrm>
              <a:off x="6861512" y="2859315"/>
              <a:ext cx="1546462" cy="1423223"/>
            </a:xfrm>
            <a:custGeom>
              <a:avLst/>
              <a:gdLst>
                <a:gd name="T0" fmla="*/ 105 w 164"/>
                <a:gd name="T1" fmla="*/ 85 h 151"/>
                <a:gd name="T2" fmla="*/ 149 w 164"/>
                <a:gd name="T3" fmla="*/ 140 h 151"/>
                <a:gd name="T4" fmla="*/ 60 w 164"/>
                <a:gd name="T5" fmla="*/ 126 h 151"/>
                <a:gd name="T6" fmla="*/ 33 w 164"/>
                <a:gd name="T7" fmla="*/ 0 h 151"/>
                <a:gd name="T8" fmla="*/ 126 w 164"/>
                <a:gd name="T9" fmla="*/ 54 h 151"/>
                <a:gd name="T10" fmla="*/ 164 w 164"/>
                <a:gd name="T11" fmla="*/ 127 h 151"/>
                <a:gd name="T12" fmla="*/ 105 w 164"/>
                <a:gd name="T13" fmla="*/ 85 h 151"/>
              </a:gdLst>
              <a:ahLst/>
              <a:cxnLst>
                <a:cxn ang="0">
                  <a:pos x="T0" y="T1"/>
                </a:cxn>
                <a:cxn ang="0">
                  <a:pos x="T2" y="T3"/>
                </a:cxn>
                <a:cxn ang="0">
                  <a:pos x="T4" y="T5"/>
                </a:cxn>
                <a:cxn ang="0">
                  <a:pos x="T6" y="T7"/>
                </a:cxn>
                <a:cxn ang="0">
                  <a:pos x="T8" y="T9"/>
                </a:cxn>
                <a:cxn ang="0">
                  <a:pos x="T10" y="T11"/>
                </a:cxn>
                <a:cxn ang="0">
                  <a:pos x="T12" y="T13"/>
                </a:cxn>
              </a:cxnLst>
              <a:rect l="0" t="0" r="r" b="b"/>
              <a:pathLst>
                <a:path w="164" h="151">
                  <a:moveTo>
                    <a:pt x="105" y="85"/>
                  </a:moveTo>
                  <a:cubicBezTo>
                    <a:pt x="105" y="85"/>
                    <a:pt x="156" y="110"/>
                    <a:pt x="149" y="140"/>
                  </a:cubicBezTo>
                  <a:cubicBezTo>
                    <a:pt x="134" y="131"/>
                    <a:pt x="88" y="151"/>
                    <a:pt x="60" y="126"/>
                  </a:cubicBezTo>
                  <a:cubicBezTo>
                    <a:pt x="0" y="69"/>
                    <a:pt x="33" y="0"/>
                    <a:pt x="33" y="0"/>
                  </a:cubicBezTo>
                  <a:cubicBezTo>
                    <a:pt x="39" y="49"/>
                    <a:pt x="90" y="22"/>
                    <a:pt x="126" y="54"/>
                  </a:cubicBezTo>
                  <a:cubicBezTo>
                    <a:pt x="159" y="83"/>
                    <a:pt x="162" y="111"/>
                    <a:pt x="164" y="127"/>
                  </a:cubicBezTo>
                  <a:cubicBezTo>
                    <a:pt x="162" y="121"/>
                    <a:pt x="142" y="91"/>
                    <a:pt x="105" y="85"/>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35" name="Freeform 30"/>
            <p:cNvSpPr>
              <a:spLocks/>
            </p:cNvSpPr>
            <p:nvPr/>
          </p:nvSpPr>
          <p:spPr bwMode="auto">
            <a:xfrm>
              <a:off x="9423961" y="2928144"/>
              <a:ext cx="1510337" cy="1135340"/>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44" name="Freeform 32"/>
            <p:cNvSpPr>
              <a:spLocks/>
            </p:cNvSpPr>
            <p:nvPr/>
          </p:nvSpPr>
          <p:spPr bwMode="auto">
            <a:xfrm>
              <a:off x="8508448" y="3695592"/>
              <a:ext cx="93103" cy="1981292"/>
            </a:xfrm>
            <a:custGeom>
              <a:avLst/>
              <a:gdLst>
                <a:gd name="T0" fmla="*/ 13 w 15"/>
                <a:gd name="T1" fmla="*/ 4 h 300"/>
                <a:gd name="T2" fmla="*/ 15 w 15"/>
                <a:gd name="T3" fmla="*/ 293 h 300"/>
                <a:gd name="T4" fmla="*/ 7 w 15"/>
                <a:gd name="T5" fmla="*/ 300 h 300"/>
                <a:gd name="T6" fmla="*/ 0 w 15"/>
                <a:gd name="T7" fmla="*/ 293 h 300"/>
                <a:gd name="T8" fmla="*/ 4 w 15"/>
                <a:gd name="T9" fmla="*/ 0 h 300"/>
                <a:gd name="T10" fmla="*/ 13 w 15"/>
                <a:gd name="T11" fmla="*/ 4 h 300"/>
              </a:gdLst>
              <a:ahLst/>
              <a:cxnLst>
                <a:cxn ang="0">
                  <a:pos x="T0" y="T1"/>
                </a:cxn>
                <a:cxn ang="0">
                  <a:pos x="T2" y="T3"/>
                </a:cxn>
                <a:cxn ang="0">
                  <a:pos x="T4" y="T5"/>
                </a:cxn>
                <a:cxn ang="0">
                  <a:pos x="T6" y="T7"/>
                </a:cxn>
                <a:cxn ang="0">
                  <a:pos x="T8" y="T9"/>
                </a:cxn>
                <a:cxn ang="0">
                  <a:pos x="T10" y="T11"/>
                </a:cxn>
              </a:cxnLst>
              <a:rect l="0" t="0" r="r" b="b"/>
              <a:pathLst>
                <a:path w="15" h="300">
                  <a:moveTo>
                    <a:pt x="13" y="4"/>
                  </a:moveTo>
                  <a:cubicBezTo>
                    <a:pt x="13" y="137"/>
                    <a:pt x="15" y="293"/>
                    <a:pt x="15" y="293"/>
                  </a:cubicBezTo>
                  <a:cubicBezTo>
                    <a:pt x="15" y="297"/>
                    <a:pt x="11" y="300"/>
                    <a:pt x="7" y="300"/>
                  </a:cubicBezTo>
                  <a:cubicBezTo>
                    <a:pt x="3" y="300"/>
                    <a:pt x="0" y="297"/>
                    <a:pt x="0" y="293"/>
                  </a:cubicBezTo>
                  <a:cubicBezTo>
                    <a:pt x="0" y="293"/>
                    <a:pt x="3" y="134"/>
                    <a:pt x="4" y="0"/>
                  </a:cubicBezTo>
                  <a:cubicBezTo>
                    <a:pt x="7" y="2"/>
                    <a:pt x="10" y="3"/>
                    <a:pt x="13" y="4"/>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45" name="Freeform 33"/>
            <p:cNvSpPr>
              <a:spLocks/>
            </p:cNvSpPr>
            <p:nvPr/>
          </p:nvSpPr>
          <p:spPr bwMode="auto">
            <a:xfrm>
              <a:off x="8435333" y="3910700"/>
              <a:ext cx="928895" cy="771083"/>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46" name="Freeform 34"/>
            <p:cNvSpPr>
              <a:spLocks/>
            </p:cNvSpPr>
            <p:nvPr/>
          </p:nvSpPr>
          <p:spPr bwMode="auto">
            <a:xfrm>
              <a:off x="7838797" y="2620506"/>
              <a:ext cx="478445" cy="638791"/>
            </a:xfrm>
            <a:custGeom>
              <a:avLst/>
              <a:gdLst>
                <a:gd name="T0" fmla="*/ 23 w 78"/>
                <a:gd name="T1" fmla="*/ 85 h 104"/>
                <a:gd name="T2" fmla="*/ 18 w 78"/>
                <a:gd name="T3" fmla="*/ 31 h 104"/>
                <a:gd name="T4" fmla="*/ 45 w 78"/>
                <a:gd name="T5" fmla="*/ 0 h 104"/>
                <a:gd name="T6" fmla="*/ 57 w 78"/>
                <a:gd name="T7" fmla="*/ 17 h 104"/>
                <a:gd name="T8" fmla="*/ 75 w 78"/>
                <a:gd name="T9" fmla="*/ 57 h 104"/>
                <a:gd name="T10" fmla="*/ 70 w 78"/>
                <a:gd name="T11" fmla="*/ 79 h 104"/>
                <a:gd name="T12" fmla="*/ 76 w 78"/>
                <a:gd name="T13" fmla="*/ 72 h 104"/>
                <a:gd name="T14" fmla="*/ 73 w 78"/>
                <a:gd name="T15" fmla="*/ 104 h 104"/>
                <a:gd name="T16" fmla="*/ 62 w 78"/>
                <a:gd name="T17" fmla="*/ 95 h 104"/>
                <a:gd name="T18" fmla="*/ 33 w 78"/>
                <a:gd name="T19" fmla="*/ 30 h 104"/>
                <a:gd name="T20" fmla="*/ 57 w 78"/>
                <a:gd name="T21" fmla="*/ 104 h 104"/>
                <a:gd name="T22" fmla="*/ 19 w 78"/>
                <a:gd name="T23" fmla="*/ 85 h 104"/>
                <a:gd name="T24" fmla="*/ 23 w 78"/>
                <a:gd name="T25"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104">
                  <a:moveTo>
                    <a:pt x="23" y="85"/>
                  </a:moveTo>
                  <a:cubicBezTo>
                    <a:pt x="23" y="85"/>
                    <a:pt x="0" y="66"/>
                    <a:pt x="18" y="31"/>
                  </a:cubicBezTo>
                  <a:cubicBezTo>
                    <a:pt x="31" y="5"/>
                    <a:pt x="45" y="0"/>
                    <a:pt x="45" y="0"/>
                  </a:cubicBezTo>
                  <a:cubicBezTo>
                    <a:pt x="45" y="0"/>
                    <a:pt x="40" y="8"/>
                    <a:pt x="57" y="17"/>
                  </a:cubicBezTo>
                  <a:cubicBezTo>
                    <a:pt x="67" y="22"/>
                    <a:pt x="78" y="40"/>
                    <a:pt x="75" y="57"/>
                  </a:cubicBezTo>
                  <a:cubicBezTo>
                    <a:pt x="71" y="75"/>
                    <a:pt x="70" y="79"/>
                    <a:pt x="70" y="79"/>
                  </a:cubicBezTo>
                  <a:cubicBezTo>
                    <a:pt x="76" y="72"/>
                    <a:pt x="76" y="72"/>
                    <a:pt x="76" y="72"/>
                  </a:cubicBezTo>
                  <a:cubicBezTo>
                    <a:pt x="76" y="72"/>
                    <a:pt x="66" y="96"/>
                    <a:pt x="73" y="104"/>
                  </a:cubicBezTo>
                  <a:cubicBezTo>
                    <a:pt x="69" y="101"/>
                    <a:pt x="66" y="98"/>
                    <a:pt x="62" y="95"/>
                  </a:cubicBezTo>
                  <a:cubicBezTo>
                    <a:pt x="41" y="76"/>
                    <a:pt x="31" y="51"/>
                    <a:pt x="33" y="30"/>
                  </a:cubicBezTo>
                  <a:cubicBezTo>
                    <a:pt x="27" y="50"/>
                    <a:pt x="29" y="77"/>
                    <a:pt x="57" y="104"/>
                  </a:cubicBezTo>
                  <a:cubicBezTo>
                    <a:pt x="48" y="104"/>
                    <a:pt x="31" y="101"/>
                    <a:pt x="19" y="85"/>
                  </a:cubicBezTo>
                  <a:lnTo>
                    <a:pt x="23" y="85"/>
                  </a:ln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47" name="Freeform 35"/>
            <p:cNvSpPr>
              <a:spLocks/>
            </p:cNvSpPr>
            <p:nvPr/>
          </p:nvSpPr>
          <p:spPr bwMode="auto">
            <a:xfrm>
              <a:off x="9485256" y="4296241"/>
              <a:ext cx="571548" cy="545688"/>
            </a:xfrm>
            <a:custGeom>
              <a:avLst/>
              <a:gdLst>
                <a:gd name="T0" fmla="*/ 9 w 93"/>
                <a:gd name="T1" fmla="*/ 37 h 89"/>
                <a:gd name="T2" fmla="*/ 52 w 93"/>
                <a:gd name="T3" fmla="*/ 3 h 89"/>
                <a:gd name="T4" fmla="*/ 93 w 93"/>
                <a:gd name="T5" fmla="*/ 9 h 89"/>
                <a:gd name="T6" fmla="*/ 85 w 93"/>
                <a:gd name="T7" fmla="*/ 28 h 89"/>
                <a:gd name="T8" fmla="*/ 60 w 93"/>
                <a:gd name="T9" fmla="*/ 65 h 89"/>
                <a:gd name="T10" fmla="*/ 40 w 93"/>
                <a:gd name="T11" fmla="*/ 73 h 89"/>
                <a:gd name="T12" fmla="*/ 49 w 93"/>
                <a:gd name="T13" fmla="*/ 74 h 89"/>
                <a:gd name="T14" fmla="*/ 21 w 93"/>
                <a:gd name="T15" fmla="*/ 89 h 89"/>
                <a:gd name="T16" fmla="*/ 22 w 93"/>
                <a:gd name="T17" fmla="*/ 74 h 89"/>
                <a:gd name="T18" fmla="*/ 60 w 93"/>
                <a:gd name="T19" fmla="*/ 15 h 89"/>
                <a:gd name="T20" fmla="*/ 12 w 93"/>
                <a:gd name="T21" fmla="*/ 76 h 89"/>
                <a:gd name="T22" fmla="*/ 7 w 93"/>
                <a:gd name="T23" fmla="*/ 33 h 89"/>
                <a:gd name="T24" fmla="*/ 9 w 93"/>
                <a:gd name="T25" fmla="*/ 3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89">
                  <a:moveTo>
                    <a:pt x="9" y="37"/>
                  </a:moveTo>
                  <a:cubicBezTo>
                    <a:pt x="9" y="37"/>
                    <a:pt x="13" y="7"/>
                    <a:pt x="52" y="3"/>
                  </a:cubicBezTo>
                  <a:cubicBezTo>
                    <a:pt x="80" y="0"/>
                    <a:pt x="93" y="9"/>
                    <a:pt x="93" y="9"/>
                  </a:cubicBezTo>
                  <a:cubicBezTo>
                    <a:pt x="93" y="9"/>
                    <a:pt x="83" y="9"/>
                    <a:pt x="85" y="28"/>
                  </a:cubicBezTo>
                  <a:cubicBezTo>
                    <a:pt x="86" y="39"/>
                    <a:pt x="77" y="58"/>
                    <a:pt x="60" y="65"/>
                  </a:cubicBezTo>
                  <a:cubicBezTo>
                    <a:pt x="44" y="71"/>
                    <a:pt x="40" y="73"/>
                    <a:pt x="40" y="73"/>
                  </a:cubicBezTo>
                  <a:cubicBezTo>
                    <a:pt x="49" y="74"/>
                    <a:pt x="49" y="74"/>
                    <a:pt x="49" y="74"/>
                  </a:cubicBezTo>
                  <a:cubicBezTo>
                    <a:pt x="49" y="74"/>
                    <a:pt x="23" y="78"/>
                    <a:pt x="21" y="89"/>
                  </a:cubicBezTo>
                  <a:cubicBezTo>
                    <a:pt x="21" y="84"/>
                    <a:pt x="21" y="79"/>
                    <a:pt x="22" y="74"/>
                  </a:cubicBezTo>
                  <a:cubicBezTo>
                    <a:pt x="27" y="47"/>
                    <a:pt x="42" y="25"/>
                    <a:pt x="60" y="15"/>
                  </a:cubicBezTo>
                  <a:cubicBezTo>
                    <a:pt x="41" y="21"/>
                    <a:pt x="19" y="37"/>
                    <a:pt x="12" y="76"/>
                  </a:cubicBezTo>
                  <a:cubicBezTo>
                    <a:pt x="7" y="68"/>
                    <a:pt x="0" y="52"/>
                    <a:pt x="7" y="33"/>
                  </a:cubicBezTo>
                  <a:lnTo>
                    <a:pt x="9" y="37"/>
                  </a:ln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48" name="Freeform 36"/>
            <p:cNvSpPr>
              <a:spLocks/>
            </p:cNvSpPr>
            <p:nvPr/>
          </p:nvSpPr>
          <p:spPr bwMode="auto">
            <a:xfrm>
              <a:off x="9188231" y="2679483"/>
              <a:ext cx="483618" cy="620687"/>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49" name="Freeform 37"/>
            <p:cNvSpPr>
              <a:spLocks/>
            </p:cNvSpPr>
            <p:nvPr/>
          </p:nvSpPr>
          <p:spPr bwMode="auto">
            <a:xfrm>
              <a:off x="8205477" y="1954575"/>
              <a:ext cx="680168" cy="889651"/>
            </a:xfrm>
            <a:custGeom>
              <a:avLst/>
              <a:gdLst>
                <a:gd name="T0" fmla="*/ 15 w 111"/>
                <a:gd name="T1" fmla="*/ 90 h 145"/>
                <a:gd name="T2" fmla="*/ 45 w 111"/>
                <a:gd name="T3" fmla="*/ 21 h 145"/>
                <a:gd name="T4" fmla="*/ 98 w 111"/>
                <a:gd name="T5" fmla="*/ 2 h 145"/>
                <a:gd name="T6" fmla="*/ 101 w 111"/>
                <a:gd name="T7" fmla="*/ 31 h 145"/>
                <a:gd name="T8" fmla="*/ 94 w 111"/>
                <a:gd name="T9" fmla="*/ 91 h 145"/>
                <a:gd name="T10" fmla="*/ 74 w 111"/>
                <a:gd name="T11" fmla="*/ 114 h 145"/>
                <a:gd name="T12" fmla="*/ 86 w 111"/>
                <a:gd name="T13" fmla="*/ 110 h 145"/>
                <a:gd name="T14" fmla="*/ 61 w 111"/>
                <a:gd name="T15" fmla="*/ 145 h 145"/>
                <a:gd name="T16" fmla="*/ 54 w 111"/>
                <a:gd name="T17" fmla="*/ 126 h 145"/>
                <a:gd name="T18" fmla="*/ 63 w 111"/>
                <a:gd name="T19" fmla="*/ 30 h 145"/>
                <a:gd name="T20" fmla="*/ 42 w 111"/>
                <a:gd name="T21" fmla="*/ 134 h 145"/>
                <a:gd name="T22" fmla="*/ 9 w 111"/>
                <a:gd name="T23" fmla="*/ 86 h 145"/>
                <a:gd name="T24" fmla="*/ 15 w 111"/>
                <a:gd name="T25" fmla="*/ 9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45">
                  <a:moveTo>
                    <a:pt x="15" y="90"/>
                  </a:moveTo>
                  <a:cubicBezTo>
                    <a:pt x="15" y="90"/>
                    <a:pt x="0" y="50"/>
                    <a:pt x="45" y="21"/>
                  </a:cubicBezTo>
                  <a:cubicBezTo>
                    <a:pt x="78" y="0"/>
                    <a:pt x="98" y="2"/>
                    <a:pt x="98" y="2"/>
                  </a:cubicBezTo>
                  <a:cubicBezTo>
                    <a:pt x="98" y="2"/>
                    <a:pt x="86" y="9"/>
                    <a:pt x="101" y="31"/>
                  </a:cubicBezTo>
                  <a:cubicBezTo>
                    <a:pt x="109" y="43"/>
                    <a:pt x="111" y="72"/>
                    <a:pt x="94" y="91"/>
                  </a:cubicBezTo>
                  <a:cubicBezTo>
                    <a:pt x="78" y="109"/>
                    <a:pt x="74" y="114"/>
                    <a:pt x="74" y="114"/>
                  </a:cubicBezTo>
                  <a:cubicBezTo>
                    <a:pt x="86" y="110"/>
                    <a:pt x="86" y="110"/>
                    <a:pt x="86" y="110"/>
                  </a:cubicBezTo>
                  <a:cubicBezTo>
                    <a:pt x="86" y="110"/>
                    <a:pt x="58" y="131"/>
                    <a:pt x="61" y="145"/>
                  </a:cubicBezTo>
                  <a:cubicBezTo>
                    <a:pt x="59" y="139"/>
                    <a:pt x="56" y="133"/>
                    <a:pt x="54" y="126"/>
                  </a:cubicBezTo>
                  <a:cubicBezTo>
                    <a:pt x="42" y="90"/>
                    <a:pt x="47" y="53"/>
                    <a:pt x="63" y="30"/>
                  </a:cubicBezTo>
                  <a:cubicBezTo>
                    <a:pt x="43" y="50"/>
                    <a:pt x="27" y="84"/>
                    <a:pt x="42" y="134"/>
                  </a:cubicBezTo>
                  <a:cubicBezTo>
                    <a:pt x="32" y="128"/>
                    <a:pt x="14" y="113"/>
                    <a:pt x="9" y="86"/>
                  </a:cubicBezTo>
                  <a:lnTo>
                    <a:pt x="15" y="90"/>
                  </a:ln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sp>
          <p:nvSpPr>
            <p:cNvPr id="50" name="Freeform 33"/>
            <p:cNvSpPr>
              <a:spLocks/>
            </p:cNvSpPr>
            <p:nvPr/>
          </p:nvSpPr>
          <p:spPr bwMode="auto">
            <a:xfrm>
              <a:off x="7066535" y="2493591"/>
              <a:ext cx="684651" cy="568335"/>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grpFill/>
            <a:ln>
              <a:noFill/>
            </a:ln>
          </p:spPr>
          <p:txBody>
            <a:bodyPr vert="horz" wrap="square" lIns="48214" tIns="24107" rIns="48214" bIns="2410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endParaRPr>
            </a:p>
          </p:txBody>
        </p:sp>
      </p:grpSp>
      <p:grpSp>
        <p:nvGrpSpPr>
          <p:cNvPr id="57" name="Group 11"/>
          <p:cNvGrpSpPr/>
          <p:nvPr/>
        </p:nvGrpSpPr>
        <p:grpSpPr>
          <a:xfrm>
            <a:off x="10938373" y="940686"/>
            <a:ext cx="663891" cy="663891"/>
            <a:chOff x="3962400" y="2419350"/>
            <a:chExt cx="685800" cy="685800"/>
          </a:xfrm>
          <a:solidFill>
            <a:srgbClr val="FFC000"/>
          </a:solidFill>
        </p:grpSpPr>
        <p:sp>
          <p:nvSpPr>
            <p:cNvPr id="58" name="Rounded Rectangle 12"/>
            <p:cNvSpPr/>
            <p:nvPr/>
          </p:nvSpPr>
          <p:spPr bwMode="auto">
            <a:xfrm>
              <a:off x="3962400" y="2419350"/>
              <a:ext cx="685800" cy="685800"/>
            </a:xfrm>
            <a:prstGeom prst="roundRect">
              <a:avLst/>
            </a:prstGeom>
            <a:grpFill/>
            <a:ln w="19050">
              <a:noFill/>
              <a:round/>
              <a:headEnd/>
              <a:tailEnd/>
            </a:ln>
          </p:spPr>
          <p:txBody>
            <a:bodyPr vert="horz" wrap="none" lIns="128580" tIns="64290" rIns="128580" bIns="64290" numCol="1" rtlCol="0" anchor="ctr" anchorCtr="1"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lumMod val="75000"/>
                    <a:lumOff val="25000"/>
                  </a:sysClr>
                </a:solidFill>
                <a:effectLst/>
                <a:uLnTx/>
                <a:uFillTx/>
              </a:endParaRPr>
            </a:p>
          </p:txBody>
        </p:sp>
        <p:sp>
          <p:nvSpPr>
            <p:cNvPr id="59" name="Oval 13"/>
            <p:cNvSpPr/>
            <p:nvPr/>
          </p:nvSpPr>
          <p:spPr bwMode="auto">
            <a:xfrm>
              <a:off x="4038600" y="2495550"/>
              <a:ext cx="533400" cy="533400"/>
            </a:xfrm>
            <a:prstGeom prst="ellipse">
              <a:avLst/>
            </a:prstGeom>
            <a:grpFill/>
            <a:ln w="19050">
              <a:noFill/>
              <a:round/>
              <a:headEnd/>
              <a:tailEnd/>
            </a:ln>
          </p:spPr>
          <p:txBody>
            <a:bodyPr vert="horz" wrap="none" lIns="128580" tIns="64290" rIns="128580" bIns="64290" numCol="1" rtlCol="0" anchor="ctr" anchorCtr="1"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lumMod val="75000"/>
                    <a:lumOff val="25000"/>
                  </a:sysClr>
                </a:solidFill>
                <a:effectLst/>
                <a:uLnTx/>
                <a:uFillTx/>
              </a:endParaRPr>
            </a:p>
          </p:txBody>
        </p:sp>
      </p:grpSp>
      <p:grpSp>
        <p:nvGrpSpPr>
          <p:cNvPr id="70" name="Group 27"/>
          <p:cNvGrpSpPr/>
          <p:nvPr/>
        </p:nvGrpSpPr>
        <p:grpSpPr>
          <a:xfrm>
            <a:off x="10938373" y="2331709"/>
            <a:ext cx="663891" cy="663891"/>
            <a:chOff x="3962400" y="2419350"/>
            <a:chExt cx="685800" cy="685800"/>
          </a:xfrm>
          <a:solidFill>
            <a:srgbClr val="FFC000"/>
          </a:solidFill>
        </p:grpSpPr>
        <p:sp>
          <p:nvSpPr>
            <p:cNvPr id="71" name="Rounded Rectangle 28"/>
            <p:cNvSpPr/>
            <p:nvPr/>
          </p:nvSpPr>
          <p:spPr bwMode="auto">
            <a:xfrm>
              <a:off x="3962400" y="2419350"/>
              <a:ext cx="685800" cy="685800"/>
            </a:xfrm>
            <a:prstGeom prst="roundRect">
              <a:avLst/>
            </a:prstGeom>
            <a:grpFill/>
            <a:ln w="19050">
              <a:noFill/>
              <a:round/>
              <a:headEnd/>
              <a:tailEnd/>
            </a:ln>
          </p:spPr>
          <p:txBody>
            <a:bodyPr vert="horz" wrap="none" lIns="128580" tIns="64290" rIns="128580" bIns="64290" numCol="1" rtlCol="0" anchor="ctr" anchorCtr="1"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lumMod val="75000"/>
                    <a:lumOff val="25000"/>
                  </a:sysClr>
                </a:solidFill>
                <a:effectLst/>
                <a:uLnTx/>
                <a:uFillTx/>
              </a:endParaRPr>
            </a:p>
          </p:txBody>
        </p:sp>
        <p:sp>
          <p:nvSpPr>
            <p:cNvPr id="72" name="Oval 29"/>
            <p:cNvSpPr/>
            <p:nvPr/>
          </p:nvSpPr>
          <p:spPr bwMode="auto">
            <a:xfrm>
              <a:off x="4038600" y="2495550"/>
              <a:ext cx="533400" cy="533400"/>
            </a:xfrm>
            <a:prstGeom prst="ellipse">
              <a:avLst/>
            </a:prstGeom>
            <a:grpFill/>
            <a:ln w="19050">
              <a:noFill/>
              <a:round/>
              <a:headEnd/>
              <a:tailEnd/>
            </a:ln>
          </p:spPr>
          <p:txBody>
            <a:bodyPr vert="horz" wrap="none" lIns="128580" tIns="64290" rIns="128580" bIns="64290" numCol="1" rtlCol="0" anchor="ctr" anchorCtr="1"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lumMod val="75000"/>
                    <a:lumOff val="25000"/>
                  </a:sysClr>
                </a:solidFill>
                <a:effectLst/>
                <a:uLnTx/>
                <a:uFillTx/>
              </a:endParaRPr>
            </a:p>
          </p:txBody>
        </p:sp>
      </p:grpSp>
      <p:grpSp>
        <p:nvGrpSpPr>
          <p:cNvPr id="73" name="Group 30"/>
          <p:cNvGrpSpPr/>
          <p:nvPr/>
        </p:nvGrpSpPr>
        <p:grpSpPr>
          <a:xfrm>
            <a:off x="10938373" y="4301007"/>
            <a:ext cx="663891" cy="663891"/>
            <a:chOff x="3962400" y="2419350"/>
            <a:chExt cx="685800" cy="685800"/>
          </a:xfrm>
          <a:solidFill>
            <a:srgbClr val="FFC000"/>
          </a:solidFill>
        </p:grpSpPr>
        <p:sp>
          <p:nvSpPr>
            <p:cNvPr id="74" name="Rounded Rectangle 31"/>
            <p:cNvSpPr/>
            <p:nvPr/>
          </p:nvSpPr>
          <p:spPr bwMode="auto">
            <a:xfrm>
              <a:off x="3962400" y="2419350"/>
              <a:ext cx="685800" cy="685800"/>
            </a:xfrm>
            <a:prstGeom prst="roundRect">
              <a:avLst/>
            </a:prstGeom>
            <a:grpFill/>
            <a:ln w="19050">
              <a:noFill/>
              <a:round/>
              <a:headEnd/>
              <a:tailEnd/>
            </a:ln>
          </p:spPr>
          <p:txBody>
            <a:bodyPr vert="horz" wrap="none" lIns="128580" tIns="64290" rIns="128580" bIns="64290" numCol="1" rtlCol="0" anchor="ctr" anchorCtr="1"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lumMod val="75000"/>
                    <a:lumOff val="25000"/>
                  </a:sysClr>
                </a:solidFill>
                <a:effectLst/>
                <a:uLnTx/>
                <a:uFillTx/>
              </a:endParaRPr>
            </a:p>
          </p:txBody>
        </p:sp>
        <p:sp>
          <p:nvSpPr>
            <p:cNvPr id="75" name="Oval 32"/>
            <p:cNvSpPr/>
            <p:nvPr/>
          </p:nvSpPr>
          <p:spPr bwMode="auto">
            <a:xfrm>
              <a:off x="4038600" y="2495550"/>
              <a:ext cx="533400" cy="533400"/>
            </a:xfrm>
            <a:prstGeom prst="ellipse">
              <a:avLst/>
            </a:prstGeom>
            <a:grpFill/>
            <a:ln w="19050">
              <a:noFill/>
              <a:round/>
              <a:headEnd/>
              <a:tailEnd/>
            </a:ln>
          </p:spPr>
          <p:txBody>
            <a:bodyPr vert="horz" wrap="none" lIns="128580" tIns="64290" rIns="128580" bIns="64290" numCol="1" rtlCol="0" anchor="ctr" anchorCtr="1"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lumMod val="75000"/>
                    <a:lumOff val="25000"/>
                  </a:sysClr>
                </a:solidFill>
                <a:effectLst/>
                <a:uLnTx/>
                <a:uFillTx/>
              </a:endParaRPr>
            </a:p>
          </p:txBody>
        </p:sp>
      </p:grpSp>
      <p:sp>
        <p:nvSpPr>
          <p:cNvPr id="4" name="文本框 3"/>
          <p:cNvSpPr txBox="1"/>
          <p:nvPr/>
        </p:nvSpPr>
        <p:spPr>
          <a:xfrm>
            <a:off x="660400" y="5588000"/>
            <a:ext cx="4049005" cy="830997"/>
          </a:xfrm>
          <a:prstGeom prst="rect">
            <a:avLst/>
          </a:prstGeom>
          <a:noFill/>
        </p:spPr>
        <p:txBody>
          <a:bodyPr wrap="none" rtlCol="0">
            <a:spAutoFit/>
          </a:bodyPr>
          <a:lstStyle/>
          <a:p>
            <a:r>
              <a:rPr kumimoji="1" lang="zh-CN" altLang="en-US" sz="4800" dirty="0">
                <a:solidFill>
                  <a:srgbClr val="FFFFFF"/>
                </a:solidFill>
              </a:rPr>
              <a:t>第十五条</a:t>
            </a:r>
            <a:r>
              <a:rPr kumimoji="1" lang="en-US" altLang="zh-CN" sz="4800" dirty="0">
                <a:solidFill>
                  <a:srgbClr val="FFFFFF"/>
                </a:solidFill>
              </a:rPr>
              <a:t> </a:t>
            </a:r>
            <a:r>
              <a:rPr kumimoji="1" lang="zh-CN" altLang="en-US" sz="4800" dirty="0">
                <a:solidFill>
                  <a:srgbClr val="FFFFFF"/>
                </a:solidFill>
              </a:rPr>
              <a:t>展期</a:t>
            </a:r>
          </a:p>
        </p:txBody>
      </p:sp>
      <p:sp>
        <p:nvSpPr>
          <p:cNvPr id="6" name="矩形 5"/>
          <p:cNvSpPr/>
          <p:nvPr/>
        </p:nvSpPr>
        <p:spPr>
          <a:xfrm>
            <a:off x="5308600" y="769035"/>
            <a:ext cx="5207000" cy="1077218"/>
          </a:xfrm>
          <a:prstGeom prst="rect">
            <a:avLst/>
          </a:prstGeom>
        </p:spPr>
        <p:txBody>
          <a:bodyPr wrap="square">
            <a:spAutoFit/>
          </a:bodyPr>
          <a:lstStyle/>
          <a:p>
            <a:pPr algn="r"/>
            <a:r>
              <a:rPr lang="zh-CN" altLang="zh-CN" sz="2000" dirty="0">
                <a:solidFill>
                  <a:srgbClr val="FFFFFF"/>
                </a:solidFill>
                <a:sym typeface="微软雅黑" charset="0"/>
              </a:rPr>
              <a:t>　（一）</a:t>
            </a:r>
            <a:r>
              <a:rPr lang="zh-CN" altLang="zh-CN" sz="2400" b="1" dirty="0">
                <a:solidFill>
                  <a:srgbClr val="FFFFFF"/>
                </a:solidFill>
                <a:sym typeface="微软雅黑" charset="0"/>
              </a:rPr>
              <a:t>展期条件</a:t>
            </a:r>
            <a:endParaRPr lang="en-US" altLang="zh-CN" sz="2400" b="1" dirty="0">
              <a:solidFill>
                <a:srgbClr val="FFFFFF"/>
              </a:solidFill>
              <a:sym typeface="微软雅黑" charset="0"/>
            </a:endParaRPr>
          </a:p>
          <a:p>
            <a:pPr algn="r"/>
            <a:r>
              <a:rPr lang="zh-CN" altLang="zh-CN" sz="2000" dirty="0">
                <a:solidFill>
                  <a:srgbClr val="FFFFFF"/>
                </a:solidFill>
                <a:sym typeface="微软雅黑" charset="0"/>
              </a:rPr>
              <a:t>符合申请扶贫小额信贷条件，确因非主观因素不能偿还到期贷款的贫困户。</a:t>
            </a:r>
            <a:endParaRPr lang="zh-CN" altLang="en-US" sz="2000" dirty="0">
              <a:solidFill>
                <a:srgbClr val="FFFFFF"/>
              </a:solidFill>
            </a:endParaRPr>
          </a:p>
        </p:txBody>
      </p:sp>
      <p:sp>
        <p:nvSpPr>
          <p:cNvPr id="7" name="矩形 6"/>
          <p:cNvSpPr/>
          <p:nvPr/>
        </p:nvSpPr>
        <p:spPr>
          <a:xfrm>
            <a:off x="5308600" y="1951335"/>
            <a:ext cx="5257800" cy="1692771"/>
          </a:xfrm>
          <a:prstGeom prst="rect">
            <a:avLst/>
          </a:prstGeom>
        </p:spPr>
        <p:txBody>
          <a:bodyPr wrap="square">
            <a:spAutoFit/>
          </a:bodyPr>
          <a:lstStyle/>
          <a:p>
            <a:pPr algn="r" fontAlgn="auto"/>
            <a:r>
              <a:rPr lang="zh-CN" altLang="zh-CN" sz="2000" noProof="1">
                <a:solidFill>
                  <a:srgbClr val="FFFFFF"/>
                </a:solidFill>
                <a:latin typeface="+mn-ea"/>
                <a:sym typeface="+mn-ea"/>
              </a:rPr>
              <a:t>（二）</a:t>
            </a:r>
            <a:r>
              <a:rPr lang="zh-CN" altLang="zh-CN" sz="2400" b="1" noProof="1">
                <a:solidFill>
                  <a:srgbClr val="FFFFFF"/>
                </a:solidFill>
                <a:latin typeface="+mn-ea"/>
                <a:sym typeface="+mn-ea"/>
              </a:rPr>
              <a:t>展期流程</a:t>
            </a:r>
            <a:endParaRPr lang="en-US" altLang="zh-CN" sz="2400" b="1" noProof="1">
              <a:solidFill>
                <a:srgbClr val="FFFFFF"/>
              </a:solidFill>
              <a:latin typeface="+mn-ea"/>
              <a:sym typeface="+mn-ea"/>
            </a:endParaRPr>
          </a:p>
          <a:p>
            <a:pPr algn="r" fontAlgn="auto"/>
            <a:r>
              <a:rPr lang="zh-CN" altLang="zh-CN" sz="2000" noProof="1">
                <a:solidFill>
                  <a:srgbClr val="FFFFFF"/>
                </a:solidFill>
                <a:latin typeface="+mn-ea"/>
                <a:sym typeface="+mn-ea"/>
              </a:rPr>
              <a:t>经办银行在贷款到期前</a:t>
            </a:r>
            <a:r>
              <a:rPr lang="en-US" altLang="zh-CN" sz="2000" noProof="1">
                <a:solidFill>
                  <a:srgbClr val="FFFFFF"/>
                </a:solidFill>
                <a:latin typeface="+mn-ea"/>
                <a:sym typeface="+mn-ea"/>
              </a:rPr>
              <a:t>20</a:t>
            </a:r>
            <a:r>
              <a:rPr lang="zh-CN" altLang="zh-CN" sz="2000" noProof="1">
                <a:solidFill>
                  <a:srgbClr val="FFFFFF"/>
                </a:solidFill>
                <a:latin typeface="+mn-ea"/>
                <a:sym typeface="+mn-ea"/>
              </a:rPr>
              <a:t>个工作日内提前介入开展贷款调查和评审工作，对符合展期条件的，经办银行在贷款形成逾期前为其办理贷款展期。</a:t>
            </a:r>
            <a:endParaRPr lang="zh-CN" altLang="zh-CN" sz="2000"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endParaRPr>
          </a:p>
        </p:txBody>
      </p:sp>
      <p:sp>
        <p:nvSpPr>
          <p:cNvPr id="8" name="矩形 7"/>
          <p:cNvSpPr/>
          <p:nvPr/>
        </p:nvSpPr>
        <p:spPr>
          <a:xfrm>
            <a:off x="5232400" y="3743236"/>
            <a:ext cx="5359400" cy="2000548"/>
          </a:xfrm>
          <a:prstGeom prst="rect">
            <a:avLst/>
          </a:prstGeom>
        </p:spPr>
        <p:txBody>
          <a:bodyPr wrap="square">
            <a:spAutoFit/>
          </a:bodyPr>
          <a:lstStyle/>
          <a:p>
            <a:pPr algn="r"/>
            <a:r>
              <a:rPr lang="zh-CN" altLang="zh-CN" sz="2000" dirty="0">
                <a:solidFill>
                  <a:srgbClr val="FFFFFF"/>
                </a:solidFill>
                <a:sym typeface="微软雅黑" charset="0"/>
              </a:rPr>
              <a:t>（三）</a:t>
            </a:r>
            <a:r>
              <a:rPr lang="zh-CN" altLang="zh-CN" sz="2400" b="1" dirty="0">
                <a:solidFill>
                  <a:srgbClr val="FFFFFF"/>
                </a:solidFill>
                <a:sym typeface="微软雅黑" charset="0"/>
              </a:rPr>
              <a:t>展期期限</a:t>
            </a:r>
            <a:endParaRPr lang="en-US" altLang="zh-CN" sz="2400" b="1" dirty="0">
              <a:solidFill>
                <a:srgbClr val="FFFFFF"/>
              </a:solidFill>
              <a:sym typeface="微软雅黑" charset="0"/>
            </a:endParaRPr>
          </a:p>
          <a:p>
            <a:pPr algn="r"/>
            <a:r>
              <a:rPr lang="zh-CN" altLang="zh-CN" sz="2000" dirty="0">
                <a:solidFill>
                  <a:srgbClr val="FF0000"/>
                </a:solidFill>
                <a:sym typeface="微软雅黑" charset="0"/>
              </a:rPr>
              <a:t>一年期（含）以内的短期贷款展期期限不超过原贷款期限，一年期到三年期的中期贷款展期期限不超过原贷款期限的一半。</a:t>
            </a:r>
            <a:r>
              <a:rPr lang="zh-CN" altLang="zh-CN" sz="2000" dirty="0">
                <a:solidFill>
                  <a:srgbClr val="FFFFFF"/>
                </a:solidFill>
                <a:sym typeface="微软雅黑" charset="0"/>
              </a:rPr>
              <a:t>原则上只能办理</a:t>
            </a:r>
            <a:r>
              <a:rPr lang="en-US" altLang="zh-CN" sz="2000" dirty="0">
                <a:solidFill>
                  <a:srgbClr val="FFFFFF"/>
                </a:solidFill>
                <a:sym typeface="微软雅黑" charset="0"/>
              </a:rPr>
              <a:t>1</a:t>
            </a:r>
            <a:r>
              <a:rPr lang="zh-CN" altLang="zh-CN" sz="2000" dirty="0">
                <a:solidFill>
                  <a:srgbClr val="FFFFFF"/>
                </a:solidFill>
                <a:sym typeface="微软雅黑" charset="0"/>
              </a:rPr>
              <a:t>次展期，办理展期的贷款继续执行扶贫小额信贷政策。</a:t>
            </a:r>
            <a:endParaRPr lang="zh-CN" altLang="en-US" sz="2000" dirty="0">
              <a:solidFill>
                <a:srgbClr val="FFFFFF"/>
              </a:solidFill>
            </a:endParaRPr>
          </a:p>
        </p:txBody>
      </p:sp>
    </p:spTree>
    <p:custDataLst>
      <p:tags r:id="rId1"/>
    </p:custDataLst>
    <p:extLst>
      <p:ext uri="{BB962C8B-B14F-4D97-AF65-F5344CB8AC3E}">
        <p14:creationId xmlns:p14="http://schemas.microsoft.com/office/powerpoint/2010/main" val="968369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4250267" y="0"/>
            <a:ext cx="7941733" cy="6858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4" name="任意多边形 43"/>
          <p:cNvSpPr/>
          <p:nvPr/>
        </p:nvSpPr>
        <p:spPr bwMode="auto">
          <a:xfrm rot="16200000">
            <a:off x="414867" y="1519764"/>
            <a:ext cx="5532968" cy="4127501"/>
          </a:xfrm>
          <a:custGeom>
            <a:avLst/>
            <a:gdLst>
              <a:gd name="connsiteX0" fmla="*/ 3606801 w 3606801"/>
              <a:gd name="connsiteY0" fmla="*/ 0 h 2864758"/>
              <a:gd name="connsiteX1" fmla="*/ 3606801 w 3606801"/>
              <a:gd name="connsiteY1" fmla="*/ 2864758 h 2864758"/>
              <a:gd name="connsiteX2" fmla="*/ 3298624 w 3606801"/>
              <a:gd name="connsiteY2" fmla="*/ 2864758 h 2864758"/>
              <a:gd name="connsiteX3" fmla="*/ 3183189 w 3606801"/>
              <a:gd name="connsiteY3" fmla="*/ 2665731 h 2864758"/>
              <a:gd name="connsiteX4" fmla="*/ 3067753 w 3606801"/>
              <a:gd name="connsiteY4" fmla="*/ 2864758 h 2864758"/>
              <a:gd name="connsiteX5" fmla="*/ 0 w 3606801"/>
              <a:gd name="connsiteY5" fmla="*/ 2864757 h 2864758"/>
              <a:gd name="connsiteX6" fmla="*/ 1 w 3606801"/>
              <a:gd name="connsiteY6" fmla="*/ 0 h 2864758"/>
              <a:gd name="connsiteX7" fmla="*/ 3606801 w 3606801"/>
              <a:gd name="connsiteY7" fmla="*/ 0 h 2864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6801" h="2864758">
                <a:moveTo>
                  <a:pt x="3606801" y="0"/>
                </a:moveTo>
                <a:lnTo>
                  <a:pt x="3606801" y="2864758"/>
                </a:lnTo>
                <a:lnTo>
                  <a:pt x="3298624" y="2864758"/>
                </a:lnTo>
                <a:lnTo>
                  <a:pt x="3183189" y="2665731"/>
                </a:lnTo>
                <a:lnTo>
                  <a:pt x="3067753" y="2864758"/>
                </a:lnTo>
                <a:lnTo>
                  <a:pt x="0" y="2864757"/>
                </a:lnTo>
                <a:lnTo>
                  <a:pt x="1" y="0"/>
                </a:lnTo>
                <a:lnTo>
                  <a:pt x="3606801"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7" name="文本框 13"/>
          <p:cNvSpPr txBox="1">
            <a:spLocks noChangeArrowheads="1"/>
          </p:cNvSpPr>
          <p:nvPr/>
        </p:nvSpPr>
        <p:spPr bwMode="auto">
          <a:xfrm>
            <a:off x="4855634" y="1138767"/>
            <a:ext cx="346761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2800" dirty="0">
                <a:solidFill>
                  <a:schemeClr val="bg1"/>
                </a:solidFill>
                <a:latin typeface="+mn-ea"/>
                <a:ea typeface="+mn-ea"/>
              </a:rPr>
              <a:t>特别</a:t>
            </a:r>
          </a:p>
        </p:txBody>
      </p:sp>
      <p:sp>
        <p:nvSpPr>
          <p:cNvPr id="48" name="文本框 13"/>
          <p:cNvSpPr txBox="1">
            <a:spLocks noChangeArrowheads="1"/>
          </p:cNvSpPr>
          <p:nvPr/>
        </p:nvSpPr>
        <p:spPr bwMode="auto">
          <a:xfrm>
            <a:off x="7357534" y="2772833"/>
            <a:ext cx="264687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9600" dirty="0">
                <a:solidFill>
                  <a:schemeClr val="bg1"/>
                </a:solidFill>
                <a:latin typeface="+mn-ea"/>
                <a:ea typeface="+mn-ea"/>
              </a:rPr>
              <a:t>说明</a:t>
            </a:r>
          </a:p>
        </p:txBody>
      </p:sp>
      <p:sp>
        <p:nvSpPr>
          <p:cNvPr id="3" name="矩形 2"/>
          <p:cNvSpPr/>
          <p:nvPr/>
        </p:nvSpPr>
        <p:spPr>
          <a:xfrm>
            <a:off x="1371600" y="951637"/>
            <a:ext cx="3454400" cy="5262979"/>
          </a:xfrm>
          <a:prstGeom prst="rect">
            <a:avLst/>
          </a:prstGeom>
        </p:spPr>
        <p:txBody>
          <a:bodyPr wrap="square">
            <a:spAutoFit/>
          </a:bodyPr>
          <a:lstStyle/>
          <a:p>
            <a:pPr algn="just"/>
            <a:r>
              <a:rPr lang="zh-CN" altLang="zh-CN" sz="2400" dirty="0">
                <a:solidFill>
                  <a:srgbClr val="FF0000"/>
                </a:solidFill>
                <a:sym typeface="微软雅黑" charset="0"/>
              </a:rPr>
              <a:t>扶贫小额信贷及续贷、展期在脱贫攻坚期内各项政策保持不变，对于续贷、展期后贷款期限超过</a:t>
            </a:r>
            <a:r>
              <a:rPr lang="en-US" altLang="zh-CN" sz="2400" dirty="0">
                <a:solidFill>
                  <a:srgbClr val="FF0000"/>
                </a:solidFill>
                <a:sym typeface="微软雅黑" charset="0"/>
              </a:rPr>
              <a:t>2020</a:t>
            </a:r>
            <a:r>
              <a:rPr lang="zh-CN" altLang="zh-CN" sz="2400" dirty="0">
                <a:solidFill>
                  <a:srgbClr val="FF0000"/>
                </a:solidFill>
                <a:sym typeface="微软雅黑" charset="0"/>
              </a:rPr>
              <a:t>年的，继续执行扶贫小额信贷政策要点。</a:t>
            </a:r>
            <a:r>
              <a:rPr lang="zh-CN" altLang="zh-CN" sz="2400" dirty="0">
                <a:solidFill>
                  <a:srgbClr val="FFFFFF"/>
                </a:solidFill>
                <a:sym typeface="微软雅黑" charset="0"/>
              </a:rPr>
              <a:t>对办理续贷和展期的扶贫小额信贷，经办银行要会同相关部门、扶贫小额信贷助贷员加强后续管理。对不符合续贷和展期条件的，经办银行不得办理续贷和展期</a:t>
            </a:r>
            <a:r>
              <a:rPr lang="zh-CN" altLang="zh-CN" sz="2000" dirty="0">
                <a:solidFill>
                  <a:srgbClr val="FFFFFF"/>
                </a:solidFill>
                <a:sym typeface="微软雅黑" charset="0"/>
              </a:rPr>
              <a:t>。</a:t>
            </a:r>
            <a:endParaRPr lang="zh-CN" altLang="en-US" sz="2000" dirty="0">
              <a:solidFill>
                <a:srgbClr val="FFFFFF"/>
              </a:solidFill>
            </a:endParaRPr>
          </a:p>
        </p:txBody>
      </p:sp>
    </p:spTree>
    <p:extLst>
      <p:ext uri="{BB962C8B-B14F-4D97-AF65-F5344CB8AC3E}">
        <p14:creationId xmlns:p14="http://schemas.microsoft.com/office/powerpoint/2010/main" val="3672590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文本框 66"/>
          <p:cNvSpPr txBox="1">
            <a:spLocks noChangeArrowheads="1"/>
          </p:cNvSpPr>
          <p:nvPr/>
        </p:nvSpPr>
        <p:spPr bwMode="auto">
          <a:xfrm>
            <a:off x="4123267" y="594784"/>
            <a:ext cx="39817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3600" dirty="0">
                <a:solidFill>
                  <a:schemeClr val="bg1"/>
                </a:solidFill>
                <a:latin typeface="+mn-ea"/>
                <a:ea typeface="+mn-ea"/>
              </a:rPr>
              <a:t>风险补偿启动条件</a:t>
            </a:r>
          </a:p>
        </p:txBody>
      </p:sp>
      <p:sp>
        <p:nvSpPr>
          <p:cNvPr id="37" name="任意多边形 36"/>
          <p:cNvSpPr/>
          <p:nvPr/>
        </p:nvSpPr>
        <p:spPr bwMode="auto">
          <a:xfrm>
            <a:off x="5094818" y="1441450"/>
            <a:ext cx="1788582" cy="57149"/>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chemeClr val="bg1"/>
              </a:solidFill>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 y="3430524"/>
            <a:ext cx="12192000" cy="3425952"/>
          </a:xfrm>
          <a:prstGeom prst="rect">
            <a:avLst/>
          </a:prstGeom>
          <a:blipFill>
            <a:blip r:embed="rId4" cstate="print"/>
            <a:stretch>
              <a:fillRect/>
            </a:stretch>
          </a:blipFill>
          <a:ln>
            <a:noFill/>
          </a:ln>
        </p:spPr>
      </p:pic>
      <p:sp>
        <p:nvSpPr>
          <p:cNvPr id="2" name="矩形 1"/>
          <p:cNvSpPr/>
          <p:nvPr/>
        </p:nvSpPr>
        <p:spPr>
          <a:xfrm>
            <a:off x="457200" y="1563638"/>
            <a:ext cx="11404600" cy="1631216"/>
          </a:xfrm>
          <a:prstGeom prst="rect">
            <a:avLst/>
          </a:prstGeom>
        </p:spPr>
        <p:txBody>
          <a:bodyPr wrap="square">
            <a:spAutoFit/>
          </a:bodyPr>
          <a:lstStyle/>
          <a:p>
            <a:pPr algn="ctr"/>
            <a:r>
              <a:rPr lang="zh-CN" altLang="zh-CN" sz="2000" dirty="0">
                <a:solidFill>
                  <a:srgbClr val="FFFFFF"/>
                </a:solidFill>
                <a:latin typeface="+mn-ea"/>
                <a:sym typeface="微软雅黑" charset="0"/>
              </a:rPr>
              <a:t>区县与银行机构签订合作协议，明确风险补偿启动条件和程序。</a:t>
            </a:r>
            <a:r>
              <a:rPr lang="zh-CN" altLang="zh-CN" sz="2000" dirty="0">
                <a:solidFill>
                  <a:srgbClr val="FF0000"/>
                </a:solidFill>
                <a:latin typeface="+mn-ea"/>
                <a:sym typeface="微软雅黑" charset="0"/>
              </a:rPr>
              <a:t>对贫困户确无偿还贷款能力、到期未能还款且不符合续贷或展期条件、追索</a:t>
            </a:r>
            <a:r>
              <a:rPr lang="en-US" altLang="zh-CN" sz="2000" dirty="0">
                <a:solidFill>
                  <a:srgbClr val="FF0000"/>
                </a:solidFill>
                <a:latin typeface="+mn-ea"/>
                <a:sym typeface="微软雅黑" charset="0"/>
              </a:rPr>
              <a:t>90</a:t>
            </a:r>
            <a:r>
              <a:rPr lang="zh-CN" altLang="zh-CN" sz="2000" dirty="0">
                <a:solidFill>
                  <a:srgbClr val="FF0000"/>
                </a:solidFill>
                <a:latin typeface="+mn-ea"/>
                <a:sym typeface="微软雅黑" charset="0"/>
              </a:rPr>
              <a:t>天以上</a:t>
            </a:r>
            <a:r>
              <a:rPr lang="zh-CN" altLang="zh-CN" sz="2000" dirty="0">
                <a:solidFill>
                  <a:srgbClr val="FFFFFF"/>
                </a:solidFill>
                <a:latin typeface="+mn-ea"/>
                <a:sym typeface="微软雅黑" charset="0"/>
              </a:rPr>
              <a:t>仍未偿还的扶贫小额信贷，应启动风险补偿机制，在</a:t>
            </a:r>
            <a:r>
              <a:rPr lang="en-US" altLang="zh-CN" sz="2000" dirty="0">
                <a:solidFill>
                  <a:srgbClr val="FFFFFF"/>
                </a:solidFill>
                <a:latin typeface="+mn-ea"/>
                <a:sym typeface="微软雅黑" charset="0"/>
              </a:rPr>
              <a:t>15</a:t>
            </a:r>
            <a:r>
              <a:rPr lang="zh-CN" altLang="zh-CN" sz="2000" dirty="0">
                <a:solidFill>
                  <a:srgbClr val="FFFFFF"/>
                </a:solidFill>
                <a:latin typeface="+mn-ea"/>
                <a:sym typeface="微软雅黑" charset="0"/>
              </a:rPr>
              <a:t>天内完成风险补偿分担工作。追索期内的应付利息，一并纳入风险补偿范围，按规定比例进行分担。区县财政、扶贫部门根据经办银行、扶贫小额信贷助贷员、乡镇政府的入户调查意见进行审核，按相关规定执行。</a:t>
            </a:r>
            <a:endParaRPr lang="zh-CN" altLang="en-US" sz="2000" dirty="0">
              <a:solidFill>
                <a:srgbClr val="FFFFFF"/>
              </a:solidFill>
              <a:latin typeface="+mn-ea"/>
            </a:endParaRPr>
          </a:p>
        </p:txBody>
      </p:sp>
    </p:spTree>
    <p:extLst>
      <p:ext uri="{BB962C8B-B14F-4D97-AF65-F5344CB8AC3E}">
        <p14:creationId xmlns:p14="http://schemas.microsoft.com/office/powerpoint/2010/main" val="333189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89" y="0"/>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7" name="Straight Connector 65"/>
          <p:cNvCxnSpPr/>
          <p:nvPr/>
        </p:nvCxnSpPr>
        <p:spPr>
          <a:xfrm flipV="1">
            <a:off x="2855621" y="5379664"/>
            <a:ext cx="1374435" cy="1"/>
          </a:xfrm>
          <a:prstGeom prst="line">
            <a:avLst/>
          </a:prstGeom>
          <a:noFill/>
          <a:ln w="9525" cap="flat" cmpd="sng" algn="ctr">
            <a:solidFill>
              <a:sysClr val="window" lastClr="FFFFFF">
                <a:lumMod val="65000"/>
              </a:sysClr>
            </a:solidFill>
            <a:prstDash val="sysDash"/>
            <a:miter lim="800000"/>
            <a:headEnd type="none" w="med" len="med"/>
            <a:tailEnd type="none" w="med" len="med"/>
          </a:ln>
          <a:effectLst/>
        </p:spPr>
      </p:cxnSp>
      <p:cxnSp>
        <p:nvCxnSpPr>
          <p:cNvPr id="8" name="Straight Connector 64"/>
          <p:cNvCxnSpPr/>
          <p:nvPr/>
        </p:nvCxnSpPr>
        <p:spPr>
          <a:xfrm flipV="1">
            <a:off x="3044964" y="4227635"/>
            <a:ext cx="1649324" cy="1"/>
          </a:xfrm>
          <a:prstGeom prst="line">
            <a:avLst/>
          </a:prstGeom>
          <a:noFill/>
          <a:ln w="9525" cap="flat" cmpd="sng" algn="ctr">
            <a:solidFill>
              <a:sysClr val="window" lastClr="FFFFFF">
                <a:lumMod val="65000"/>
              </a:sysClr>
            </a:solidFill>
            <a:prstDash val="sysDash"/>
            <a:miter lim="800000"/>
            <a:headEnd type="none" w="med" len="med"/>
            <a:tailEnd type="none" w="med" len="med"/>
          </a:ln>
          <a:effectLst/>
        </p:spPr>
      </p:cxnSp>
      <p:cxnSp>
        <p:nvCxnSpPr>
          <p:cNvPr id="9" name="Straight Connector 63"/>
          <p:cNvCxnSpPr/>
          <p:nvPr/>
        </p:nvCxnSpPr>
        <p:spPr>
          <a:xfrm flipV="1">
            <a:off x="2582441" y="2997200"/>
            <a:ext cx="1735559" cy="43823"/>
          </a:xfrm>
          <a:prstGeom prst="line">
            <a:avLst/>
          </a:prstGeom>
          <a:noFill/>
          <a:ln w="9525" cap="flat" cmpd="sng" algn="ctr">
            <a:solidFill>
              <a:sysClr val="window" lastClr="FFFFFF">
                <a:lumMod val="65000"/>
              </a:sysClr>
            </a:solidFill>
            <a:prstDash val="sysDash"/>
            <a:miter lim="800000"/>
            <a:headEnd type="none" w="med" len="med"/>
            <a:tailEnd type="none" w="med" len="med"/>
          </a:ln>
          <a:effectLst/>
        </p:spPr>
      </p:cxnSp>
      <p:cxnSp>
        <p:nvCxnSpPr>
          <p:cNvPr id="11" name="Straight Connector 62"/>
          <p:cNvCxnSpPr/>
          <p:nvPr/>
        </p:nvCxnSpPr>
        <p:spPr>
          <a:xfrm flipV="1">
            <a:off x="2067539" y="1848013"/>
            <a:ext cx="1374435" cy="1"/>
          </a:xfrm>
          <a:prstGeom prst="line">
            <a:avLst/>
          </a:prstGeom>
          <a:noFill/>
          <a:ln w="9525" cap="flat" cmpd="sng" algn="ctr">
            <a:solidFill>
              <a:sysClr val="window" lastClr="FFFFFF">
                <a:lumMod val="65000"/>
              </a:sysClr>
            </a:solidFill>
            <a:prstDash val="sysDash"/>
            <a:miter lim="800000"/>
            <a:headEnd type="none" w="med" len="med"/>
            <a:tailEnd type="none" w="med" len="med"/>
          </a:ln>
          <a:effectLst/>
        </p:spPr>
      </p:cxnSp>
      <p:grpSp>
        <p:nvGrpSpPr>
          <p:cNvPr id="12" name="Group 4"/>
          <p:cNvGrpSpPr/>
          <p:nvPr/>
        </p:nvGrpSpPr>
        <p:grpSpPr>
          <a:xfrm>
            <a:off x="1715768" y="4971256"/>
            <a:ext cx="1074741" cy="1011560"/>
            <a:chOff x="6139503" y="4871969"/>
            <a:chExt cx="1192668" cy="1122553"/>
          </a:xfrm>
          <a:solidFill>
            <a:srgbClr val="7F7F7F"/>
          </a:solidFill>
          <a:effectLst/>
        </p:grpSpPr>
        <p:sp>
          <p:nvSpPr>
            <p:cNvPr id="13" name="Rounded Rectangle 5"/>
            <p:cNvSpPr>
              <a:spLocks noChangeArrowheads="1"/>
            </p:cNvSpPr>
            <p:nvPr/>
          </p:nvSpPr>
          <p:spPr bwMode="auto">
            <a:xfrm>
              <a:off x="6139503" y="4871969"/>
              <a:ext cx="1192668" cy="1122553"/>
            </a:xfrm>
            <a:prstGeom prst="roundRect">
              <a:avLst>
                <a:gd name="adj" fmla="val 9375"/>
              </a:avLst>
            </a:prstGeom>
            <a:grp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id-ID" altLang="id-ID"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21"/>
            <p:cNvSpPr txBox="1">
              <a:spLocks noChangeArrowheads="1"/>
            </p:cNvSpPr>
            <p:nvPr/>
          </p:nvSpPr>
          <p:spPr bwMode="auto">
            <a:xfrm>
              <a:off x="6356737" y="5010665"/>
              <a:ext cx="771727" cy="7400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nb-NO" altLang="id-ID"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0</a:t>
              </a:r>
              <a:r>
                <a:rPr kumimoji="0" lang="en-US" altLang="zh-CN"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4</a:t>
              </a:r>
              <a:endParaRPr kumimoji="0" lang="nb-NO" altLang="id-ID"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7"/>
          <p:cNvGrpSpPr/>
          <p:nvPr/>
        </p:nvGrpSpPr>
        <p:grpSpPr>
          <a:xfrm>
            <a:off x="1948078" y="3737176"/>
            <a:ext cx="1074741" cy="1011561"/>
            <a:chOff x="6420131" y="3749417"/>
            <a:chExt cx="1192668" cy="1122553"/>
          </a:xfrm>
          <a:solidFill>
            <a:schemeClr val="accent4"/>
          </a:solidFill>
          <a:effectLst/>
        </p:grpSpPr>
        <p:sp>
          <p:nvSpPr>
            <p:cNvPr id="16" name="Rounded Rectangle 8"/>
            <p:cNvSpPr>
              <a:spLocks noChangeArrowheads="1"/>
            </p:cNvSpPr>
            <p:nvPr/>
          </p:nvSpPr>
          <p:spPr bwMode="auto">
            <a:xfrm>
              <a:off x="6420131" y="3749417"/>
              <a:ext cx="1192668" cy="1122553"/>
            </a:xfrm>
            <a:prstGeom prst="roundRect">
              <a:avLst>
                <a:gd name="adj" fmla="val 9375"/>
              </a:avLst>
            </a:prstGeom>
            <a:grp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id-ID" altLang="id-ID"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22"/>
            <p:cNvSpPr txBox="1">
              <a:spLocks noChangeArrowheads="1"/>
            </p:cNvSpPr>
            <p:nvPr/>
          </p:nvSpPr>
          <p:spPr bwMode="auto">
            <a:xfrm>
              <a:off x="6643854" y="3865763"/>
              <a:ext cx="771727" cy="7400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nb-NO" altLang="id-ID"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0</a:t>
              </a:r>
              <a:r>
                <a:rPr kumimoji="0" lang="en-US" altLang="zh-CN"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3</a:t>
              </a:r>
              <a:endParaRPr kumimoji="0" lang="nb-NO" altLang="id-ID"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0"/>
          <p:cNvGrpSpPr/>
          <p:nvPr/>
        </p:nvGrpSpPr>
        <p:grpSpPr>
          <a:xfrm>
            <a:off x="1599611" y="2426900"/>
            <a:ext cx="1074741" cy="1011558"/>
            <a:chOff x="5999190" y="2626865"/>
            <a:chExt cx="1192668" cy="1122553"/>
          </a:xfrm>
          <a:solidFill>
            <a:schemeClr val="bg1">
              <a:lumMod val="50000"/>
            </a:schemeClr>
          </a:solidFill>
          <a:effectLst/>
        </p:grpSpPr>
        <p:sp>
          <p:nvSpPr>
            <p:cNvPr id="19" name="Rounded Rectangle 11"/>
            <p:cNvSpPr>
              <a:spLocks noChangeArrowheads="1"/>
            </p:cNvSpPr>
            <p:nvPr/>
          </p:nvSpPr>
          <p:spPr bwMode="auto">
            <a:xfrm>
              <a:off x="5999190" y="2626865"/>
              <a:ext cx="1192668" cy="1122553"/>
            </a:xfrm>
            <a:prstGeom prst="roundRect">
              <a:avLst>
                <a:gd name="adj" fmla="val 9375"/>
              </a:avLst>
            </a:prstGeom>
            <a:grp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id-ID" altLang="id-ID"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23"/>
            <p:cNvSpPr txBox="1">
              <a:spLocks noChangeArrowheads="1"/>
            </p:cNvSpPr>
            <p:nvPr/>
          </p:nvSpPr>
          <p:spPr bwMode="auto">
            <a:xfrm>
              <a:off x="6231728" y="2754728"/>
              <a:ext cx="771727" cy="7400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nb-NO" altLang="id-ID"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0</a:t>
              </a:r>
              <a:r>
                <a:rPr kumimoji="0" lang="en-US" altLang="zh-CN"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a:t>
              </a:r>
              <a:endParaRPr kumimoji="0" lang="nb-NO" altLang="id-ID"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3"/>
          <p:cNvGrpSpPr/>
          <p:nvPr/>
        </p:nvGrpSpPr>
        <p:grpSpPr>
          <a:xfrm>
            <a:off x="1105952" y="1244600"/>
            <a:ext cx="1074741" cy="1011560"/>
            <a:chOff x="5402860" y="1566869"/>
            <a:chExt cx="1192668" cy="1122553"/>
          </a:xfrm>
          <a:solidFill>
            <a:srgbClr val="FFC000"/>
          </a:solidFill>
          <a:effectLst/>
        </p:grpSpPr>
        <p:sp>
          <p:nvSpPr>
            <p:cNvPr id="22" name="Rounded Rectangle 14"/>
            <p:cNvSpPr>
              <a:spLocks noChangeArrowheads="1"/>
            </p:cNvSpPr>
            <p:nvPr/>
          </p:nvSpPr>
          <p:spPr bwMode="auto">
            <a:xfrm rot="20684149">
              <a:off x="5402860" y="1566869"/>
              <a:ext cx="1192668" cy="1122553"/>
            </a:xfrm>
            <a:prstGeom prst="roundRect">
              <a:avLst>
                <a:gd name="adj" fmla="val 9375"/>
              </a:avLst>
            </a:prstGeom>
            <a:grp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id-ID" altLang="id-ID"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4"/>
            <p:cNvSpPr txBox="1">
              <a:spLocks noChangeArrowheads="1"/>
            </p:cNvSpPr>
            <p:nvPr/>
          </p:nvSpPr>
          <p:spPr bwMode="auto">
            <a:xfrm rot="20681241">
              <a:off x="5613324" y="1710971"/>
              <a:ext cx="771727" cy="7400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nb-NO" altLang="id-ID"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0</a:t>
              </a:r>
              <a:r>
                <a:rPr kumimoji="0" lang="en-US" altLang="zh-CN"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a:t>
              </a:r>
              <a:endParaRPr kumimoji="0" lang="nb-NO" altLang="id-ID" sz="3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6"/>
          <p:cNvGrpSpPr>
            <a:grpSpLocks noChangeAspect="1"/>
          </p:cNvGrpSpPr>
          <p:nvPr/>
        </p:nvGrpSpPr>
        <p:grpSpPr>
          <a:xfrm>
            <a:off x="3430017" y="1304396"/>
            <a:ext cx="811012" cy="811012"/>
            <a:chOff x="5385173" y="1917525"/>
            <a:chExt cx="1440000" cy="1440000"/>
          </a:xfrm>
        </p:grpSpPr>
        <p:sp>
          <p:nvSpPr>
            <p:cNvPr id="25" name="Oval 27"/>
            <p:cNvSpPr>
              <a:spLocks noChangeAspect="1"/>
            </p:cNvSpPr>
            <p:nvPr/>
          </p:nvSpPr>
          <p:spPr>
            <a:xfrm>
              <a:off x="5385173" y="1917525"/>
              <a:ext cx="1440000" cy="1440000"/>
            </a:xfrm>
            <a:prstGeom prst="ellipse">
              <a:avLst/>
            </a:prstGeom>
            <a:solidFill>
              <a:sysClr val="window" lastClr="FFFFFF">
                <a:lumMod val="65000"/>
                <a:alpha val="60000"/>
              </a:sysClr>
            </a:solidFill>
            <a:ln w="254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6" name="Oval 28"/>
            <p:cNvSpPr/>
            <p:nvPr/>
          </p:nvSpPr>
          <p:spPr>
            <a:xfrm>
              <a:off x="5475173" y="2007525"/>
              <a:ext cx="1260001" cy="1260001"/>
            </a:xfrm>
            <a:prstGeom prst="ellipse">
              <a:avLst/>
            </a:prstGeom>
            <a:solidFill>
              <a:srgbClr val="FFC000"/>
            </a:solidFill>
            <a:ln w="254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30" name="Group 32"/>
          <p:cNvGrpSpPr>
            <a:grpSpLocks noChangeAspect="1"/>
          </p:cNvGrpSpPr>
          <p:nvPr/>
        </p:nvGrpSpPr>
        <p:grpSpPr>
          <a:xfrm>
            <a:off x="4756483" y="3736815"/>
            <a:ext cx="811012" cy="811012"/>
            <a:chOff x="5385173" y="1917525"/>
            <a:chExt cx="1440000" cy="1440000"/>
          </a:xfrm>
        </p:grpSpPr>
        <p:sp>
          <p:nvSpPr>
            <p:cNvPr id="31" name="Oval 33"/>
            <p:cNvSpPr>
              <a:spLocks noChangeAspect="1"/>
            </p:cNvSpPr>
            <p:nvPr/>
          </p:nvSpPr>
          <p:spPr>
            <a:xfrm>
              <a:off x="5385173" y="1917525"/>
              <a:ext cx="1440000" cy="1440000"/>
            </a:xfrm>
            <a:prstGeom prst="ellipse">
              <a:avLst/>
            </a:prstGeom>
            <a:solidFill>
              <a:sysClr val="window" lastClr="FFFFFF">
                <a:lumMod val="65000"/>
                <a:alpha val="60000"/>
              </a:sysClr>
            </a:solidFill>
            <a:ln w="254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Oval 34"/>
            <p:cNvSpPr/>
            <p:nvPr/>
          </p:nvSpPr>
          <p:spPr>
            <a:xfrm>
              <a:off x="5475173" y="2007525"/>
              <a:ext cx="1260001" cy="1260001"/>
            </a:xfrm>
            <a:prstGeom prst="ellipse">
              <a:avLst/>
            </a:prstGeom>
            <a:solidFill>
              <a:srgbClr val="FFC000"/>
            </a:solidFill>
            <a:ln w="254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33" name="Group 35"/>
          <p:cNvGrpSpPr>
            <a:grpSpLocks noChangeAspect="1"/>
          </p:cNvGrpSpPr>
          <p:nvPr/>
        </p:nvGrpSpPr>
        <p:grpSpPr>
          <a:xfrm>
            <a:off x="4392748" y="2595837"/>
            <a:ext cx="811012" cy="811012"/>
            <a:chOff x="5385173" y="1917525"/>
            <a:chExt cx="1440000" cy="1440000"/>
          </a:xfrm>
        </p:grpSpPr>
        <p:sp>
          <p:nvSpPr>
            <p:cNvPr id="34" name="Oval 36"/>
            <p:cNvSpPr>
              <a:spLocks noChangeAspect="1"/>
            </p:cNvSpPr>
            <p:nvPr/>
          </p:nvSpPr>
          <p:spPr>
            <a:xfrm>
              <a:off x="5385173" y="1917525"/>
              <a:ext cx="1440000" cy="1440000"/>
            </a:xfrm>
            <a:prstGeom prst="ellipse">
              <a:avLst/>
            </a:prstGeom>
            <a:solidFill>
              <a:sysClr val="window" lastClr="FFFFFF">
                <a:lumMod val="65000"/>
                <a:alpha val="60000"/>
              </a:sysClr>
            </a:solidFill>
            <a:ln w="254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Oval 37"/>
            <p:cNvSpPr/>
            <p:nvPr/>
          </p:nvSpPr>
          <p:spPr>
            <a:xfrm>
              <a:off x="5475173" y="2007525"/>
              <a:ext cx="1260000" cy="1260000"/>
            </a:xfrm>
            <a:prstGeom prst="ellipse">
              <a:avLst/>
            </a:prstGeom>
            <a:solidFill>
              <a:schemeClr val="bg1">
                <a:lumMod val="50000"/>
              </a:schemeClr>
            </a:solidFill>
            <a:ln w="254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38" name="Group 38"/>
          <p:cNvGrpSpPr>
            <a:grpSpLocks noChangeAspect="1"/>
          </p:cNvGrpSpPr>
          <p:nvPr/>
        </p:nvGrpSpPr>
        <p:grpSpPr>
          <a:xfrm>
            <a:off x="3601981" y="1472207"/>
            <a:ext cx="439299" cy="439299"/>
            <a:chOff x="-2771775" y="66675"/>
            <a:chExt cx="827087" cy="827088"/>
          </a:xfrm>
          <a:solidFill>
            <a:sysClr val="window" lastClr="FFFFFF"/>
          </a:solidFill>
        </p:grpSpPr>
        <p:sp>
          <p:nvSpPr>
            <p:cNvPr id="39"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组 74"/>
          <p:cNvGrpSpPr/>
          <p:nvPr/>
        </p:nvGrpSpPr>
        <p:grpSpPr>
          <a:xfrm>
            <a:off x="4240609" y="4900651"/>
            <a:ext cx="811011" cy="811012"/>
            <a:chOff x="4647009" y="4621251"/>
            <a:chExt cx="811011" cy="811012"/>
          </a:xfrm>
        </p:grpSpPr>
        <p:grpSp>
          <p:nvGrpSpPr>
            <p:cNvPr id="27" name="Group 29"/>
            <p:cNvGrpSpPr>
              <a:grpSpLocks noChangeAspect="1"/>
            </p:cNvGrpSpPr>
            <p:nvPr/>
          </p:nvGrpSpPr>
          <p:grpSpPr>
            <a:xfrm>
              <a:off x="4647009" y="4621251"/>
              <a:ext cx="811011" cy="811012"/>
              <a:chOff x="5385173" y="1917525"/>
              <a:chExt cx="1440000" cy="1440000"/>
            </a:xfrm>
          </p:grpSpPr>
          <p:sp>
            <p:nvSpPr>
              <p:cNvPr id="28" name="Oval 30"/>
              <p:cNvSpPr>
                <a:spLocks noChangeAspect="1"/>
              </p:cNvSpPr>
              <p:nvPr/>
            </p:nvSpPr>
            <p:spPr>
              <a:xfrm>
                <a:off x="5385173" y="1917525"/>
                <a:ext cx="1440000" cy="1440000"/>
              </a:xfrm>
              <a:prstGeom prst="ellipse">
                <a:avLst/>
              </a:prstGeom>
              <a:solidFill>
                <a:sysClr val="window" lastClr="FFFFFF">
                  <a:lumMod val="65000"/>
                  <a:alpha val="60000"/>
                </a:sysClr>
              </a:solidFill>
              <a:ln w="254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9" name="Oval 31"/>
              <p:cNvSpPr/>
              <p:nvPr/>
            </p:nvSpPr>
            <p:spPr>
              <a:xfrm>
                <a:off x="5475176" y="2007525"/>
                <a:ext cx="1260001" cy="1260001"/>
              </a:xfrm>
              <a:prstGeom prst="ellipse">
                <a:avLst/>
              </a:prstGeom>
              <a:solidFill>
                <a:srgbClr val="7F7F7F"/>
              </a:solidFill>
              <a:ln w="254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42" name="Group 42"/>
            <p:cNvGrpSpPr/>
            <p:nvPr/>
          </p:nvGrpSpPr>
          <p:grpSpPr>
            <a:xfrm>
              <a:off x="4871970" y="4896513"/>
              <a:ext cx="389615" cy="297784"/>
              <a:chOff x="5516563" y="84138"/>
              <a:chExt cx="1414463" cy="1081087"/>
            </a:xfrm>
            <a:solidFill>
              <a:sysClr val="window" lastClr="FFFFFF"/>
            </a:solidFill>
          </p:grpSpPr>
          <p:sp>
            <p:nvSpPr>
              <p:cNvPr id="4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0" name="Group 50"/>
          <p:cNvGrpSpPr/>
          <p:nvPr/>
        </p:nvGrpSpPr>
        <p:grpSpPr>
          <a:xfrm>
            <a:off x="4944014" y="3984788"/>
            <a:ext cx="403167" cy="347196"/>
            <a:chOff x="2727325" y="-39687"/>
            <a:chExt cx="1463675" cy="1260475"/>
          </a:xfrm>
          <a:solidFill>
            <a:sysClr val="window" lastClr="FFFFFF"/>
          </a:solidFill>
        </p:grpSpPr>
        <p:sp>
          <p:nvSpPr>
            <p:cNvPr id="51"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3" name="Freeform 13"/>
          <p:cNvSpPr>
            <a:spLocks noChangeAspect="1" noEditPoints="1"/>
          </p:cNvSpPr>
          <p:nvPr/>
        </p:nvSpPr>
        <p:spPr bwMode="auto">
          <a:xfrm>
            <a:off x="4611568" y="2792559"/>
            <a:ext cx="381518" cy="371533"/>
          </a:xfrm>
          <a:custGeom>
            <a:avLst/>
            <a:gdLst>
              <a:gd name="T0" fmla="*/ 161 w 226"/>
              <a:gd name="T1" fmla="*/ 0 h 220"/>
              <a:gd name="T2" fmla="*/ 96 w 226"/>
              <a:gd name="T3" fmla="*/ 47 h 220"/>
              <a:gd name="T4" fmla="*/ 95 w 226"/>
              <a:gd name="T5" fmla="*/ 47 h 220"/>
              <a:gd name="T6" fmla="*/ 24 w 226"/>
              <a:gd name="T7" fmla="*/ 119 h 220"/>
              <a:gd name="T8" fmla="*/ 1 w 226"/>
              <a:gd name="T9" fmla="*/ 189 h 220"/>
              <a:gd name="T10" fmla="*/ 24 w 226"/>
              <a:gd name="T11" fmla="*/ 220 h 220"/>
              <a:gd name="T12" fmla="*/ 90 w 226"/>
              <a:gd name="T13" fmla="*/ 203 h 220"/>
              <a:gd name="T14" fmla="*/ 207 w 226"/>
              <a:gd name="T15" fmla="*/ 91 h 220"/>
              <a:gd name="T16" fmla="*/ 110 w 226"/>
              <a:gd name="T17" fmla="*/ 164 h 220"/>
              <a:gd name="T18" fmla="*/ 170 w 226"/>
              <a:gd name="T19" fmla="*/ 81 h 220"/>
              <a:gd name="T20" fmla="*/ 163 w 226"/>
              <a:gd name="T21" fmla="*/ 115 h 220"/>
              <a:gd name="T22" fmla="*/ 110 w 226"/>
              <a:gd name="T23" fmla="*/ 169 h 220"/>
              <a:gd name="T24" fmla="*/ 102 w 226"/>
              <a:gd name="T25" fmla="*/ 139 h 220"/>
              <a:gd name="T26" fmla="*/ 79 w 226"/>
              <a:gd name="T27" fmla="*/ 117 h 220"/>
              <a:gd name="T28" fmla="*/ 159 w 226"/>
              <a:gd name="T29" fmla="*/ 61 h 220"/>
              <a:gd name="T30" fmla="*/ 102 w 226"/>
              <a:gd name="T31" fmla="*/ 139 h 220"/>
              <a:gd name="T32" fmla="*/ 52 w 226"/>
              <a:gd name="T33" fmla="*/ 110 h 220"/>
              <a:gd name="T34" fmla="*/ 137 w 226"/>
              <a:gd name="T35" fmla="*/ 49 h 220"/>
              <a:gd name="T36" fmla="*/ 29 w 226"/>
              <a:gd name="T37" fmla="*/ 205 h 220"/>
              <a:gd name="T38" fmla="*/ 14 w 226"/>
              <a:gd name="T39" fmla="*/ 196 h 220"/>
              <a:gd name="T40" fmla="*/ 22 w 226"/>
              <a:gd name="T41" fmla="*/ 166 h 220"/>
              <a:gd name="T42" fmla="*/ 54 w 226"/>
              <a:gd name="T43" fmla="*/ 199 h 220"/>
              <a:gd name="T44" fmla="*/ 61 w 226"/>
              <a:gd name="T45" fmla="*/ 197 h 220"/>
              <a:gd name="T46" fmla="*/ 24 w 226"/>
              <a:gd name="T47" fmla="*/ 159 h 220"/>
              <a:gd name="T48" fmla="*/ 33 w 226"/>
              <a:gd name="T49" fmla="*/ 129 h 220"/>
              <a:gd name="T50" fmla="*/ 89 w 226"/>
              <a:gd name="T51" fmla="*/ 189 h 220"/>
              <a:gd name="T52" fmla="*/ 61 w 226"/>
              <a:gd name="T53" fmla="*/ 197 h 220"/>
              <a:gd name="T54" fmla="*/ 186 w 226"/>
              <a:gd name="T55" fmla="*/ 93 h 220"/>
              <a:gd name="T56" fmla="*/ 168 w 226"/>
              <a:gd name="T57" fmla="*/ 52 h 220"/>
              <a:gd name="T58" fmla="*/ 139 w 226"/>
              <a:gd name="T59" fmla="*/ 23 h 220"/>
              <a:gd name="T60" fmla="*/ 192 w 226"/>
              <a:gd name="T61" fmla="*/ 27 h 220"/>
              <a:gd name="T62" fmla="*/ 197 w 226"/>
              <a:gd name="T63"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ysClr val="window" lastClr="FFFFFF"/>
          </a:solidFill>
          <a:ln>
            <a:noFill/>
          </a:ln>
        </p:spPr>
        <p:txBody>
          <a:bodyPr vert="horz" wrap="square" lIns="91595" tIns="45796" rIns="91595" bIns="45796"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6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矩形 76"/>
          <p:cNvSpPr/>
          <p:nvPr/>
        </p:nvSpPr>
        <p:spPr>
          <a:xfrm>
            <a:off x="4521200" y="1240135"/>
            <a:ext cx="6096000" cy="923330"/>
          </a:xfrm>
          <a:prstGeom prst="rect">
            <a:avLst/>
          </a:prstGeom>
        </p:spPr>
        <p:txBody>
          <a:bodyPr>
            <a:spAutoFit/>
          </a:bodyPr>
          <a:lstStyle/>
          <a:p>
            <a:pPr algn="just"/>
            <a:r>
              <a:rPr lang="zh-CN" altLang="zh-CN" dirty="0">
                <a:solidFill>
                  <a:srgbClr val="FFFFFF"/>
                </a:solidFill>
                <a:sym typeface="微软雅黑" charset="0"/>
              </a:rPr>
              <a:t>借款人因突发死亡、突患重大疾病、意外事故丧失劳动能力等突发情况，家庭生活陷入贫困，造成借款人丧失收入来源或收入不足清偿贷款的。</a:t>
            </a:r>
            <a:endParaRPr lang="zh-CN" altLang="en-US" dirty="0">
              <a:solidFill>
                <a:srgbClr val="FFFFFF"/>
              </a:solidFill>
            </a:endParaRPr>
          </a:p>
        </p:txBody>
      </p:sp>
      <p:sp>
        <p:nvSpPr>
          <p:cNvPr id="78" name="矩形 77"/>
          <p:cNvSpPr/>
          <p:nvPr/>
        </p:nvSpPr>
        <p:spPr>
          <a:xfrm>
            <a:off x="5384800" y="2535535"/>
            <a:ext cx="6096000" cy="923330"/>
          </a:xfrm>
          <a:prstGeom prst="rect">
            <a:avLst/>
          </a:prstGeom>
        </p:spPr>
        <p:txBody>
          <a:bodyPr>
            <a:spAutoFit/>
          </a:bodyPr>
          <a:lstStyle/>
          <a:p>
            <a:r>
              <a:rPr lang="zh-CN" altLang="zh-CN" dirty="0">
                <a:solidFill>
                  <a:srgbClr val="FFFFFF"/>
                </a:solidFill>
                <a:sym typeface="微软雅黑" charset="0"/>
              </a:rPr>
              <a:t>因重大自然灾害、重大疫情等不可抗力因素，对借款人生产经营活动造成重大不利影响，借款人不能归还贷款本息损失的。</a:t>
            </a:r>
            <a:endParaRPr lang="zh-CN" altLang="en-US" dirty="0">
              <a:solidFill>
                <a:srgbClr val="FFFFFF"/>
              </a:solidFill>
            </a:endParaRPr>
          </a:p>
        </p:txBody>
      </p:sp>
      <p:sp>
        <p:nvSpPr>
          <p:cNvPr id="79" name="矩形 78"/>
          <p:cNvSpPr/>
          <p:nvPr/>
        </p:nvSpPr>
        <p:spPr>
          <a:xfrm>
            <a:off x="5613400" y="3817035"/>
            <a:ext cx="6096000" cy="646331"/>
          </a:xfrm>
          <a:prstGeom prst="rect">
            <a:avLst/>
          </a:prstGeom>
        </p:spPr>
        <p:txBody>
          <a:bodyPr>
            <a:spAutoFit/>
          </a:bodyPr>
          <a:lstStyle/>
          <a:p>
            <a:r>
              <a:rPr lang="zh-CN" altLang="zh-CN" dirty="0">
                <a:solidFill>
                  <a:srgbClr val="FFFFFF"/>
                </a:solidFill>
                <a:sym typeface="微软雅黑" charset="0"/>
              </a:rPr>
              <a:t>因市场变化、国家政策调整等不可预见的损失因素，造成到期贷款无法依法追回需要补偿的。</a:t>
            </a:r>
            <a:endParaRPr lang="zh-CN" altLang="en-US" dirty="0">
              <a:solidFill>
                <a:srgbClr val="FFFFFF"/>
              </a:solidFill>
            </a:endParaRPr>
          </a:p>
        </p:txBody>
      </p:sp>
      <p:sp>
        <p:nvSpPr>
          <p:cNvPr id="80" name="矩形 79"/>
          <p:cNvSpPr/>
          <p:nvPr/>
        </p:nvSpPr>
        <p:spPr>
          <a:xfrm>
            <a:off x="5257800" y="4773136"/>
            <a:ext cx="6096000" cy="1477328"/>
          </a:xfrm>
          <a:prstGeom prst="rect">
            <a:avLst/>
          </a:prstGeom>
        </p:spPr>
        <p:txBody>
          <a:bodyPr>
            <a:spAutoFit/>
          </a:bodyPr>
          <a:lstStyle/>
          <a:p>
            <a:pPr algn="just"/>
            <a:r>
              <a:rPr lang="zh-CN" altLang="zh-CN" dirty="0">
                <a:solidFill>
                  <a:srgbClr val="FFFFFF"/>
                </a:solidFill>
                <a:sym typeface="微软雅黑" charset="0"/>
              </a:rPr>
              <a:t>区县财政、扶贫、金融监管部门及经办银行共同认定为贷款损失，需要进行补偿的其他情况。</a:t>
            </a:r>
            <a:r>
              <a:rPr lang="en-US" altLang="zh-CN" dirty="0">
                <a:solidFill>
                  <a:srgbClr val="FFFFFF"/>
                </a:solidFill>
                <a:sym typeface="微软雅黑" charset="0"/>
              </a:rPr>
              <a:t> </a:t>
            </a:r>
            <a:r>
              <a:rPr lang="zh-CN" altLang="zh-CN" dirty="0">
                <a:solidFill>
                  <a:srgbClr val="FFFFFF"/>
                </a:solidFill>
                <a:sym typeface="微软雅黑" charset="0"/>
              </a:rPr>
              <a:t>符合上述条件之一的，经办银行、助贷员初步认定为贷款损失，报乡镇政府初核，经区县财政、扶贫部门审核同意，由经办银行和区县政府按比例进行分担。</a:t>
            </a:r>
            <a:endParaRPr lang="zh-CN" altLang="en-US" dirty="0">
              <a:solidFill>
                <a:srgbClr val="FFFFFF"/>
              </a:solidFill>
            </a:endParaRPr>
          </a:p>
        </p:txBody>
      </p:sp>
      <p:sp>
        <p:nvSpPr>
          <p:cNvPr id="81" name="文本框 66">
            <a:extLst>
              <a:ext uri="{FF2B5EF4-FFF2-40B4-BE49-F238E27FC236}">
                <a16:creationId xmlns="" xmlns:a16="http://schemas.microsoft.com/office/drawing/2014/main" id="{FB6FD4E4-1D6C-47AE-BB02-5B980C5CBBFD}"/>
              </a:ext>
            </a:extLst>
          </p:cNvPr>
          <p:cNvSpPr txBox="1">
            <a:spLocks noChangeArrowheads="1"/>
          </p:cNvSpPr>
          <p:nvPr/>
        </p:nvSpPr>
        <p:spPr bwMode="auto">
          <a:xfrm>
            <a:off x="420821" y="163641"/>
            <a:ext cx="4662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风险补偿启动程序</a:t>
            </a:r>
          </a:p>
        </p:txBody>
      </p:sp>
    </p:spTree>
    <p:extLst>
      <p:ext uri="{BB962C8B-B14F-4D97-AF65-F5344CB8AC3E}">
        <p14:creationId xmlns:p14="http://schemas.microsoft.com/office/powerpoint/2010/main" val="972832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89" y="0"/>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2" name="图片 1" descr="u=3419498179,515045729&amp;fm=26&amp;gp=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315200" cy="6858000"/>
          </a:xfrm>
          <a:prstGeom prst="rect">
            <a:avLst/>
          </a:prstGeom>
        </p:spPr>
      </p:pic>
      <p:sp>
        <p:nvSpPr>
          <p:cNvPr id="3" name="文本框 2"/>
          <p:cNvSpPr txBox="1"/>
          <p:nvPr/>
        </p:nvSpPr>
        <p:spPr>
          <a:xfrm>
            <a:off x="8661400" y="1397000"/>
            <a:ext cx="2236510" cy="707886"/>
          </a:xfrm>
          <a:prstGeom prst="rect">
            <a:avLst/>
          </a:prstGeom>
          <a:noFill/>
        </p:spPr>
        <p:txBody>
          <a:bodyPr wrap="none" rtlCol="0">
            <a:spAutoFit/>
          </a:bodyPr>
          <a:lstStyle/>
          <a:p>
            <a:r>
              <a:rPr kumimoji="1" lang="zh-CN" altLang="en-US" sz="4000" b="1" dirty="0">
                <a:solidFill>
                  <a:srgbClr val="FFFFFF"/>
                </a:solidFill>
              </a:rPr>
              <a:t>债务追偿</a:t>
            </a:r>
          </a:p>
        </p:txBody>
      </p:sp>
      <p:sp>
        <p:nvSpPr>
          <p:cNvPr id="4" name="矩形 3"/>
          <p:cNvSpPr/>
          <p:nvPr/>
        </p:nvSpPr>
        <p:spPr>
          <a:xfrm>
            <a:off x="7645400" y="2447836"/>
            <a:ext cx="4292600" cy="3046988"/>
          </a:xfrm>
          <a:prstGeom prst="rect">
            <a:avLst/>
          </a:prstGeom>
        </p:spPr>
        <p:txBody>
          <a:bodyPr wrap="square">
            <a:spAutoFit/>
          </a:bodyPr>
          <a:lstStyle/>
          <a:p>
            <a:pPr algn="just"/>
            <a:r>
              <a:rPr lang="zh-CN" altLang="zh-CN" sz="2400" dirty="0">
                <a:solidFill>
                  <a:srgbClr val="FFFFFF"/>
                </a:solidFill>
                <a:sym typeface="微软雅黑" charset="0"/>
              </a:rPr>
              <a:t>债务追偿，使用风险补偿金对贷款本息进行补偿后，</a:t>
            </a:r>
            <a:r>
              <a:rPr lang="zh-CN" altLang="zh-CN" sz="2400" dirty="0">
                <a:solidFill>
                  <a:srgbClr val="FF0000"/>
                </a:solidFill>
                <a:sym typeface="微软雅黑" charset="0"/>
              </a:rPr>
              <a:t>县级政府和银行机构按损失分担比例共同享有对借款人的债权，</a:t>
            </a:r>
            <a:r>
              <a:rPr lang="zh-CN" altLang="zh-CN" sz="2400" dirty="0">
                <a:solidFill>
                  <a:srgbClr val="FFFFFF"/>
                </a:solidFill>
                <a:sym typeface="微软雅黑" charset="0"/>
              </a:rPr>
              <a:t>继续开展贷款本息追索工作，追索回的贷款本息按损失承担比例，分别退还银行机构和风险补偿金账户</a:t>
            </a:r>
            <a:r>
              <a:rPr lang="zh-CN" altLang="zh-CN" dirty="0">
                <a:sym typeface="微软雅黑" charset="0"/>
              </a:rPr>
              <a:t>。</a:t>
            </a:r>
            <a:endParaRPr lang="zh-CN" altLang="en-US" dirty="0"/>
          </a:p>
        </p:txBody>
      </p:sp>
    </p:spTree>
    <p:extLst>
      <p:ext uri="{BB962C8B-B14F-4D97-AF65-F5344CB8AC3E}">
        <p14:creationId xmlns:p14="http://schemas.microsoft.com/office/powerpoint/2010/main" val="4099095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89" y="0"/>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4710696" y="812801"/>
            <a:ext cx="6389104" cy="2590800"/>
          </a:xfrm>
          <a:prstGeom prst="rect">
            <a:avLst/>
          </a:prstGeom>
          <a:solidFill>
            <a:schemeClr val="accent4"/>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六边形 7"/>
          <p:cNvSpPr/>
          <p:nvPr/>
        </p:nvSpPr>
        <p:spPr>
          <a:xfrm>
            <a:off x="954336" y="2683051"/>
            <a:ext cx="2398464" cy="2067375"/>
          </a:xfrm>
          <a:prstGeom prst="hexagon">
            <a:avLst/>
          </a:prstGeom>
          <a:solidFill>
            <a:schemeClr val="bg1">
              <a:lumMod val="50000"/>
            </a:schemeClr>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lang="zh-CN" altLang="en-US" sz="36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尽职</a:t>
            </a:r>
            <a:endParaRPr lang="en-US" altLang="zh-CN" sz="36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lang="zh-CN" altLang="en-US" sz="36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免责</a:t>
            </a:r>
            <a:endParaRPr kumimoji="0" lang="zh-CN" altLang="en-US" sz="36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9" name="直接箭头连接符 17"/>
          <p:cNvCxnSpPr>
            <a:stCxn id="8" idx="5"/>
          </p:cNvCxnSpPr>
          <p:nvPr/>
        </p:nvCxnSpPr>
        <p:spPr>
          <a:xfrm flipV="1">
            <a:off x="2835956" y="1879600"/>
            <a:ext cx="1812244" cy="803451"/>
          </a:xfrm>
          <a:prstGeom prst="straightConnector1">
            <a:avLst/>
          </a:prstGeom>
          <a:noFill/>
          <a:ln w="6350" cap="flat" cmpd="sng" algn="ctr">
            <a:solidFill>
              <a:sysClr val="window" lastClr="FFFFFF">
                <a:lumMod val="65000"/>
              </a:sysClr>
            </a:solidFill>
            <a:prstDash val="solid"/>
            <a:miter lim="800000"/>
            <a:tailEnd type="arrow"/>
          </a:ln>
          <a:effectLst/>
        </p:spPr>
      </p:cxnSp>
      <p:cxnSp>
        <p:nvCxnSpPr>
          <p:cNvPr id="12" name="直接箭头连接符 19"/>
          <p:cNvCxnSpPr>
            <a:stCxn id="8" idx="1"/>
          </p:cNvCxnSpPr>
          <p:nvPr/>
        </p:nvCxnSpPr>
        <p:spPr>
          <a:xfrm>
            <a:off x="2835956" y="4750426"/>
            <a:ext cx="1786844" cy="583574"/>
          </a:xfrm>
          <a:prstGeom prst="straightConnector1">
            <a:avLst/>
          </a:prstGeom>
          <a:noFill/>
          <a:ln w="6350" cap="flat" cmpd="sng" algn="ctr">
            <a:solidFill>
              <a:sysClr val="window" lastClr="FFFFFF">
                <a:lumMod val="65000"/>
              </a:sysClr>
            </a:solidFill>
            <a:prstDash val="solid"/>
            <a:miter lim="800000"/>
            <a:tailEnd type="arrow"/>
          </a:ln>
          <a:effectLst/>
        </p:spPr>
      </p:cxnSp>
      <p:sp>
        <p:nvSpPr>
          <p:cNvPr id="17" name="矩形 16"/>
          <p:cNvSpPr/>
          <p:nvPr/>
        </p:nvSpPr>
        <p:spPr>
          <a:xfrm>
            <a:off x="4699000" y="4165600"/>
            <a:ext cx="6400800" cy="1854200"/>
          </a:xfrm>
          <a:prstGeom prst="rect">
            <a:avLst/>
          </a:prstGeom>
          <a:solidFill>
            <a:schemeClr val="accent4"/>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文本框 29"/>
          <p:cNvSpPr txBox="1"/>
          <p:nvPr/>
        </p:nvSpPr>
        <p:spPr>
          <a:xfrm>
            <a:off x="4837573" y="838200"/>
            <a:ext cx="6313027" cy="2862323"/>
          </a:xfrm>
          <a:prstGeom prst="rect">
            <a:avLst/>
          </a:prstGeom>
          <a:noFill/>
        </p:spPr>
        <p:txBody>
          <a:bodyPr wrap="square" rtlCol="0">
            <a:spAutoFit/>
          </a:bodyPr>
          <a:lstStyle/>
          <a:p>
            <a:r>
              <a:rPr lang="zh-CN" altLang="zh-CN" dirty="0">
                <a:solidFill>
                  <a:srgbClr val="FFFFFF"/>
                </a:solidFill>
                <a:sym typeface="微软雅黑" charset="0"/>
              </a:rPr>
              <a:t>第十七条</a:t>
            </a:r>
            <a:r>
              <a:rPr lang="en-US" altLang="zh-CN" dirty="0">
                <a:solidFill>
                  <a:srgbClr val="FFFFFF"/>
                </a:solidFill>
                <a:sym typeface="微软雅黑" charset="0"/>
              </a:rPr>
              <a:t>  </a:t>
            </a:r>
            <a:r>
              <a:rPr lang="zh-CN" altLang="zh-CN" dirty="0">
                <a:solidFill>
                  <a:srgbClr val="FFFFFF"/>
                </a:solidFill>
                <a:sym typeface="微软雅黑" charset="0"/>
              </a:rPr>
              <a:t>村（居）</a:t>
            </a:r>
            <a:r>
              <a:rPr lang="en-US" altLang="zh-CN" dirty="0">
                <a:solidFill>
                  <a:srgbClr val="FFFFFF"/>
                </a:solidFill>
                <a:sym typeface="微软雅黑" charset="0"/>
              </a:rPr>
              <a:t>1</a:t>
            </a:r>
            <a:r>
              <a:rPr lang="zh-CN" altLang="zh-CN" dirty="0">
                <a:solidFill>
                  <a:srgbClr val="FFFFFF"/>
                </a:solidFill>
                <a:sym typeface="微软雅黑" charset="0"/>
              </a:rPr>
              <a:t>两委、第一书记、驻村工作队和帮扶责任人有效开展了政策宣传，贷前、贷中、贷后全程有效参与，</a:t>
            </a:r>
            <a:r>
              <a:rPr lang="en-US" altLang="zh-CN" dirty="0">
                <a:solidFill>
                  <a:srgbClr val="FFFFFF"/>
                </a:solidFill>
                <a:sym typeface="微软雅黑" charset="0"/>
              </a:rPr>
              <a:t>2</a:t>
            </a:r>
            <a:r>
              <a:rPr lang="zh-CN" altLang="zh-CN" dirty="0">
                <a:solidFill>
                  <a:srgbClr val="FFFFFF"/>
                </a:solidFill>
                <a:sym typeface="微软雅黑" charset="0"/>
              </a:rPr>
              <a:t>掌握贷款资金用途，</a:t>
            </a:r>
            <a:r>
              <a:rPr lang="en-US" altLang="zh-CN" dirty="0">
                <a:solidFill>
                  <a:srgbClr val="FFFFFF"/>
                </a:solidFill>
                <a:sym typeface="微软雅黑" charset="0"/>
              </a:rPr>
              <a:t>3</a:t>
            </a:r>
            <a:r>
              <a:rPr lang="zh-CN" altLang="zh-CN" dirty="0">
                <a:solidFill>
                  <a:srgbClr val="FFFFFF"/>
                </a:solidFill>
                <a:sym typeface="微软雅黑" charset="0"/>
              </a:rPr>
              <a:t>跟踪指导产业发展，</a:t>
            </a:r>
            <a:r>
              <a:rPr lang="en-US" altLang="zh-CN" dirty="0">
                <a:solidFill>
                  <a:srgbClr val="FFFFFF"/>
                </a:solidFill>
                <a:sym typeface="微软雅黑" charset="0"/>
              </a:rPr>
              <a:t>4</a:t>
            </a:r>
            <a:r>
              <a:rPr lang="zh-CN" altLang="zh-CN" dirty="0">
                <a:solidFill>
                  <a:srgbClr val="FFFFFF"/>
                </a:solidFill>
                <a:sym typeface="微软雅黑" charset="0"/>
              </a:rPr>
              <a:t>督促按时还本付息，</a:t>
            </a:r>
            <a:r>
              <a:rPr lang="en-US" altLang="zh-CN" dirty="0">
                <a:solidFill>
                  <a:srgbClr val="FFFFFF"/>
                </a:solidFill>
                <a:sym typeface="微软雅黑" charset="0"/>
              </a:rPr>
              <a:t>5</a:t>
            </a:r>
            <a:r>
              <a:rPr lang="zh-CN" altLang="zh-CN" dirty="0">
                <a:solidFill>
                  <a:srgbClr val="FFFFFF"/>
                </a:solidFill>
                <a:sym typeface="微软雅黑" charset="0"/>
              </a:rPr>
              <a:t>申报贴息资金，</a:t>
            </a:r>
            <a:r>
              <a:rPr lang="en-US" altLang="zh-CN" dirty="0">
                <a:solidFill>
                  <a:srgbClr val="FFFFFF"/>
                </a:solidFill>
                <a:sym typeface="微软雅黑" charset="0"/>
              </a:rPr>
              <a:t>6</a:t>
            </a:r>
            <a:r>
              <a:rPr lang="zh-CN" altLang="zh-CN" dirty="0">
                <a:solidFill>
                  <a:srgbClr val="FFFFFF"/>
                </a:solidFill>
                <a:sym typeface="微软雅黑" charset="0"/>
              </a:rPr>
              <a:t>发现建卡贫困户不按规定使用信贷资金的或一次性全部取出贷款资金而用途不明确的，</a:t>
            </a:r>
            <a:r>
              <a:rPr lang="zh-CN" altLang="zh-CN" dirty="0">
                <a:solidFill>
                  <a:srgbClr val="FF0000"/>
                </a:solidFill>
                <a:sym typeface="微软雅黑" charset="0"/>
              </a:rPr>
              <a:t>采取有效措施及时整改的，</a:t>
            </a:r>
            <a:r>
              <a:rPr lang="zh-CN" altLang="zh-CN" dirty="0">
                <a:solidFill>
                  <a:srgbClr val="FFFFFF"/>
                </a:solidFill>
                <a:sym typeface="微软雅黑" charset="0"/>
              </a:rPr>
              <a:t>以及因第十六条四类原因导致建卡贫困户不能还本付息造成信贷资金损失的，</a:t>
            </a:r>
            <a:r>
              <a:rPr lang="zh-CN" altLang="zh-CN" dirty="0">
                <a:solidFill>
                  <a:srgbClr val="FF0000"/>
                </a:solidFill>
                <a:sym typeface="微软雅黑" charset="0"/>
              </a:rPr>
              <a:t>经区县扶贫部门核实确认达到尽职免责条件的，可不予追究责任</a:t>
            </a:r>
            <a:r>
              <a:rPr lang="zh-CN" altLang="zh-CN" dirty="0">
                <a:solidFill>
                  <a:srgbClr val="FFFFFF"/>
                </a:solidFill>
                <a:sym typeface="微软雅黑" charset="0"/>
              </a:rPr>
              <a:t>。各区县扶贫部门要结合实际建立扶贫小额信贷尽职免责制度。</a:t>
            </a:r>
            <a:endParaRPr lang="zh-CN" altLang="en-US" dirty="0">
              <a:solidFill>
                <a:srgbClr val="FFFFFF"/>
              </a:solidFill>
            </a:endParaRPr>
          </a:p>
          <a:p>
            <a:endParaRPr kumimoji="1" lang="zh-CN" altLang="en-US" dirty="0"/>
          </a:p>
        </p:txBody>
      </p:sp>
      <p:sp>
        <p:nvSpPr>
          <p:cNvPr id="37" name="矩形 36"/>
          <p:cNvSpPr/>
          <p:nvPr/>
        </p:nvSpPr>
        <p:spPr>
          <a:xfrm>
            <a:off x="4876800" y="4253637"/>
            <a:ext cx="6096000" cy="1754327"/>
          </a:xfrm>
          <a:prstGeom prst="rect">
            <a:avLst/>
          </a:prstGeom>
        </p:spPr>
        <p:txBody>
          <a:bodyPr>
            <a:spAutoFit/>
          </a:bodyPr>
          <a:lstStyle/>
          <a:p>
            <a:pPr algn="just"/>
            <a:r>
              <a:rPr lang="zh-CN" altLang="zh-CN" dirty="0">
                <a:solidFill>
                  <a:srgbClr val="FFFFFF"/>
                </a:solidFill>
                <a:sym typeface="微软雅黑" charset="0"/>
              </a:rPr>
              <a:t>第十八条</a:t>
            </a:r>
            <a:r>
              <a:rPr lang="en-US" altLang="zh-CN" dirty="0">
                <a:solidFill>
                  <a:srgbClr val="FFFFFF"/>
                </a:solidFill>
                <a:sym typeface="微软雅黑" charset="0"/>
              </a:rPr>
              <a:t>  </a:t>
            </a:r>
            <a:r>
              <a:rPr lang="zh-CN" altLang="zh-CN" dirty="0">
                <a:solidFill>
                  <a:srgbClr val="FFFFFF"/>
                </a:solidFill>
                <a:sym typeface="微软雅黑" charset="0"/>
              </a:rPr>
              <a:t>对未积极帮助贫困户获得贷款和使用贷款的、人为提高贷款门槛、未积极协助银行机构发放、管理和回收贷款的等履职不到位的情况，经查证属实，予以问责。对会同贫困户、银行机构等采取欺骗隐瞒手段骗取贷款、恶意逃废债、不当得利等行为，造成信贷资金损失的，依纪依规从严查处；构成犯罪的，依法追究刑事责任。</a:t>
            </a:r>
            <a:endParaRPr lang="zh-CN" altLang="en-US" dirty="0">
              <a:solidFill>
                <a:srgbClr val="FFFFFF"/>
              </a:solidFill>
            </a:endParaRPr>
          </a:p>
        </p:txBody>
      </p:sp>
    </p:spTree>
    <p:extLst>
      <p:ext uri="{BB962C8B-B14F-4D97-AF65-F5344CB8AC3E}">
        <p14:creationId xmlns:p14="http://schemas.microsoft.com/office/powerpoint/2010/main" val="2350076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82028"/>
        </a:solidFill>
        <a:effectLst/>
      </p:bgPr>
    </p:bg>
    <p:spTree>
      <p:nvGrpSpPr>
        <p:cNvPr id="1" name=""/>
        <p:cNvGrpSpPr/>
        <p:nvPr/>
      </p:nvGrpSpPr>
      <p:grpSpPr>
        <a:xfrm>
          <a:off x="0" y="0"/>
          <a:ext cx="0" cy="0"/>
          <a:chOff x="0" y="0"/>
          <a:chExt cx="0" cy="0"/>
        </a:xfrm>
      </p:grpSpPr>
      <p:sp>
        <p:nvSpPr>
          <p:cNvPr id="22" name="任意多边形 21"/>
          <p:cNvSpPr/>
          <p:nvPr/>
        </p:nvSpPr>
        <p:spPr>
          <a:xfrm>
            <a:off x="4183195" y="1908326"/>
            <a:ext cx="3825608" cy="3825608"/>
          </a:xfrm>
          <a:custGeom>
            <a:avLst/>
            <a:gdLst>
              <a:gd name="connsiteX0" fmla="*/ 1912804 w 3825608"/>
              <a:gd name="connsiteY0" fmla="*/ 0 h 3825608"/>
              <a:gd name="connsiteX1" fmla="*/ 3825608 w 3825608"/>
              <a:gd name="connsiteY1" fmla="*/ 1912805 h 3825608"/>
              <a:gd name="connsiteX2" fmla="*/ 1912805 w 3825608"/>
              <a:gd name="connsiteY2" fmla="*/ 3825608 h 3825608"/>
              <a:gd name="connsiteX3" fmla="*/ 0 w 3825608"/>
              <a:gd name="connsiteY3" fmla="*/ 1912803 h 3825608"/>
            </a:gdLst>
            <a:ahLst/>
            <a:cxnLst>
              <a:cxn ang="0">
                <a:pos x="connsiteX0" y="connsiteY0"/>
              </a:cxn>
              <a:cxn ang="0">
                <a:pos x="connsiteX1" y="connsiteY1"/>
              </a:cxn>
              <a:cxn ang="0">
                <a:pos x="connsiteX2" y="connsiteY2"/>
              </a:cxn>
              <a:cxn ang="0">
                <a:pos x="connsiteX3" y="connsiteY3"/>
              </a:cxn>
            </a:cxnLst>
            <a:rect l="l" t="t" r="r" b="b"/>
            <a:pathLst>
              <a:path w="3825608" h="3825608">
                <a:moveTo>
                  <a:pt x="1912804" y="0"/>
                </a:moveTo>
                <a:lnTo>
                  <a:pt x="3825608" y="1912805"/>
                </a:lnTo>
                <a:lnTo>
                  <a:pt x="1912805" y="3825608"/>
                </a:lnTo>
                <a:lnTo>
                  <a:pt x="0" y="1912803"/>
                </a:lnTo>
                <a:close/>
              </a:path>
            </a:pathLst>
          </a:custGeom>
          <a:blipFill dpi="0" rotWithShape="1">
            <a:blip r:embed="rId4"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灯片编号占位符 53"/>
          <p:cNvSpPr>
            <a:spLocks noGrp="1"/>
          </p:cNvSpPr>
          <p:nvPr>
            <p:ph type="sldNum" sz="quarter" idx="12"/>
          </p:nvPr>
        </p:nvSpPr>
        <p:spPr/>
        <p:txBody>
          <a:bodyPr/>
          <a:lstStyle/>
          <a:p>
            <a:fld id="{18AF668F-848C-4CC0-8143-F2E483CC7783}" type="slidenum">
              <a:rPr lang="zh-CN" altLang="en-US" smtClean="0"/>
              <a:pPr/>
              <a:t>16</a:t>
            </a:fld>
            <a:endParaRPr lang="zh-CN" altLang="en-US"/>
          </a:p>
        </p:txBody>
      </p:sp>
      <p:sp>
        <p:nvSpPr>
          <p:cNvPr id="63" name="椭圆 62"/>
          <p:cNvSpPr/>
          <p:nvPr/>
        </p:nvSpPr>
        <p:spPr>
          <a:xfrm>
            <a:off x="5522338" y="1462390"/>
            <a:ext cx="1147322" cy="1147322"/>
          </a:xfrm>
          <a:prstGeom prst="ellipse">
            <a:avLst/>
          </a:prstGeom>
          <a:solidFill>
            <a:schemeClr val="accent2"/>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435142" y="3247469"/>
            <a:ext cx="1147322" cy="1147322"/>
          </a:xfrm>
          <a:prstGeom prst="ellipse">
            <a:avLst/>
          </a:prstGeom>
          <a:solidFill>
            <a:schemeClr val="accent5"/>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5522338" y="5032548"/>
            <a:ext cx="1147322" cy="1147322"/>
          </a:xfrm>
          <a:prstGeom prst="ellipse">
            <a:avLst/>
          </a:prstGeom>
          <a:solidFill>
            <a:schemeClr val="accent3"/>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518059" y="3247469"/>
            <a:ext cx="1147322" cy="1147322"/>
          </a:xfrm>
          <a:prstGeom prst="ellipse">
            <a:avLst/>
          </a:prstGeom>
          <a:solidFill>
            <a:schemeClr val="accent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66">
            <a:extLst>
              <a:ext uri="{FF2B5EF4-FFF2-40B4-BE49-F238E27FC236}">
                <a16:creationId xmlns="" xmlns:a16="http://schemas.microsoft.com/office/drawing/2014/main" id="{B2218D8F-3934-4427-9A33-055C47841898}"/>
              </a:ext>
            </a:extLst>
          </p:cNvPr>
          <p:cNvSpPr txBox="1">
            <a:spLocks noChangeArrowheads="1"/>
          </p:cNvSpPr>
          <p:nvPr/>
        </p:nvSpPr>
        <p:spPr bwMode="auto">
          <a:xfrm>
            <a:off x="420821" y="163641"/>
            <a:ext cx="71229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国家交叉考核指出产业扶贫存在的四个问题</a:t>
            </a:r>
          </a:p>
        </p:txBody>
      </p:sp>
      <p:sp>
        <p:nvSpPr>
          <p:cNvPr id="2" name="文本框 1"/>
          <p:cNvSpPr txBox="1"/>
          <p:nvPr/>
        </p:nvSpPr>
        <p:spPr>
          <a:xfrm>
            <a:off x="5892800" y="1752600"/>
            <a:ext cx="412893" cy="584776"/>
          </a:xfrm>
          <a:prstGeom prst="rect">
            <a:avLst/>
          </a:prstGeom>
          <a:noFill/>
        </p:spPr>
        <p:txBody>
          <a:bodyPr wrap="none" rtlCol="0">
            <a:spAutoFit/>
          </a:bodyPr>
          <a:lstStyle/>
          <a:p>
            <a:r>
              <a:rPr kumimoji="1" lang="en-US" altLang="zh-CN" sz="3200" b="1" dirty="0">
                <a:solidFill>
                  <a:srgbClr val="FFFFFF"/>
                </a:solidFill>
              </a:rPr>
              <a:t>1</a:t>
            </a:r>
            <a:endParaRPr kumimoji="1" lang="zh-CN" altLang="en-US" sz="3200" b="1" dirty="0">
              <a:solidFill>
                <a:srgbClr val="FFFFFF"/>
              </a:solidFill>
            </a:endParaRPr>
          </a:p>
        </p:txBody>
      </p:sp>
      <p:sp>
        <p:nvSpPr>
          <p:cNvPr id="28" name="文本框 27"/>
          <p:cNvSpPr txBox="1"/>
          <p:nvPr/>
        </p:nvSpPr>
        <p:spPr>
          <a:xfrm>
            <a:off x="7823200" y="3479800"/>
            <a:ext cx="412893" cy="584776"/>
          </a:xfrm>
          <a:prstGeom prst="rect">
            <a:avLst/>
          </a:prstGeom>
          <a:noFill/>
        </p:spPr>
        <p:txBody>
          <a:bodyPr wrap="none" rtlCol="0">
            <a:spAutoFit/>
          </a:bodyPr>
          <a:lstStyle/>
          <a:p>
            <a:r>
              <a:rPr kumimoji="1" lang="zh-CN" altLang="zh-CN" sz="3200" b="1" dirty="0">
                <a:solidFill>
                  <a:srgbClr val="FFFFFF"/>
                </a:solidFill>
              </a:rPr>
              <a:t>2</a:t>
            </a:r>
            <a:endParaRPr kumimoji="1" lang="zh-CN" altLang="en-US" sz="3200" b="1" dirty="0">
              <a:solidFill>
                <a:srgbClr val="FFFFFF"/>
              </a:solidFill>
            </a:endParaRPr>
          </a:p>
        </p:txBody>
      </p:sp>
      <p:sp>
        <p:nvSpPr>
          <p:cNvPr id="29" name="文本框 28"/>
          <p:cNvSpPr txBox="1"/>
          <p:nvPr/>
        </p:nvSpPr>
        <p:spPr>
          <a:xfrm>
            <a:off x="5892800" y="5334000"/>
            <a:ext cx="412893" cy="584776"/>
          </a:xfrm>
          <a:prstGeom prst="rect">
            <a:avLst/>
          </a:prstGeom>
          <a:noFill/>
        </p:spPr>
        <p:txBody>
          <a:bodyPr wrap="none" rtlCol="0">
            <a:spAutoFit/>
          </a:bodyPr>
          <a:lstStyle/>
          <a:p>
            <a:r>
              <a:rPr kumimoji="1" lang="zh-CN" altLang="zh-CN" sz="3200" b="1" dirty="0">
                <a:solidFill>
                  <a:srgbClr val="FFFFFF"/>
                </a:solidFill>
              </a:rPr>
              <a:t>3</a:t>
            </a:r>
            <a:endParaRPr kumimoji="1" lang="zh-CN" altLang="en-US" sz="3200" b="1" dirty="0">
              <a:solidFill>
                <a:srgbClr val="FFFFFF"/>
              </a:solidFill>
            </a:endParaRPr>
          </a:p>
        </p:txBody>
      </p:sp>
      <p:sp>
        <p:nvSpPr>
          <p:cNvPr id="30" name="文本框 29"/>
          <p:cNvSpPr txBox="1"/>
          <p:nvPr/>
        </p:nvSpPr>
        <p:spPr>
          <a:xfrm>
            <a:off x="3911600" y="3530600"/>
            <a:ext cx="412893" cy="584776"/>
          </a:xfrm>
          <a:prstGeom prst="rect">
            <a:avLst/>
          </a:prstGeom>
          <a:noFill/>
        </p:spPr>
        <p:txBody>
          <a:bodyPr wrap="none" rtlCol="0">
            <a:spAutoFit/>
          </a:bodyPr>
          <a:lstStyle/>
          <a:p>
            <a:r>
              <a:rPr kumimoji="1" lang="zh-CN" altLang="zh-CN" sz="3200" b="1" dirty="0">
                <a:solidFill>
                  <a:srgbClr val="FFFFFF"/>
                </a:solidFill>
              </a:rPr>
              <a:t>4</a:t>
            </a:r>
            <a:endParaRPr kumimoji="1" lang="zh-CN" altLang="en-US" sz="3200" b="1" dirty="0">
              <a:solidFill>
                <a:srgbClr val="FFFFFF"/>
              </a:solidFill>
            </a:endParaRPr>
          </a:p>
        </p:txBody>
      </p:sp>
      <p:sp>
        <p:nvSpPr>
          <p:cNvPr id="3" name="文本框 2"/>
          <p:cNvSpPr txBox="1"/>
          <p:nvPr/>
        </p:nvSpPr>
        <p:spPr>
          <a:xfrm>
            <a:off x="7052997" y="1066800"/>
            <a:ext cx="4792258" cy="1477328"/>
          </a:xfrm>
          <a:prstGeom prst="rect">
            <a:avLst/>
          </a:prstGeom>
          <a:noFill/>
        </p:spPr>
        <p:txBody>
          <a:bodyPr wrap="square" rtlCol="0">
            <a:spAutoFit/>
          </a:bodyPr>
          <a:lstStyle/>
          <a:p>
            <a:r>
              <a:rPr lang="zh-CN" altLang="en-US" sz="2400" b="1" dirty="0">
                <a:solidFill>
                  <a:srgbClr val="FFFFFF"/>
                </a:solidFill>
                <a:sym typeface="微软雅黑" charset="0"/>
              </a:rPr>
              <a:t>产业扶贫存在简单发钱发物的现象  </a:t>
            </a:r>
            <a:r>
              <a:rPr lang="zh-CN" altLang="en-US" sz="1600" dirty="0">
                <a:solidFill>
                  <a:srgbClr val="FFFFFF"/>
                </a:solidFill>
                <a:sym typeface="微软雅黑" charset="0"/>
              </a:rPr>
              <a:t>交叉考核发现，部分贫困户除了得到化肥和农药外，再无其它扶持方式。有的贫困户是</a:t>
            </a:r>
            <a:r>
              <a:rPr lang="en-US" altLang="zh-CN" sz="1600" dirty="0">
                <a:solidFill>
                  <a:srgbClr val="FFFFFF"/>
                </a:solidFill>
                <a:sym typeface="微软雅黑" charset="0"/>
              </a:rPr>
              <a:t>1</a:t>
            </a:r>
            <a:r>
              <a:rPr lang="zh-CN" altLang="en-US" sz="1600" dirty="0">
                <a:solidFill>
                  <a:srgbClr val="FFFFFF"/>
                </a:solidFill>
                <a:sym typeface="微软雅黑" charset="0"/>
              </a:rPr>
              <a:t>人户且年迈无劳动能力，也获得种桑养蚕补助。</a:t>
            </a:r>
            <a:endParaRPr lang="zh-CN" altLang="en-US" sz="1600" dirty="0">
              <a:solidFill>
                <a:srgbClr val="FFFFFF"/>
              </a:solidFill>
            </a:endParaRPr>
          </a:p>
          <a:p>
            <a:endParaRPr kumimoji="1" lang="zh-CN" altLang="en-US" dirty="0"/>
          </a:p>
        </p:txBody>
      </p:sp>
      <p:sp>
        <p:nvSpPr>
          <p:cNvPr id="4" name="矩形 3"/>
          <p:cNvSpPr/>
          <p:nvPr/>
        </p:nvSpPr>
        <p:spPr>
          <a:xfrm>
            <a:off x="7848600" y="4397276"/>
            <a:ext cx="4241800" cy="1938992"/>
          </a:xfrm>
          <a:prstGeom prst="rect">
            <a:avLst/>
          </a:prstGeom>
        </p:spPr>
        <p:txBody>
          <a:bodyPr wrap="square">
            <a:spAutoFit/>
          </a:bodyPr>
          <a:lstStyle/>
          <a:p>
            <a:pPr algn="just"/>
            <a:r>
              <a:rPr lang="zh-CN" altLang="en-US" sz="2400" b="1" dirty="0">
                <a:solidFill>
                  <a:srgbClr val="FFFFFF"/>
                </a:solidFill>
                <a:sym typeface="微软雅黑" charset="0"/>
              </a:rPr>
              <a:t>企业带动发展产业效果不理想  </a:t>
            </a:r>
            <a:r>
              <a:rPr lang="zh-CN" altLang="en-US" sz="1600" dirty="0">
                <a:solidFill>
                  <a:srgbClr val="FFFFFF"/>
                </a:solidFill>
                <a:sym typeface="微软雅黑" charset="0"/>
              </a:rPr>
              <a:t>第三方评估调查企业带动发展产业的</a:t>
            </a:r>
            <a:r>
              <a:rPr lang="en-US" altLang="zh-CN" sz="1600" dirty="0">
                <a:solidFill>
                  <a:srgbClr val="FFFFFF"/>
                </a:solidFill>
                <a:sym typeface="微软雅黑" charset="0"/>
              </a:rPr>
              <a:t>169</a:t>
            </a:r>
            <a:r>
              <a:rPr lang="zh-CN" altLang="en-US" sz="1600" dirty="0">
                <a:solidFill>
                  <a:srgbClr val="FFFFFF"/>
                </a:solidFill>
                <a:sym typeface="微软雅黑" charset="0"/>
              </a:rPr>
              <a:t>户建档立卡户中，有</a:t>
            </a:r>
            <a:r>
              <a:rPr lang="en-US" altLang="zh-CN" sz="1600" dirty="0">
                <a:solidFill>
                  <a:srgbClr val="FFFFFF"/>
                </a:solidFill>
                <a:sym typeface="微软雅黑" charset="0"/>
              </a:rPr>
              <a:t>141</a:t>
            </a:r>
            <a:r>
              <a:rPr lang="zh-CN" altLang="en-US" sz="1600" dirty="0">
                <a:solidFill>
                  <a:srgbClr val="FFFFFF"/>
                </a:solidFill>
                <a:sym typeface="微软雅黑" charset="0"/>
              </a:rPr>
              <a:t>户（</a:t>
            </a:r>
            <a:r>
              <a:rPr lang="en-US" altLang="zh-CN" sz="1600" dirty="0">
                <a:solidFill>
                  <a:srgbClr val="FFFFFF"/>
                </a:solidFill>
                <a:sym typeface="微软雅黑" charset="0"/>
              </a:rPr>
              <a:t>83.43%</a:t>
            </a:r>
            <a:r>
              <a:rPr lang="zh-CN" altLang="en-US" sz="1600" dirty="0">
                <a:solidFill>
                  <a:srgbClr val="FFFFFF"/>
                </a:solidFill>
                <a:sym typeface="微软雅黑" charset="0"/>
              </a:rPr>
              <a:t>）以资金、土地量化入股方式带动，有</a:t>
            </a:r>
            <a:r>
              <a:rPr lang="en-US" altLang="zh-CN" sz="1600" dirty="0">
                <a:solidFill>
                  <a:srgbClr val="FFFFFF"/>
                </a:solidFill>
                <a:sym typeface="微软雅黑" charset="0"/>
              </a:rPr>
              <a:t>97</a:t>
            </a:r>
            <a:r>
              <a:rPr lang="zh-CN" altLang="en-US" sz="1600" dirty="0">
                <a:solidFill>
                  <a:srgbClr val="FFFFFF"/>
                </a:solidFill>
                <a:sym typeface="微软雅黑" charset="0"/>
              </a:rPr>
              <a:t>户（</a:t>
            </a:r>
            <a:r>
              <a:rPr lang="en-US" altLang="zh-CN" sz="1600" dirty="0">
                <a:solidFill>
                  <a:srgbClr val="FFFFFF"/>
                </a:solidFill>
                <a:sym typeface="微软雅黑" charset="0"/>
              </a:rPr>
              <a:t>68.79%</a:t>
            </a:r>
            <a:r>
              <a:rPr lang="zh-CN" altLang="en-US" sz="1600" dirty="0">
                <a:solidFill>
                  <a:srgbClr val="FFFFFF"/>
                </a:solidFill>
                <a:sym typeface="微软雅黑" charset="0"/>
              </a:rPr>
              <a:t>）未参与企业生产经营活动，</a:t>
            </a:r>
            <a:r>
              <a:rPr lang="en-US" altLang="zh-CN" sz="1600" dirty="0">
                <a:solidFill>
                  <a:srgbClr val="FFFFFF"/>
                </a:solidFill>
                <a:sym typeface="微软雅黑" charset="0"/>
              </a:rPr>
              <a:t>106</a:t>
            </a:r>
            <a:r>
              <a:rPr lang="zh-CN" altLang="en-US" sz="1600" dirty="0">
                <a:solidFill>
                  <a:srgbClr val="FFFFFF"/>
                </a:solidFill>
                <a:sym typeface="微软雅黑" charset="0"/>
              </a:rPr>
              <a:t>户（</a:t>
            </a:r>
            <a:r>
              <a:rPr lang="en-US" altLang="zh-CN" sz="1600" dirty="0">
                <a:solidFill>
                  <a:srgbClr val="FFFFFF"/>
                </a:solidFill>
                <a:sym typeface="微软雅黑" charset="0"/>
              </a:rPr>
              <a:t>62.64%</a:t>
            </a:r>
            <a:r>
              <a:rPr lang="zh-CN" altLang="en-US" sz="1600" dirty="0">
                <a:solidFill>
                  <a:srgbClr val="FFFFFF"/>
                </a:solidFill>
                <a:sym typeface="微软雅黑" charset="0"/>
              </a:rPr>
              <a:t>）年效益低于</a:t>
            </a:r>
            <a:r>
              <a:rPr lang="en-US" altLang="zh-CN" sz="1600" dirty="0">
                <a:solidFill>
                  <a:srgbClr val="FFFFFF"/>
                </a:solidFill>
                <a:sym typeface="微软雅黑" charset="0"/>
              </a:rPr>
              <a:t>1500</a:t>
            </a:r>
            <a:r>
              <a:rPr lang="zh-CN" altLang="en-US" sz="1600" dirty="0">
                <a:solidFill>
                  <a:srgbClr val="FFFFFF"/>
                </a:solidFill>
                <a:sym typeface="微软雅黑" charset="0"/>
              </a:rPr>
              <a:t>元。企业带动群众发展产业满意度为</a:t>
            </a:r>
            <a:r>
              <a:rPr lang="en-US" altLang="zh-CN" sz="1600" dirty="0">
                <a:solidFill>
                  <a:srgbClr val="FFFFFF"/>
                </a:solidFill>
                <a:sym typeface="微软雅黑" charset="0"/>
              </a:rPr>
              <a:t>67.75%</a:t>
            </a:r>
            <a:r>
              <a:rPr lang="zh-CN" altLang="en-US" sz="1600" dirty="0">
                <a:solidFill>
                  <a:srgbClr val="FFFFFF"/>
                </a:solidFill>
                <a:sym typeface="微软雅黑" charset="0"/>
              </a:rPr>
              <a:t>，较全国平均水平低</a:t>
            </a:r>
            <a:r>
              <a:rPr lang="en-US" altLang="zh-CN" sz="1600" dirty="0">
                <a:solidFill>
                  <a:srgbClr val="FFFFFF"/>
                </a:solidFill>
                <a:sym typeface="微软雅黑" charset="0"/>
              </a:rPr>
              <a:t>6</a:t>
            </a:r>
            <a:r>
              <a:rPr lang="zh-CN" altLang="en-US" sz="1600" dirty="0">
                <a:solidFill>
                  <a:srgbClr val="FFFFFF"/>
                </a:solidFill>
                <a:sym typeface="微软雅黑" charset="0"/>
              </a:rPr>
              <a:t>个百分点。</a:t>
            </a:r>
            <a:endParaRPr lang="zh-CN" altLang="en-US" sz="1600" dirty="0">
              <a:solidFill>
                <a:srgbClr val="FFFFFF"/>
              </a:solidFill>
            </a:endParaRPr>
          </a:p>
        </p:txBody>
      </p:sp>
      <p:sp>
        <p:nvSpPr>
          <p:cNvPr id="9" name="矩形 8"/>
          <p:cNvSpPr/>
          <p:nvPr/>
        </p:nvSpPr>
        <p:spPr>
          <a:xfrm>
            <a:off x="127000" y="1002437"/>
            <a:ext cx="4902200" cy="2062103"/>
          </a:xfrm>
          <a:prstGeom prst="rect">
            <a:avLst/>
          </a:prstGeom>
        </p:spPr>
        <p:txBody>
          <a:bodyPr wrap="square">
            <a:spAutoFit/>
          </a:bodyPr>
          <a:lstStyle/>
          <a:p>
            <a:pPr algn="just"/>
            <a:r>
              <a:rPr lang="zh-CN" altLang="en-US" sz="2400" b="1" dirty="0">
                <a:solidFill>
                  <a:srgbClr val="FFFFFF"/>
                </a:solidFill>
                <a:sym typeface="微软雅黑" charset="0"/>
              </a:rPr>
              <a:t>产业扶贫资金投向桃李错乱、子虚乌有  </a:t>
            </a:r>
            <a:r>
              <a:rPr lang="zh-CN" altLang="en-US" sz="1600" dirty="0">
                <a:solidFill>
                  <a:srgbClr val="FFFFFF"/>
                </a:solidFill>
                <a:sym typeface="微软雅黑" charset="0"/>
              </a:rPr>
              <a:t>媒体暗访调研中，某县一名贫困户说，他家去年种了</a:t>
            </a:r>
            <a:r>
              <a:rPr lang="en-US" altLang="zh-CN" sz="1600" dirty="0">
                <a:solidFill>
                  <a:srgbClr val="FFFFFF"/>
                </a:solidFill>
                <a:sym typeface="微软雅黑" charset="0"/>
              </a:rPr>
              <a:t>120</a:t>
            </a:r>
            <a:r>
              <a:rPr lang="zh-CN" altLang="en-US" sz="1600" dirty="0">
                <a:solidFill>
                  <a:srgbClr val="FFFFFF"/>
                </a:solidFill>
                <a:sym typeface="微软雅黑" charset="0"/>
              </a:rPr>
              <a:t>棵李子树，领到</a:t>
            </a:r>
            <a:r>
              <a:rPr lang="en-US" altLang="zh-CN" sz="1600" dirty="0">
                <a:solidFill>
                  <a:srgbClr val="FFFFFF"/>
                </a:solidFill>
                <a:sym typeface="微软雅黑" charset="0"/>
              </a:rPr>
              <a:t>2500</a:t>
            </a:r>
            <a:r>
              <a:rPr lang="zh-CN" altLang="en-US" sz="1600" dirty="0">
                <a:solidFill>
                  <a:srgbClr val="FFFFFF"/>
                </a:solidFill>
                <a:sym typeface="微软雅黑" charset="0"/>
              </a:rPr>
              <a:t>元产业扶贫资金。另一位贫困户的父亲说，去年他家没有种青花椒。这个村贫困户到户产业扶持资金项目验收台账显示，种李子树的贫困户“桃子树</a:t>
            </a:r>
            <a:r>
              <a:rPr lang="en-US" altLang="zh-CN" sz="1600" dirty="0">
                <a:solidFill>
                  <a:srgbClr val="FFFFFF"/>
                </a:solidFill>
                <a:sym typeface="微软雅黑" charset="0"/>
              </a:rPr>
              <a:t>60</a:t>
            </a:r>
            <a:r>
              <a:rPr lang="zh-CN" altLang="en-US" sz="1600" dirty="0">
                <a:solidFill>
                  <a:srgbClr val="FFFFFF"/>
                </a:solidFill>
                <a:sym typeface="微软雅黑" charset="0"/>
              </a:rPr>
              <a:t>棵合格”，未种青花椒的那户“青花椒</a:t>
            </a:r>
            <a:r>
              <a:rPr lang="en-US" altLang="zh-CN" sz="1600" dirty="0">
                <a:solidFill>
                  <a:srgbClr val="FFFFFF"/>
                </a:solidFill>
                <a:sym typeface="微软雅黑" charset="0"/>
              </a:rPr>
              <a:t>20</a:t>
            </a:r>
            <a:r>
              <a:rPr lang="zh-CN" altLang="en-US" sz="1600" dirty="0">
                <a:solidFill>
                  <a:srgbClr val="FFFFFF"/>
                </a:solidFill>
                <a:sym typeface="微软雅黑" charset="0"/>
              </a:rPr>
              <a:t>棵合格。</a:t>
            </a:r>
            <a:endParaRPr lang="zh-CN" altLang="en-US" sz="1600" dirty="0">
              <a:solidFill>
                <a:srgbClr val="FFFFFF"/>
              </a:solidFill>
            </a:endParaRPr>
          </a:p>
        </p:txBody>
      </p:sp>
      <p:sp>
        <p:nvSpPr>
          <p:cNvPr id="10" name="矩形 9"/>
          <p:cNvSpPr/>
          <p:nvPr/>
        </p:nvSpPr>
        <p:spPr>
          <a:xfrm>
            <a:off x="127000" y="3919478"/>
            <a:ext cx="4876800" cy="2431435"/>
          </a:xfrm>
          <a:prstGeom prst="rect">
            <a:avLst/>
          </a:prstGeom>
        </p:spPr>
        <p:txBody>
          <a:bodyPr wrap="square">
            <a:spAutoFit/>
          </a:bodyPr>
          <a:lstStyle/>
          <a:p>
            <a:r>
              <a:rPr lang="zh-CN" altLang="en-US" sz="2400" b="1" dirty="0">
                <a:solidFill>
                  <a:srgbClr val="FFFFFF"/>
                </a:solidFill>
                <a:sym typeface="微软雅黑" charset="0"/>
              </a:rPr>
              <a:t>易地扶贫搬迁集中安置点产业支撑乏力，部分搬迁户入住后从业有困难  </a:t>
            </a:r>
            <a:r>
              <a:rPr lang="zh-CN" altLang="en-US" sz="1600" dirty="0">
                <a:solidFill>
                  <a:srgbClr val="FFFFFF"/>
                </a:solidFill>
                <a:sym typeface="微软雅黑" charset="0"/>
              </a:rPr>
              <a:t>第三方评估调查的</a:t>
            </a:r>
            <a:r>
              <a:rPr lang="en-US" altLang="zh-CN" sz="1600" dirty="0">
                <a:solidFill>
                  <a:srgbClr val="FFFFFF"/>
                </a:solidFill>
                <a:sym typeface="微软雅黑" charset="0"/>
              </a:rPr>
              <a:t>4</a:t>
            </a:r>
            <a:r>
              <a:rPr lang="zh-CN" altLang="en-US" sz="1600" dirty="0">
                <a:solidFill>
                  <a:srgbClr val="FFFFFF"/>
                </a:solidFill>
                <a:sym typeface="微软雅黑" charset="0"/>
              </a:rPr>
              <a:t>个集中安置点同属</a:t>
            </a:r>
            <a:r>
              <a:rPr lang="en-US" altLang="zh-CN" sz="1600" dirty="0">
                <a:solidFill>
                  <a:srgbClr val="FFFFFF"/>
                </a:solidFill>
                <a:sym typeface="微软雅黑" charset="0"/>
              </a:rPr>
              <a:t>1</a:t>
            </a:r>
            <a:r>
              <a:rPr lang="zh-CN" altLang="en-US" sz="1600" dirty="0">
                <a:solidFill>
                  <a:srgbClr val="FFFFFF"/>
                </a:solidFill>
                <a:sym typeface="微软雅黑" charset="0"/>
              </a:rPr>
              <a:t>个乡镇，计划通过发展乡村旅游带动集中安置户发展产业或就业，但目前旅游项目尚处于起步阶段，没有发挥应有作用。在集中安置点搬迁入住的</a:t>
            </a:r>
            <a:r>
              <a:rPr lang="en-US" altLang="zh-CN" sz="1600" dirty="0">
                <a:solidFill>
                  <a:srgbClr val="FFFFFF"/>
                </a:solidFill>
                <a:sym typeface="微软雅黑" charset="0"/>
              </a:rPr>
              <a:t>6</a:t>
            </a:r>
            <a:r>
              <a:rPr lang="zh-CN" altLang="en-US" sz="1600" dirty="0">
                <a:solidFill>
                  <a:srgbClr val="FFFFFF"/>
                </a:solidFill>
                <a:sym typeface="微软雅黑" charset="0"/>
              </a:rPr>
              <a:t>户受访户中，有</a:t>
            </a:r>
            <a:r>
              <a:rPr lang="en-US" altLang="zh-CN" sz="1600" dirty="0">
                <a:solidFill>
                  <a:srgbClr val="FFFFFF"/>
                </a:solidFill>
                <a:sym typeface="微软雅黑" charset="0"/>
              </a:rPr>
              <a:t>2</a:t>
            </a:r>
            <a:r>
              <a:rPr lang="zh-CN" altLang="en-US" sz="1600" dirty="0">
                <a:solidFill>
                  <a:srgbClr val="FFFFFF"/>
                </a:solidFill>
                <a:sym typeface="微软雅黑" charset="0"/>
              </a:rPr>
              <a:t>户仍回原住地发展产业（生产），有</a:t>
            </a:r>
            <a:r>
              <a:rPr lang="en-US" altLang="zh-CN" sz="1600" dirty="0">
                <a:solidFill>
                  <a:srgbClr val="FFFFFF"/>
                </a:solidFill>
                <a:sym typeface="微软雅黑" charset="0"/>
              </a:rPr>
              <a:t>2</a:t>
            </a:r>
            <a:r>
              <a:rPr lang="zh-CN" altLang="en-US" sz="1600" dirty="0">
                <a:solidFill>
                  <a:srgbClr val="FFFFFF"/>
                </a:solidFill>
                <a:sym typeface="微软雅黑" charset="0"/>
              </a:rPr>
              <a:t>户搬迁后家中无一人实现稳定就业（其中</a:t>
            </a:r>
            <a:r>
              <a:rPr lang="en-US" altLang="zh-CN" sz="1600" dirty="0">
                <a:solidFill>
                  <a:srgbClr val="FFFFFF"/>
                </a:solidFill>
                <a:sym typeface="微软雅黑" charset="0"/>
              </a:rPr>
              <a:t>1</a:t>
            </a:r>
            <a:r>
              <a:rPr lang="zh-CN" altLang="en-US" sz="1600" dirty="0">
                <a:solidFill>
                  <a:srgbClr val="FFFFFF"/>
                </a:solidFill>
                <a:sym typeface="微软雅黑" charset="0"/>
              </a:rPr>
              <a:t>户为回原住地发展产业）</a:t>
            </a:r>
            <a:endParaRPr lang="zh-CN" altLang="en-US" sz="1600" dirty="0">
              <a:solidFill>
                <a:srgbClr val="FFFFFF"/>
              </a:solidFill>
            </a:endParaRPr>
          </a:p>
        </p:txBody>
      </p:sp>
    </p:spTree>
    <p:custDataLst>
      <p:tags r:id="rId1"/>
    </p:custDataLst>
    <p:extLst>
      <p:ext uri="{BB962C8B-B14F-4D97-AF65-F5344CB8AC3E}">
        <p14:creationId xmlns:p14="http://schemas.microsoft.com/office/powerpoint/2010/main" val="25173853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82028"/>
        </a:solidFill>
        <a:effectLst/>
      </p:bgPr>
    </p:bg>
    <p:spTree>
      <p:nvGrpSpPr>
        <p:cNvPr id="1" name=""/>
        <p:cNvGrpSpPr/>
        <p:nvPr/>
      </p:nvGrpSpPr>
      <p:grpSpPr>
        <a:xfrm>
          <a:off x="0" y="0"/>
          <a:ext cx="0" cy="0"/>
          <a:chOff x="0" y="0"/>
          <a:chExt cx="0" cy="0"/>
        </a:xfrm>
      </p:grpSpPr>
      <p:sp>
        <p:nvSpPr>
          <p:cNvPr id="17" name="AutoShape 5"/>
          <p:cNvSpPr>
            <a:spLocks/>
          </p:cNvSpPr>
          <p:nvPr/>
        </p:nvSpPr>
        <p:spPr bwMode="auto">
          <a:xfrm>
            <a:off x="5192953" y="1893786"/>
            <a:ext cx="1742891" cy="177257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0" y="0"/>
                  <a:pt x="4802" y="1036"/>
                  <a:pt x="2881" y="3110"/>
                </a:cubicBezTo>
                <a:cubicBezTo>
                  <a:pt x="-961" y="7258"/>
                  <a:pt x="-961" y="13983"/>
                  <a:pt x="2881" y="18131"/>
                </a:cubicBezTo>
                <a:cubicBezTo>
                  <a:pt x="3701" y="19017"/>
                  <a:pt x="4634" y="19702"/>
                  <a:pt x="5625" y="20210"/>
                </a:cubicBezTo>
                <a:lnTo>
                  <a:pt x="5625" y="21600"/>
                </a:lnTo>
                <a:lnTo>
                  <a:pt x="13833" y="21600"/>
                </a:lnTo>
                <a:lnTo>
                  <a:pt x="13833" y="20318"/>
                </a:lnTo>
                <a:cubicBezTo>
                  <a:pt x="14906" y="19804"/>
                  <a:pt x="15916" y="19081"/>
                  <a:pt x="16796" y="18131"/>
                </a:cubicBezTo>
                <a:cubicBezTo>
                  <a:pt x="20638" y="13983"/>
                  <a:pt x="20638" y="7258"/>
                  <a:pt x="16796" y="3110"/>
                </a:cubicBezTo>
                <a:cubicBezTo>
                  <a:pt x="14875" y="1036"/>
                  <a:pt x="12357" y="0"/>
                  <a:pt x="9839" y="0"/>
                </a:cubicBezTo>
                <a:close/>
              </a:path>
            </a:pathLst>
          </a:custGeom>
          <a:solidFill>
            <a:schemeClr val="accent4"/>
          </a:solidFill>
          <a:ln>
            <a:noFill/>
          </a:ln>
          <a:effectLst/>
        </p:spPr>
        <p:txBody>
          <a:bodyPr lIns="0" tIns="0" rIns="0" bIns="0" anchor="ctr"/>
          <a:lstStyle/>
          <a:p>
            <a:pPr>
              <a:lnSpc>
                <a:spcPct val="100000"/>
              </a:lnSpc>
              <a:defRPr/>
            </a:pPr>
            <a:endParaRPr lang="es-ES" sz="2400">
              <a:effectLst>
                <a:outerShdw blurRad="38100" dist="38100" dir="2700000" algn="tl">
                  <a:srgbClr val="000000"/>
                </a:outerShdw>
              </a:effectLst>
              <a:latin typeface="Gill Sans" charset="0"/>
              <a:ea typeface="ＭＳ Ｐゴシック" charset="0"/>
              <a:cs typeface="Gill Sans" charset="0"/>
              <a:sym typeface="Gill Sans" charset="0"/>
            </a:endParaRPr>
          </a:p>
        </p:txBody>
      </p:sp>
      <p:grpSp>
        <p:nvGrpSpPr>
          <p:cNvPr id="18" name="Group 6"/>
          <p:cNvGrpSpPr>
            <a:grpSpLocks/>
          </p:cNvGrpSpPr>
          <p:nvPr/>
        </p:nvGrpSpPr>
        <p:grpSpPr bwMode="auto">
          <a:xfrm>
            <a:off x="5660467" y="3666361"/>
            <a:ext cx="789359" cy="1004418"/>
            <a:chOff x="0" y="0"/>
            <a:chExt cx="2068248" cy="2633134"/>
          </a:xfrm>
        </p:grpSpPr>
        <p:grpSp>
          <p:nvGrpSpPr>
            <p:cNvPr id="19" name="Group 7"/>
            <p:cNvGrpSpPr>
              <a:grpSpLocks/>
            </p:cNvGrpSpPr>
            <p:nvPr/>
          </p:nvGrpSpPr>
          <p:grpSpPr bwMode="auto">
            <a:xfrm>
              <a:off x="0" y="0"/>
              <a:ext cx="2068248" cy="1905000"/>
              <a:chOff x="0" y="0"/>
              <a:chExt cx="2068248" cy="1905000"/>
            </a:xfrm>
          </p:grpSpPr>
          <p:sp>
            <p:nvSpPr>
              <p:cNvPr id="23" name="AutoShape 8"/>
              <p:cNvSpPr>
                <a:spLocks/>
              </p:cNvSpPr>
              <p:nvPr/>
            </p:nvSpPr>
            <p:spPr bwMode="auto">
              <a:xfrm>
                <a:off x="66666" y="0"/>
                <a:ext cx="1904756" cy="1905766"/>
              </a:xfrm>
              <a:custGeom>
                <a:avLst/>
                <a:gdLst>
                  <a:gd name="T0" fmla="*/ 952378 w 21600"/>
                  <a:gd name="T1" fmla="*/ 952883 h 21600"/>
                  <a:gd name="T2" fmla="*/ 952378 w 21600"/>
                  <a:gd name="T3" fmla="*/ 952883 h 21600"/>
                  <a:gd name="T4" fmla="*/ 952378 w 21600"/>
                  <a:gd name="T5" fmla="*/ 952883 h 21600"/>
                  <a:gd name="T6" fmla="*/ 952378 w 21600"/>
                  <a:gd name="T7" fmla="*/ 95288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FFC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24" name="AutoShape 9"/>
              <p:cNvSpPr>
                <a:spLocks/>
              </p:cNvSpPr>
              <p:nvPr/>
            </p:nvSpPr>
            <p:spPr bwMode="auto">
              <a:xfrm>
                <a:off x="0" y="28586"/>
                <a:ext cx="2068248" cy="88936"/>
              </a:xfrm>
              <a:custGeom>
                <a:avLst/>
                <a:gdLst>
                  <a:gd name="T0" fmla="*/ 1034124 w 21600"/>
                  <a:gd name="T1" fmla="*/ 44468 h 21600"/>
                  <a:gd name="T2" fmla="*/ 1034124 w 21600"/>
                  <a:gd name="T3" fmla="*/ 44468 h 21600"/>
                  <a:gd name="T4" fmla="*/ 1034124 w 21600"/>
                  <a:gd name="T5" fmla="*/ 44468 h 21600"/>
                  <a:gd name="T6" fmla="*/ 1034124 w 21600"/>
                  <a:gd name="T7" fmla="*/ 4446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27292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26" name="AutoShape 10"/>
              <p:cNvSpPr>
                <a:spLocks/>
              </p:cNvSpPr>
              <p:nvPr/>
            </p:nvSpPr>
            <p:spPr bwMode="auto">
              <a:xfrm>
                <a:off x="0" y="651137"/>
                <a:ext cx="2068248" cy="88936"/>
              </a:xfrm>
              <a:custGeom>
                <a:avLst/>
                <a:gdLst>
                  <a:gd name="T0" fmla="*/ 1034124 w 21600"/>
                  <a:gd name="T1" fmla="*/ 44468 h 21600"/>
                  <a:gd name="T2" fmla="*/ 1034124 w 21600"/>
                  <a:gd name="T3" fmla="*/ 44468 h 21600"/>
                  <a:gd name="T4" fmla="*/ 1034124 w 21600"/>
                  <a:gd name="T5" fmla="*/ 44468 h 21600"/>
                  <a:gd name="T6" fmla="*/ 1034124 w 21600"/>
                  <a:gd name="T7" fmla="*/ 4446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27292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27" name="AutoShape 11"/>
              <p:cNvSpPr>
                <a:spLocks/>
              </p:cNvSpPr>
              <p:nvPr/>
            </p:nvSpPr>
            <p:spPr bwMode="auto">
              <a:xfrm>
                <a:off x="0" y="238221"/>
                <a:ext cx="2068248" cy="90524"/>
              </a:xfrm>
              <a:custGeom>
                <a:avLst/>
                <a:gdLst>
                  <a:gd name="T0" fmla="*/ 1034124 w 21600"/>
                  <a:gd name="T1" fmla="*/ 45262 h 21600"/>
                  <a:gd name="T2" fmla="*/ 1034124 w 21600"/>
                  <a:gd name="T3" fmla="*/ 45262 h 21600"/>
                  <a:gd name="T4" fmla="*/ 1034124 w 21600"/>
                  <a:gd name="T5" fmla="*/ 45262 h 21600"/>
                  <a:gd name="T6" fmla="*/ 1034124 w 21600"/>
                  <a:gd name="T7" fmla="*/ 4526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FFC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1" name="AutoShape 12"/>
              <p:cNvSpPr>
                <a:spLocks/>
              </p:cNvSpPr>
              <p:nvPr/>
            </p:nvSpPr>
            <p:spPr bwMode="auto">
              <a:xfrm>
                <a:off x="0" y="444679"/>
                <a:ext cx="2068248" cy="88936"/>
              </a:xfrm>
              <a:custGeom>
                <a:avLst/>
                <a:gdLst>
                  <a:gd name="T0" fmla="*/ 1034124 w 21600"/>
                  <a:gd name="T1" fmla="*/ 44468 h 21600"/>
                  <a:gd name="T2" fmla="*/ 1034124 w 21600"/>
                  <a:gd name="T3" fmla="*/ 44468 h 21600"/>
                  <a:gd name="T4" fmla="*/ 1034124 w 21600"/>
                  <a:gd name="T5" fmla="*/ 44468 h 21600"/>
                  <a:gd name="T6" fmla="*/ 1034124 w 21600"/>
                  <a:gd name="T7" fmla="*/ 4446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27292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
          <p:nvSpPr>
            <p:cNvPr id="20" name="AutoShape 13"/>
            <p:cNvSpPr>
              <a:spLocks/>
            </p:cNvSpPr>
            <p:nvPr/>
          </p:nvSpPr>
          <p:spPr bwMode="auto">
            <a:xfrm>
              <a:off x="57143" y="727368"/>
              <a:ext cx="1904756" cy="1905766"/>
            </a:xfrm>
            <a:custGeom>
              <a:avLst/>
              <a:gdLst>
                <a:gd name="T0" fmla="*/ 952378 w 21600"/>
                <a:gd name="T1" fmla="*/ 952883 h 21600"/>
                <a:gd name="T2" fmla="*/ 952378 w 21600"/>
                <a:gd name="T3" fmla="*/ 952883 h 21600"/>
                <a:gd name="T4" fmla="*/ 952378 w 21600"/>
                <a:gd name="T5" fmla="*/ 952883 h 21600"/>
                <a:gd name="T6" fmla="*/ 952378 w 21600"/>
                <a:gd name="T7" fmla="*/ 95288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FFC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21" name="AutoShape 15"/>
            <p:cNvSpPr>
              <a:spLocks/>
            </p:cNvSpPr>
            <p:nvPr/>
          </p:nvSpPr>
          <p:spPr bwMode="auto">
            <a:xfrm>
              <a:off x="693649" y="727368"/>
              <a:ext cx="657141" cy="1905766"/>
            </a:xfrm>
            <a:custGeom>
              <a:avLst/>
              <a:gdLst>
                <a:gd name="T0" fmla="*/ 328571 w 21600"/>
                <a:gd name="T1" fmla="*/ 952883 h 21600"/>
                <a:gd name="T2" fmla="*/ 328571 w 21600"/>
                <a:gd name="T3" fmla="*/ 952883 h 21600"/>
                <a:gd name="T4" fmla="*/ 328571 w 21600"/>
                <a:gd name="T5" fmla="*/ 952883 h 21600"/>
                <a:gd name="T6" fmla="*/ 328571 w 21600"/>
                <a:gd name="T7" fmla="*/ 95288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grpSp>
        <p:nvGrpSpPr>
          <p:cNvPr id="32" name="Group 17"/>
          <p:cNvGrpSpPr>
            <a:grpSpLocks/>
          </p:cNvGrpSpPr>
          <p:nvPr/>
        </p:nvGrpSpPr>
        <p:grpSpPr bwMode="auto">
          <a:xfrm>
            <a:off x="5691665" y="4721703"/>
            <a:ext cx="726962" cy="363481"/>
            <a:chOff x="0" y="0"/>
            <a:chExt cx="1905000" cy="952236"/>
          </a:xfrm>
        </p:grpSpPr>
        <p:sp>
          <p:nvSpPr>
            <p:cNvPr id="33" name="AutoShape 18"/>
            <p:cNvSpPr>
              <a:spLocks/>
            </p:cNvSpPr>
            <p:nvPr/>
          </p:nvSpPr>
          <p:spPr bwMode="auto">
            <a:xfrm>
              <a:off x="0" y="0"/>
              <a:ext cx="1905000" cy="952236"/>
            </a:xfrm>
            <a:custGeom>
              <a:avLst/>
              <a:gdLst>
                <a:gd name="T0" fmla="*/ 952500 w 21600"/>
                <a:gd name="T1" fmla="*/ 476118 h 21600"/>
                <a:gd name="T2" fmla="*/ 952500 w 21600"/>
                <a:gd name="T3" fmla="*/ 476118 h 21600"/>
                <a:gd name="T4" fmla="*/ 952500 w 21600"/>
                <a:gd name="T5" fmla="*/ 476118 h 21600"/>
                <a:gd name="T6" fmla="*/ 952500 w 21600"/>
                <a:gd name="T7" fmla="*/ 47611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
                  </a:moveTo>
                  <a:lnTo>
                    <a:pt x="11093" y="21599"/>
                  </a:lnTo>
                  <a:lnTo>
                    <a:pt x="0" y="0"/>
                  </a:lnTo>
                  <a:lnTo>
                    <a:pt x="21600" y="21"/>
                  </a:lnTo>
                  <a:close/>
                </a:path>
              </a:pathLst>
            </a:custGeom>
            <a:solidFill>
              <a:sysClr val="window" lastClr="FFFFFF">
                <a:lumMod val="7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4" name="AutoShape 19"/>
            <p:cNvSpPr>
              <a:spLocks/>
            </p:cNvSpPr>
            <p:nvPr/>
          </p:nvSpPr>
          <p:spPr bwMode="auto">
            <a:xfrm>
              <a:off x="636587" y="623714"/>
              <a:ext cx="657225" cy="328522"/>
            </a:xfrm>
            <a:custGeom>
              <a:avLst/>
              <a:gdLst>
                <a:gd name="T0" fmla="*/ 328613 w 21600"/>
                <a:gd name="T1" fmla="*/ 164261 h 21600"/>
                <a:gd name="T2" fmla="*/ 328613 w 21600"/>
                <a:gd name="T3" fmla="*/ 164261 h 21600"/>
                <a:gd name="T4" fmla="*/ 328613 w 21600"/>
                <a:gd name="T5" fmla="*/ 164261 h 21600"/>
                <a:gd name="T6" fmla="*/ 328613 w 21600"/>
                <a:gd name="T7" fmla="*/ 16426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
                  </a:moveTo>
                  <a:lnTo>
                    <a:pt x="11093" y="21600"/>
                  </a:lnTo>
                  <a:lnTo>
                    <a:pt x="0" y="0"/>
                  </a:lnTo>
                  <a:lnTo>
                    <a:pt x="21599" y="21"/>
                  </a:lnTo>
                  <a:close/>
                </a:path>
              </a:pathLst>
            </a:custGeom>
            <a:solidFill>
              <a:srgbClr val="FFC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
        <p:nvSpPr>
          <p:cNvPr id="35" name="AutoShape 20"/>
          <p:cNvSpPr>
            <a:spLocks/>
          </p:cNvSpPr>
          <p:nvPr/>
        </p:nvSpPr>
        <p:spPr bwMode="auto">
          <a:xfrm>
            <a:off x="5473439" y="2157217"/>
            <a:ext cx="1181919" cy="118191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FFFFFF"/>
          </a:solidFill>
          <a:ln>
            <a:noFill/>
          </a:ln>
          <a:effectLst/>
        </p:spPr>
        <p:txBody>
          <a:bodyPr lIns="0" tIns="0" rIns="0" bIns="0" anchor="ctr"/>
          <a:lstStyle/>
          <a:p>
            <a:pPr>
              <a:lnSpc>
                <a:spcPct val="100000"/>
              </a:lnSpc>
              <a:defRPr/>
            </a:pPr>
            <a:endParaRPr lang="es-ES" sz="2400">
              <a:solidFill>
                <a:srgbClr val="008FBC"/>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5" name="矩形 4"/>
          <p:cNvSpPr/>
          <p:nvPr/>
        </p:nvSpPr>
        <p:spPr>
          <a:xfrm>
            <a:off x="457200" y="1302435"/>
            <a:ext cx="4368800" cy="923330"/>
          </a:xfrm>
          <a:prstGeom prst="rect">
            <a:avLst/>
          </a:prstGeom>
        </p:spPr>
        <p:txBody>
          <a:bodyPr wrap="square">
            <a:spAutoFit/>
          </a:bodyPr>
          <a:lstStyle/>
          <a:p>
            <a:pPr algn="r"/>
            <a:r>
              <a:rPr lang="en-US" altLang="zh-CN" dirty="0">
                <a:solidFill>
                  <a:srgbClr val="FFFFFF"/>
                </a:solidFill>
                <a:sym typeface="微软雅黑" charset="0"/>
              </a:rPr>
              <a:t>1</a:t>
            </a:r>
            <a:r>
              <a:rPr lang="zh-CN" altLang="en-US" dirty="0">
                <a:solidFill>
                  <a:srgbClr val="FFFFFF"/>
                </a:solidFill>
                <a:sym typeface="微软雅黑" charset="0"/>
              </a:rPr>
              <a:t>、扶贫小额信贷新增贷款存在“户贷企用”现象。交叉考核发现，部分承接信贷资金的经营主体为企业</a:t>
            </a:r>
            <a:r>
              <a:rPr lang="zh-CN" altLang="zh-CN" dirty="0">
                <a:solidFill>
                  <a:srgbClr val="FFFFFF"/>
                </a:solidFill>
                <a:sym typeface="微软雅黑" charset="0"/>
              </a:rPr>
              <a:t>。</a:t>
            </a:r>
            <a:endParaRPr lang="zh-CN" altLang="en-US" dirty="0">
              <a:solidFill>
                <a:srgbClr val="FFFFFF"/>
              </a:solidFill>
            </a:endParaRPr>
          </a:p>
        </p:txBody>
      </p:sp>
      <p:sp>
        <p:nvSpPr>
          <p:cNvPr id="6" name="矩形 5"/>
          <p:cNvSpPr/>
          <p:nvPr/>
        </p:nvSpPr>
        <p:spPr>
          <a:xfrm>
            <a:off x="457200" y="2348637"/>
            <a:ext cx="4394200" cy="2308324"/>
          </a:xfrm>
          <a:prstGeom prst="rect">
            <a:avLst/>
          </a:prstGeom>
        </p:spPr>
        <p:txBody>
          <a:bodyPr wrap="square">
            <a:spAutoFit/>
          </a:bodyPr>
          <a:lstStyle/>
          <a:p>
            <a:pPr algn="r" fontAlgn="auto"/>
            <a:r>
              <a:rPr lang="zh-CN" altLang="en-US" noProof="1">
                <a:solidFill>
                  <a:srgbClr val="FFFFFF"/>
                </a:solidFill>
                <a:latin typeface="Arial" panose="020B0604020202020204" pitchFamily="34" charset="0"/>
                <a:ea typeface="微软雅黑" panose="020B0503020204020204" pitchFamily="34" charset="-122"/>
                <a:sym typeface="+mn-ea"/>
              </a:rPr>
              <a:t>　</a:t>
            </a:r>
            <a:r>
              <a:rPr lang="en-US" altLang="zh-CN" noProof="1">
                <a:solidFill>
                  <a:srgbClr val="FFFFFF"/>
                </a:solidFill>
                <a:latin typeface="Arial" panose="020B0604020202020204" pitchFamily="34" charset="0"/>
                <a:ea typeface="微软雅黑" panose="020B0503020204020204" pitchFamily="34" charset="-122"/>
                <a:sym typeface="+mn-ea"/>
              </a:rPr>
              <a:t>2</a:t>
            </a:r>
            <a:r>
              <a:rPr lang="zh-CN" altLang="en-US" noProof="1">
                <a:solidFill>
                  <a:srgbClr val="FFFFFF"/>
                </a:solidFill>
                <a:latin typeface="Arial" panose="020B0604020202020204" pitchFamily="34" charset="0"/>
                <a:ea typeface="微软雅黑" panose="020B0503020204020204" pitchFamily="34" charset="-122"/>
                <a:sym typeface="+mn-ea"/>
              </a:rPr>
              <a:t>、非贫困县扶贫小额信贷覆盖面小。第三方评估调查某非贫困县</a:t>
            </a:r>
            <a:r>
              <a:rPr lang="en-US" altLang="zh-CN" noProof="1">
                <a:solidFill>
                  <a:srgbClr val="FFFFFF"/>
                </a:solidFill>
                <a:latin typeface="Arial" panose="020B0604020202020204" pitchFamily="34" charset="0"/>
                <a:ea typeface="微软雅黑" panose="020B0503020204020204" pitchFamily="34" charset="-122"/>
                <a:sym typeface="+mn-ea"/>
              </a:rPr>
              <a:t>9174</a:t>
            </a:r>
            <a:r>
              <a:rPr lang="zh-CN" altLang="en-US" noProof="1">
                <a:solidFill>
                  <a:srgbClr val="FFFFFF"/>
                </a:solidFill>
                <a:latin typeface="Arial" panose="020B0604020202020204" pitchFamily="34" charset="0"/>
                <a:ea typeface="微软雅黑" panose="020B0503020204020204" pitchFamily="34" charset="-122"/>
                <a:sym typeface="+mn-ea"/>
              </a:rPr>
              <a:t>户建档立卡户中，仅</a:t>
            </a:r>
            <a:r>
              <a:rPr lang="en-US" altLang="zh-CN" noProof="1">
                <a:solidFill>
                  <a:srgbClr val="FFFFFF"/>
                </a:solidFill>
                <a:latin typeface="Arial" panose="020B0604020202020204" pitchFamily="34" charset="0"/>
                <a:ea typeface="微软雅黑" panose="020B0503020204020204" pitchFamily="34" charset="-122"/>
                <a:sym typeface="+mn-ea"/>
              </a:rPr>
              <a:t>45</a:t>
            </a:r>
            <a:r>
              <a:rPr lang="zh-CN" altLang="en-US" noProof="1">
                <a:solidFill>
                  <a:srgbClr val="FFFFFF"/>
                </a:solidFill>
                <a:latin typeface="Arial" panose="020B0604020202020204" pitchFamily="34" charset="0"/>
                <a:ea typeface="微软雅黑" panose="020B0503020204020204" pitchFamily="34" charset="-122"/>
                <a:sym typeface="+mn-ea"/>
              </a:rPr>
              <a:t>户借了扶贫小额信贷，占比仅为</a:t>
            </a:r>
            <a:r>
              <a:rPr lang="en-US" altLang="zh-CN" noProof="1">
                <a:solidFill>
                  <a:srgbClr val="FFFFFF"/>
                </a:solidFill>
                <a:latin typeface="Arial" panose="020B0604020202020204" pitchFamily="34" charset="0"/>
                <a:ea typeface="微软雅黑" panose="020B0503020204020204" pitchFamily="34" charset="-122"/>
                <a:sym typeface="+mn-ea"/>
              </a:rPr>
              <a:t>0.49%</a:t>
            </a:r>
            <a:r>
              <a:rPr lang="zh-CN" altLang="en-US" noProof="1">
                <a:solidFill>
                  <a:srgbClr val="FFFFFF"/>
                </a:solidFill>
                <a:latin typeface="Arial" panose="020B0604020202020204" pitchFamily="34" charset="0"/>
                <a:ea typeface="微软雅黑" panose="020B0503020204020204" pitchFamily="34" charset="-122"/>
                <a:sym typeface="+mn-ea"/>
              </a:rPr>
              <a:t>。在该县调查的</a:t>
            </a:r>
            <a:r>
              <a:rPr lang="en-US" altLang="zh-CN" noProof="1">
                <a:solidFill>
                  <a:srgbClr val="FFFFFF"/>
                </a:solidFill>
                <a:latin typeface="Arial" panose="020B0604020202020204" pitchFamily="34" charset="0"/>
                <a:ea typeface="微软雅黑" panose="020B0503020204020204" pitchFamily="34" charset="-122"/>
                <a:sym typeface="+mn-ea"/>
              </a:rPr>
              <a:t>131</a:t>
            </a:r>
            <a:r>
              <a:rPr lang="zh-CN" altLang="en-US" noProof="1">
                <a:solidFill>
                  <a:srgbClr val="FFFFFF"/>
                </a:solidFill>
                <a:latin typeface="Arial" panose="020B0604020202020204" pitchFamily="34" charset="0"/>
                <a:ea typeface="微软雅黑" panose="020B0503020204020204" pitchFamily="34" charset="-122"/>
                <a:sym typeface="+mn-ea"/>
              </a:rPr>
              <a:t>户建档立卡户中，有劳动力且发展产业的有</a:t>
            </a:r>
            <a:r>
              <a:rPr lang="en-US" altLang="zh-CN" noProof="1">
                <a:solidFill>
                  <a:srgbClr val="FFFFFF"/>
                </a:solidFill>
                <a:latin typeface="Arial" panose="020B0604020202020204" pitchFamily="34" charset="0"/>
                <a:ea typeface="微软雅黑" panose="020B0503020204020204" pitchFamily="34" charset="-122"/>
                <a:sym typeface="+mn-ea"/>
              </a:rPr>
              <a:t>59</a:t>
            </a:r>
            <a:r>
              <a:rPr lang="zh-CN" altLang="en-US" noProof="1">
                <a:solidFill>
                  <a:srgbClr val="FFFFFF"/>
                </a:solidFill>
                <a:latin typeface="Arial" panose="020B0604020202020204" pitchFamily="34" charset="0"/>
                <a:ea typeface="微软雅黑" panose="020B0503020204020204" pitchFamily="34" charset="-122"/>
                <a:sym typeface="+mn-ea"/>
              </a:rPr>
              <a:t>户，但仅有</a:t>
            </a:r>
            <a:r>
              <a:rPr lang="en-US" altLang="zh-CN" noProof="1">
                <a:solidFill>
                  <a:srgbClr val="FFFFFF"/>
                </a:solidFill>
                <a:latin typeface="Arial" panose="020B0604020202020204" pitchFamily="34" charset="0"/>
                <a:ea typeface="微软雅黑" panose="020B0503020204020204" pitchFamily="34" charset="-122"/>
                <a:sym typeface="+mn-ea"/>
              </a:rPr>
              <a:t>4</a:t>
            </a:r>
            <a:r>
              <a:rPr lang="zh-CN" altLang="en-US" noProof="1">
                <a:solidFill>
                  <a:srgbClr val="FFFFFF"/>
                </a:solidFill>
                <a:latin typeface="Arial" panose="020B0604020202020204" pitchFamily="34" charset="0"/>
                <a:ea typeface="微软雅黑" panose="020B0503020204020204" pitchFamily="34" charset="-122"/>
                <a:sym typeface="+mn-ea"/>
              </a:rPr>
              <a:t>户借了扶贫小额信贷，占比</a:t>
            </a:r>
            <a:r>
              <a:rPr lang="en-US" altLang="zh-CN" noProof="1">
                <a:solidFill>
                  <a:srgbClr val="FFFFFF"/>
                </a:solidFill>
                <a:latin typeface="Arial" panose="020B0604020202020204" pitchFamily="34" charset="0"/>
                <a:ea typeface="微软雅黑" panose="020B0503020204020204" pitchFamily="34" charset="-122"/>
                <a:sym typeface="+mn-ea"/>
              </a:rPr>
              <a:t>6.78%</a:t>
            </a:r>
            <a:r>
              <a:rPr lang="zh-CN" altLang="en-US" noProof="1">
                <a:solidFill>
                  <a:srgbClr val="FFFFFF"/>
                </a:solidFill>
                <a:latin typeface="Arial" panose="020B0604020202020204" pitchFamily="34" charset="0"/>
                <a:ea typeface="微软雅黑" panose="020B0503020204020204" pitchFamily="34" charset="-122"/>
                <a:sym typeface="+mn-ea"/>
              </a:rPr>
              <a:t>；调查的建档立卡户扶贫小额信贷满意度为</a:t>
            </a:r>
            <a:r>
              <a:rPr lang="en-US" altLang="zh-CN" noProof="1">
                <a:solidFill>
                  <a:srgbClr val="FFFFFF"/>
                </a:solidFill>
                <a:latin typeface="Arial" panose="020B0604020202020204" pitchFamily="34" charset="0"/>
                <a:ea typeface="微软雅黑" panose="020B0503020204020204" pitchFamily="34" charset="-122"/>
                <a:sym typeface="+mn-ea"/>
              </a:rPr>
              <a:t>76.26%</a:t>
            </a:r>
            <a:r>
              <a:rPr lang="zh-CN" altLang="en-US" noProof="1">
                <a:solidFill>
                  <a:srgbClr val="FFFFFF"/>
                </a:solidFill>
                <a:latin typeface="Arial" panose="020B0604020202020204" pitchFamily="34" charset="0"/>
                <a:ea typeface="微软雅黑" panose="020B0503020204020204" pitchFamily="34" charset="-122"/>
                <a:sym typeface="+mn-ea"/>
              </a:rPr>
              <a:t>，低于全国平均水平。</a:t>
            </a:r>
            <a:endParaRPr lang="zh-CN" altLang="zh-CN" b="1" noProof="1">
              <a:solidFill>
                <a:srgbClr val="FFFFFF"/>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355600" y="4745335"/>
            <a:ext cx="4521200" cy="1477328"/>
          </a:xfrm>
          <a:prstGeom prst="rect">
            <a:avLst/>
          </a:prstGeom>
        </p:spPr>
        <p:txBody>
          <a:bodyPr wrap="square">
            <a:spAutoFit/>
          </a:bodyPr>
          <a:lstStyle/>
          <a:p>
            <a:pPr algn="r"/>
            <a:r>
              <a:rPr lang="en-US" altLang="zh-CN" dirty="0">
                <a:solidFill>
                  <a:srgbClr val="FFFFFF"/>
                </a:solidFill>
                <a:sym typeface="微软雅黑" charset="0"/>
              </a:rPr>
              <a:t>3</a:t>
            </a:r>
            <a:r>
              <a:rPr lang="zh-CN" altLang="en-US" dirty="0">
                <a:solidFill>
                  <a:srgbClr val="FFFFFF"/>
                </a:solidFill>
                <a:sym typeface="微软雅黑" charset="0"/>
              </a:rPr>
              <a:t>、办理扶贫小额信贷需要结对帮扶干部承担责任风险。交叉考核发现，有的县贫困户申请扶贫小额信贷需要结对帮扶干部出具推荐书，出现问题将承担相应的推荐责任风险金。</a:t>
            </a:r>
            <a:endParaRPr lang="zh-CN" altLang="en-US" dirty="0">
              <a:solidFill>
                <a:srgbClr val="FFFFFF"/>
              </a:solidFill>
            </a:endParaRPr>
          </a:p>
        </p:txBody>
      </p:sp>
      <p:sp>
        <p:nvSpPr>
          <p:cNvPr id="8" name="矩形 7"/>
          <p:cNvSpPr/>
          <p:nvPr/>
        </p:nvSpPr>
        <p:spPr>
          <a:xfrm>
            <a:off x="7162800" y="1290935"/>
            <a:ext cx="4673600" cy="1200329"/>
          </a:xfrm>
          <a:prstGeom prst="rect">
            <a:avLst/>
          </a:prstGeom>
        </p:spPr>
        <p:txBody>
          <a:bodyPr wrap="square">
            <a:spAutoFit/>
          </a:bodyPr>
          <a:lstStyle/>
          <a:p>
            <a:pPr algn="just"/>
            <a:r>
              <a:rPr lang="en-US" altLang="zh-CN" dirty="0">
                <a:solidFill>
                  <a:srgbClr val="FFFFFF"/>
                </a:solidFill>
                <a:sym typeface="微软雅黑" charset="0"/>
              </a:rPr>
              <a:t>4</a:t>
            </a:r>
            <a:r>
              <a:rPr lang="zh-CN" altLang="en-US" dirty="0">
                <a:solidFill>
                  <a:srgbClr val="FFFFFF"/>
                </a:solidFill>
                <a:sym typeface="微软雅黑" charset="0"/>
              </a:rPr>
              <a:t>、风险补偿金未按规定设置。交叉考核发现，有的县未按要求将扶贫小额信贷风险补偿基金足额存入专户，信贷资金总额与风险补偿基金比例未达到要求</a:t>
            </a:r>
            <a:r>
              <a:rPr lang="zh-CN" altLang="zh-CN" dirty="0">
                <a:solidFill>
                  <a:srgbClr val="FFFFFF"/>
                </a:solidFill>
                <a:sym typeface="微软雅黑" charset="0"/>
              </a:rPr>
              <a:t>。</a:t>
            </a:r>
            <a:endParaRPr lang="zh-CN" altLang="en-US" dirty="0">
              <a:solidFill>
                <a:srgbClr val="FFFFFF"/>
              </a:solidFill>
            </a:endParaRPr>
          </a:p>
        </p:txBody>
      </p:sp>
      <p:sp>
        <p:nvSpPr>
          <p:cNvPr id="11" name="矩形 10"/>
          <p:cNvSpPr/>
          <p:nvPr/>
        </p:nvSpPr>
        <p:spPr>
          <a:xfrm>
            <a:off x="7239000" y="2738735"/>
            <a:ext cx="4521200" cy="1200329"/>
          </a:xfrm>
          <a:prstGeom prst="rect">
            <a:avLst/>
          </a:prstGeom>
        </p:spPr>
        <p:txBody>
          <a:bodyPr wrap="square">
            <a:spAutoFit/>
          </a:bodyPr>
          <a:lstStyle/>
          <a:p>
            <a:pPr algn="just" fontAlgn="auto"/>
            <a:r>
              <a:rPr lang="en-US" altLang="zh-CN" noProof="1">
                <a:solidFill>
                  <a:srgbClr val="FFFFFF"/>
                </a:solidFill>
                <a:latin typeface="Arial" panose="020B0604020202020204" pitchFamily="34" charset="0"/>
                <a:ea typeface="微软雅黑" panose="020B0503020204020204" pitchFamily="34" charset="-122"/>
                <a:sym typeface="+mn-ea"/>
              </a:rPr>
              <a:t>5</a:t>
            </a:r>
            <a:r>
              <a:rPr lang="zh-CN" altLang="en-US" noProof="1">
                <a:solidFill>
                  <a:srgbClr val="FFFFFF"/>
                </a:solidFill>
                <a:latin typeface="Arial" panose="020B0604020202020204" pitchFamily="34" charset="0"/>
                <a:ea typeface="微软雅黑" panose="020B0503020204020204" pitchFamily="34" charset="-122"/>
                <a:sym typeface="+mn-ea"/>
              </a:rPr>
              <a:t>、非贫困县扶贫小额信贷工作启动较晚。第三方评估了解，</a:t>
            </a:r>
            <a:r>
              <a:rPr lang="en-US" altLang="zh-CN" noProof="1">
                <a:solidFill>
                  <a:srgbClr val="FFFFFF"/>
                </a:solidFill>
                <a:latin typeface="Arial" panose="020B0604020202020204" pitchFamily="34" charset="0"/>
                <a:ea typeface="微软雅黑" panose="020B0503020204020204" pitchFamily="34" charset="-122"/>
                <a:sym typeface="+mn-ea"/>
              </a:rPr>
              <a:t>2018</a:t>
            </a:r>
            <a:r>
              <a:rPr lang="zh-CN" altLang="en-US" noProof="1">
                <a:solidFill>
                  <a:srgbClr val="FFFFFF"/>
                </a:solidFill>
                <a:latin typeface="Arial" panose="020B0604020202020204" pitchFamily="34" charset="0"/>
                <a:ea typeface="微软雅黑" panose="020B0503020204020204" pitchFamily="34" charset="-122"/>
                <a:sym typeface="+mn-ea"/>
              </a:rPr>
              <a:t>年上半年全市</a:t>
            </a:r>
            <a:r>
              <a:rPr lang="en-US" altLang="zh-CN" noProof="1">
                <a:solidFill>
                  <a:srgbClr val="FFFFFF"/>
                </a:solidFill>
                <a:latin typeface="Arial" panose="020B0604020202020204" pitchFamily="34" charset="0"/>
                <a:ea typeface="微软雅黑" panose="020B0503020204020204" pitchFamily="34" charset="-122"/>
                <a:sym typeface="+mn-ea"/>
              </a:rPr>
              <a:t>9</a:t>
            </a:r>
            <a:r>
              <a:rPr lang="zh-CN" altLang="en-US" noProof="1">
                <a:solidFill>
                  <a:srgbClr val="FFFFFF"/>
                </a:solidFill>
                <a:latin typeface="Arial" panose="020B0604020202020204" pitchFamily="34" charset="0"/>
                <a:ea typeface="微软雅黑" panose="020B0503020204020204" pitchFamily="34" charset="-122"/>
                <a:sym typeface="+mn-ea"/>
              </a:rPr>
              <a:t>个有扶贫任务的非贫困县扶贫小额信贷发放数为零。</a:t>
            </a:r>
            <a:endParaRPr lang="zh-CN" altLang="zh-CN" b="1" noProof="1">
              <a:solidFill>
                <a:srgbClr val="FFFFFF"/>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66">
            <a:extLst>
              <a:ext uri="{FF2B5EF4-FFF2-40B4-BE49-F238E27FC236}">
                <a16:creationId xmlns="" xmlns:a16="http://schemas.microsoft.com/office/drawing/2014/main" id="{FB6FD4E4-1D6C-47AE-BB02-5B980C5CBBFD}"/>
              </a:ext>
            </a:extLst>
          </p:cNvPr>
          <p:cNvSpPr txBox="1">
            <a:spLocks noChangeArrowheads="1"/>
          </p:cNvSpPr>
          <p:nvPr/>
        </p:nvSpPr>
        <p:spPr bwMode="auto">
          <a:xfrm>
            <a:off x="420821" y="163641"/>
            <a:ext cx="49639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扶贫小额信贷存在的</a:t>
            </a:r>
            <a:r>
              <a:rPr lang="en-US" altLang="zh-CN"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7</a:t>
            </a:r>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个问题</a:t>
            </a:r>
          </a:p>
        </p:txBody>
      </p:sp>
    </p:spTree>
    <p:custDataLst>
      <p:tags r:id="rId1"/>
    </p:custDataLst>
    <p:extLst>
      <p:ext uri="{BB962C8B-B14F-4D97-AF65-F5344CB8AC3E}">
        <p14:creationId xmlns:p14="http://schemas.microsoft.com/office/powerpoint/2010/main" val="27189492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29" name="图片 2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auto">
          <a:xfrm>
            <a:off x="0" y="3732743"/>
            <a:ext cx="12192000" cy="3124199"/>
          </a:xfrm>
          <a:prstGeom prst="rect">
            <a:avLst/>
          </a:prstGeom>
          <a:blipFill>
            <a:blip r:embed="rId4" cstate="print"/>
            <a:stretch>
              <a:fillRect/>
            </a:stretch>
          </a:blipFill>
          <a:ln>
            <a:noFill/>
          </a:ln>
        </p:spPr>
      </p:pic>
      <p:sp>
        <p:nvSpPr>
          <p:cNvPr id="26654" name="文本框 66"/>
          <p:cNvSpPr txBox="1">
            <a:spLocks noChangeArrowheads="1"/>
          </p:cNvSpPr>
          <p:nvPr/>
        </p:nvSpPr>
        <p:spPr bwMode="auto">
          <a:xfrm>
            <a:off x="4469106" y="491123"/>
            <a:ext cx="346761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zh-CN" altLang="en-US" sz="3200" b="1" dirty="0">
                <a:solidFill>
                  <a:schemeClr val="bg1"/>
                </a:solidFill>
                <a:latin typeface="Helvetica" panose="020B0604020202020204" pitchFamily="34" charset="0"/>
                <a:ea typeface="SimSun-ExtB" panose="02010609060101010101" pitchFamily="49" charset="-122"/>
                <a:cs typeface="Arial" panose="020B0604020202020204" pitchFamily="34" charset="0"/>
              </a:rPr>
              <a:t>扶贫小额信贷存在</a:t>
            </a:r>
            <a:endParaRPr lang="en-US" altLang="zh-CN" sz="3200" b="1"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a:p>
            <a:pPr algn="ctr"/>
            <a:r>
              <a:rPr lang="zh-CN" altLang="en-US" sz="3200" b="1" dirty="0">
                <a:solidFill>
                  <a:schemeClr val="bg1"/>
                </a:solidFill>
                <a:latin typeface="Helvetica" panose="020B0604020202020204" pitchFamily="34" charset="0"/>
                <a:ea typeface="SimSun-ExtB" panose="02010609060101010101" pitchFamily="49" charset="-122"/>
                <a:cs typeface="Arial" panose="020B0604020202020204" pitchFamily="34" charset="0"/>
              </a:rPr>
              <a:t>的</a:t>
            </a:r>
            <a:r>
              <a:rPr lang="en-US" altLang="zh-CN" sz="3200" b="1" dirty="0">
                <a:solidFill>
                  <a:schemeClr val="bg1"/>
                </a:solidFill>
                <a:latin typeface="Helvetica" panose="020B0604020202020204" pitchFamily="34" charset="0"/>
                <a:ea typeface="SimSun-ExtB" panose="02010609060101010101" pitchFamily="49" charset="-122"/>
                <a:cs typeface="Arial" panose="020B0604020202020204" pitchFamily="34" charset="0"/>
              </a:rPr>
              <a:t>7</a:t>
            </a:r>
            <a:r>
              <a:rPr lang="zh-CN" altLang="en-US" sz="3200" b="1" dirty="0">
                <a:solidFill>
                  <a:schemeClr val="bg1"/>
                </a:solidFill>
                <a:latin typeface="Helvetica" panose="020B0604020202020204" pitchFamily="34" charset="0"/>
                <a:ea typeface="SimSun-ExtB" panose="02010609060101010101" pitchFamily="49" charset="-122"/>
                <a:cs typeface="Arial" panose="020B0604020202020204" pitchFamily="34" charset="0"/>
              </a:rPr>
              <a:t>个问题</a:t>
            </a:r>
          </a:p>
        </p:txBody>
      </p:sp>
      <p:grpSp>
        <p:nvGrpSpPr>
          <p:cNvPr id="4" name="组合 3"/>
          <p:cNvGrpSpPr>
            <a:grpSpLocks/>
          </p:cNvGrpSpPr>
          <p:nvPr/>
        </p:nvGrpSpPr>
        <p:grpSpPr bwMode="auto">
          <a:xfrm>
            <a:off x="1117600" y="2834217"/>
            <a:ext cx="2946400" cy="3454400"/>
            <a:chOff x="1054100" y="2125444"/>
            <a:chExt cx="2209800" cy="2590800"/>
          </a:xfrm>
        </p:grpSpPr>
        <p:sp>
          <p:nvSpPr>
            <p:cNvPr id="3" name="矩形 2"/>
            <p:cNvSpPr/>
            <p:nvPr/>
          </p:nvSpPr>
          <p:spPr>
            <a:xfrm>
              <a:off x="1054100" y="2125444"/>
              <a:ext cx="2209800" cy="6667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4" name="矩形 43"/>
            <p:cNvSpPr/>
            <p:nvPr/>
          </p:nvSpPr>
          <p:spPr>
            <a:xfrm>
              <a:off x="105410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5" name="组合 4"/>
          <p:cNvGrpSpPr>
            <a:grpSpLocks/>
          </p:cNvGrpSpPr>
          <p:nvPr/>
        </p:nvGrpSpPr>
        <p:grpSpPr bwMode="auto">
          <a:xfrm>
            <a:off x="6800851" y="2726267"/>
            <a:ext cx="2946400" cy="3676651"/>
            <a:chOff x="3498850" y="1958756"/>
            <a:chExt cx="2209800" cy="2757488"/>
          </a:xfrm>
        </p:grpSpPr>
        <p:sp>
          <p:nvSpPr>
            <p:cNvPr id="42" name="矩形 41"/>
            <p:cNvSpPr/>
            <p:nvPr/>
          </p:nvSpPr>
          <p:spPr>
            <a:xfrm>
              <a:off x="3498850" y="1958756"/>
              <a:ext cx="2209800" cy="8334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5" name="矩形 44"/>
            <p:cNvSpPr/>
            <p:nvPr/>
          </p:nvSpPr>
          <p:spPr>
            <a:xfrm>
              <a:off x="349885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sp>
        <p:nvSpPr>
          <p:cNvPr id="36" name="任意多边形 53"/>
          <p:cNvSpPr/>
          <p:nvPr/>
        </p:nvSpPr>
        <p:spPr bwMode="auto">
          <a:xfrm>
            <a:off x="4233333" y="-612128"/>
            <a:ext cx="3826935" cy="2616200"/>
          </a:xfrm>
          <a:custGeom>
            <a:avLst/>
            <a:gdLst>
              <a:gd name="connsiteX0" fmla="*/ 0 w 4830965"/>
              <a:gd name="connsiteY0" fmla="*/ 0 h 1962150"/>
              <a:gd name="connsiteX1" fmla="*/ 4830965 w 4830965"/>
              <a:gd name="connsiteY1" fmla="*/ 0 h 1962150"/>
              <a:gd name="connsiteX2" fmla="*/ 4830965 w 4830965"/>
              <a:gd name="connsiteY2" fmla="*/ 1962150 h 1962150"/>
              <a:gd name="connsiteX3" fmla="*/ 0 w 4830965"/>
              <a:gd name="connsiteY3" fmla="*/ 1962150 h 1962150"/>
              <a:gd name="connsiteX4" fmla="*/ 0 w 4830965"/>
              <a:gd name="connsiteY4" fmla="*/ 0 h 1962150"/>
              <a:gd name="connsiteX5" fmla="*/ 95250 w 4830965"/>
              <a:gd name="connsiteY5" fmla="*/ 95250 h 1962150"/>
              <a:gd name="connsiteX6" fmla="*/ 95250 w 4830965"/>
              <a:gd name="connsiteY6" fmla="*/ 1876425 h 1962150"/>
              <a:gd name="connsiteX7" fmla="*/ 4726190 w 4830965"/>
              <a:gd name="connsiteY7" fmla="*/ 1876425 h 1962150"/>
              <a:gd name="connsiteX8" fmla="*/ 4726190 w 4830965"/>
              <a:gd name="connsiteY8" fmla="*/ 95250 h 1962150"/>
              <a:gd name="connsiteX9" fmla="*/ 95250 w 4830965"/>
              <a:gd name="connsiteY9" fmla="*/ 952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0965" h="1962150">
                <a:moveTo>
                  <a:pt x="0" y="0"/>
                </a:moveTo>
                <a:lnTo>
                  <a:pt x="4830965" y="0"/>
                </a:lnTo>
                <a:lnTo>
                  <a:pt x="4830965" y="1962150"/>
                </a:lnTo>
                <a:lnTo>
                  <a:pt x="0" y="1962150"/>
                </a:lnTo>
                <a:lnTo>
                  <a:pt x="0" y="0"/>
                </a:lnTo>
                <a:close/>
                <a:moveTo>
                  <a:pt x="95250" y="95250"/>
                </a:moveTo>
                <a:lnTo>
                  <a:pt x="95250" y="1876425"/>
                </a:lnTo>
                <a:lnTo>
                  <a:pt x="4726190" y="1876425"/>
                </a:lnTo>
                <a:lnTo>
                  <a:pt x="4726190" y="95250"/>
                </a:lnTo>
                <a:lnTo>
                  <a:pt x="95250" y="9525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34" name="矩形 33"/>
          <p:cNvSpPr/>
          <p:nvPr/>
        </p:nvSpPr>
        <p:spPr>
          <a:xfrm>
            <a:off x="1320800" y="3729335"/>
            <a:ext cx="2616200" cy="2554545"/>
          </a:xfrm>
          <a:prstGeom prst="rect">
            <a:avLst/>
          </a:prstGeom>
        </p:spPr>
        <p:txBody>
          <a:bodyPr wrap="square">
            <a:spAutoFit/>
          </a:bodyPr>
          <a:lstStyle/>
          <a:p>
            <a:pPr algn="just"/>
            <a:r>
              <a:rPr lang="zh-CN" altLang="en-US" sz="2000" dirty="0">
                <a:sym typeface="微软雅黑" charset="0"/>
              </a:rPr>
              <a:t>小额信贷摊派任务难完成。媒体暗访调研某镇了解，该镇有</a:t>
            </a:r>
            <a:r>
              <a:rPr lang="en-US" altLang="zh-CN" sz="2000" dirty="0">
                <a:sym typeface="微软雅黑" charset="0"/>
              </a:rPr>
              <a:t>674</a:t>
            </a:r>
            <a:r>
              <a:rPr lang="zh-CN" altLang="en-US" sz="2000" dirty="0">
                <a:sym typeface="微软雅黑" charset="0"/>
              </a:rPr>
              <a:t>户贫困户，小额信贷任务</a:t>
            </a:r>
            <a:r>
              <a:rPr lang="en-US" altLang="zh-CN" sz="2000" dirty="0">
                <a:sym typeface="微软雅黑" charset="0"/>
              </a:rPr>
              <a:t>900</a:t>
            </a:r>
            <a:r>
              <a:rPr lang="zh-CN" altLang="en-US" sz="2000" dirty="0">
                <a:sym typeface="微软雅黑" charset="0"/>
              </a:rPr>
              <a:t>多万元（到去年底），现在完成</a:t>
            </a:r>
            <a:r>
              <a:rPr lang="en-US" altLang="zh-CN" sz="2000" dirty="0">
                <a:sym typeface="微软雅黑" charset="0"/>
              </a:rPr>
              <a:t>400</a:t>
            </a:r>
            <a:r>
              <a:rPr lang="zh-CN" altLang="en-US" sz="2000" dirty="0">
                <a:sym typeface="微软雅黑" charset="0"/>
              </a:rPr>
              <a:t>多万元，压力很大。</a:t>
            </a:r>
            <a:endParaRPr lang="zh-CN" altLang="en-US" sz="2000" dirty="0"/>
          </a:p>
        </p:txBody>
      </p:sp>
      <p:sp>
        <p:nvSpPr>
          <p:cNvPr id="35" name="矩形 34"/>
          <p:cNvSpPr/>
          <p:nvPr/>
        </p:nvSpPr>
        <p:spPr>
          <a:xfrm>
            <a:off x="7061200" y="4083735"/>
            <a:ext cx="2540000" cy="1938992"/>
          </a:xfrm>
          <a:prstGeom prst="rect">
            <a:avLst/>
          </a:prstGeom>
        </p:spPr>
        <p:txBody>
          <a:bodyPr wrap="square">
            <a:spAutoFit/>
          </a:bodyPr>
          <a:lstStyle/>
          <a:p>
            <a:pPr algn="just" fontAlgn="auto"/>
            <a:r>
              <a:rPr lang="zh-CN" altLang="en-US" sz="2000" noProof="1">
                <a:solidFill>
                  <a:srgbClr val="000000"/>
                </a:solidFill>
                <a:latin typeface="Arial" panose="020B0604020202020204" pitchFamily="34" charset="0"/>
                <a:ea typeface="微软雅黑" panose="020B0503020204020204" pitchFamily="34" charset="-122"/>
                <a:sym typeface="+mn-ea"/>
              </a:rPr>
              <a:t>扶贫小额贷款额度超限。审计发现，</a:t>
            </a:r>
            <a:r>
              <a:rPr lang="en-US" altLang="zh-CN" sz="2000" noProof="1">
                <a:solidFill>
                  <a:srgbClr val="000000"/>
                </a:solidFill>
                <a:latin typeface="Arial" panose="020B0604020202020204" pitchFamily="34" charset="0"/>
                <a:ea typeface="微软雅黑" panose="020B0503020204020204" pitchFamily="34" charset="-122"/>
                <a:sym typeface="+mn-ea"/>
              </a:rPr>
              <a:t>2016</a:t>
            </a:r>
            <a:r>
              <a:rPr lang="zh-CN" altLang="en-US" sz="2000" noProof="1">
                <a:solidFill>
                  <a:srgbClr val="000000"/>
                </a:solidFill>
                <a:latin typeface="Arial" panose="020B0604020202020204" pitchFamily="34" charset="0"/>
                <a:ea typeface="微软雅黑" panose="020B0503020204020204" pitchFamily="34" charset="-122"/>
                <a:sym typeface="+mn-ea"/>
              </a:rPr>
              <a:t>年至</a:t>
            </a:r>
            <a:r>
              <a:rPr lang="en-US" altLang="zh-CN" sz="2000" noProof="1">
                <a:solidFill>
                  <a:srgbClr val="000000"/>
                </a:solidFill>
                <a:latin typeface="Arial" panose="020B0604020202020204" pitchFamily="34" charset="0"/>
                <a:ea typeface="微软雅黑" panose="020B0503020204020204" pitchFamily="34" charset="-122"/>
                <a:sym typeface="+mn-ea"/>
              </a:rPr>
              <a:t>2017</a:t>
            </a:r>
            <a:r>
              <a:rPr lang="zh-CN" altLang="en-US" sz="2000" noProof="1">
                <a:solidFill>
                  <a:srgbClr val="000000"/>
                </a:solidFill>
                <a:latin typeface="Arial" panose="020B0604020202020204" pitchFamily="34" charset="0"/>
                <a:ea typeface="微软雅黑" panose="020B0503020204020204" pitchFamily="34" charset="-122"/>
                <a:sym typeface="+mn-ea"/>
              </a:rPr>
              <a:t>年，奉节县</a:t>
            </a:r>
            <a:r>
              <a:rPr lang="en-US" altLang="zh-CN" sz="2000" noProof="1">
                <a:solidFill>
                  <a:srgbClr val="000000"/>
                </a:solidFill>
                <a:latin typeface="Arial" panose="020B0604020202020204" pitchFamily="34" charset="0"/>
                <a:ea typeface="微软雅黑" panose="020B0503020204020204" pitchFamily="34" charset="-122"/>
                <a:sym typeface="+mn-ea"/>
              </a:rPr>
              <a:t>7</a:t>
            </a:r>
            <a:r>
              <a:rPr lang="zh-CN" altLang="en-US" sz="2000" noProof="1">
                <a:solidFill>
                  <a:srgbClr val="000000"/>
                </a:solidFill>
                <a:latin typeface="Arial" panose="020B0604020202020204" pitchFamily="34" charset="0"/>
                <a:ea typeface="微软雅黑" panose="020B0503020204020204" pitchFamily="34" charset="-122"/>
                <a:sym typeface="+mn-ea"/>
              </a:rPr>
              <a:t>户建卡贫困户超限额获得扶贫小额贷款</a:t>
            </a:r>
            <a:r>
              <a:rPr lang="en-US" altLang="zh-CN" sz="2000" noProof="1">
                <a:solidFill>
                  <a:srgbClr val="000000"/>
                </a:solidFill>
                <a:latin typeface="Arial" panose="020B0604020202020204" pitchFamily="34" charset="0"/>
                <a:ea typeface="微软雅黑" panose="020B0503020204020204" pitchFamily="34" charset="-122"/>
                <a:sym typeface="+mn-ea"/>
              </a:rPr>
              <a:t>27</a:t>
            </a:r>
            <a:r>
              <a:rPr lang="zh-CN" altLang="en-US" sz="2000" noProof="1">
                <a:solidFill>
                  <a:srgbClr val="000000"/>
                </a:solidFill>
                <a:latin typeface="Arial" panose="020B0604020202020204" pitchFamily="34" charset="0"/>
                <a:ea typeface="微软雅黑" panose="020B0503020204020204" pitchFamily="34" charset="-122"/>
                <a:sym typeface="+mn-ea"/>
              </a:rPr>
              <a:t>万元。</a:t>
            </a:r>
            <a:endParaRPr lang="zh-CN" altLang="zh-CN" sz="2000" b="1" noProof="1">
              <a:solidFill>
                <a:srgbClr val="0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36"/>
          <p:cNvSpPr txBox="1"/>
          <p:nvPr/>
        </p:nvSpPr>
        <p:spPr>
          <a:xfrm>
            <a:off x="2387600" y="3022600"/>
            <a:ext cx="440044" cy="584775"/>
          </a:xfrm>
          <a:prstGeom prst="rect">
            <a:avLst/>
          </a:prstGeom>
          <a:noFill/>
        </p:spPr>
        <p:txBody>
          <a:bodyPr wrap="square" rtlCol="0">
            <a:spAutoFit/>
          </a:bodyPr>
          <a:lstStyle/>
          <a:p>
            <a:r>
              <a:rPr kumimoji="1" lang="en-US" altLang="zh-CN" sz="3200" b="1" dirty="0">
                <a:solidFill>
                  <a:srgbClr val="FFFFFF"/>
                </a:solidFill>
              </a:rPr>
              <a:t>6</a:t>
            </a:r>
            <a:endParaRPr kumimoji="1" lang="zh-CN" altLang="en-US" sz="3200" b="1" dirty="0">
              <a:solidFill>
                <a:srgbClr val="FFFFFF"/>
              </a:solidFill>
            </a:endParaRPr>
          </a:p>
        </p:txBody>
      </p:sp>
      <p:sp>
        <p:nvSpPr>
          <p:cNvPr id="38" name="文本框 37"/>
          <p:cNvSpPr txBox="1"/>
          <p:nvPr/>
        </p:nvSpPr>
        <p:spPr>
          <a:xfrm>
            <a:off x="8121650" y="3086100"/>
            <a:ext cx="440044" cy="584776"/>
          </a:xfrm>
          <a:prstGeom prst="rect">
            <a:avLst/>
          </a:prstGeom>
          <a:noFill/>
        </p:spPr>
        <p:txBody>
          <a:bodyPr wrap="square" rtlCol="0">
            <a:spAutoFit/>
          </a:bodyPr>
          <a:lstStyle/>
          <a:p>
            <a:r>
              <a:rPr kumimoji="1" lang="en-US" altLang="zh-CN" sz="3200" b="1" dirty="0">
                <a:solidFill>
                  <a:srgbClr val="FFFFFF"/>
                </a:solidFill>
              </a:rPr>
              <a:t>7</a:t>
            </a:r>
            <a:endParaRPr kumimoji="1" lang="zh-CN" altLang="en-US" sz="3200" b="1" dirty="0">
              <a:solidFill>
                <a:srgbClr val="FFFFFF"/>
              </a:solidFill>
            </a:endParaRPr>
          </a:p>
        </p:txBody>
      </p:sp>
    </p:spTree>
    <p:extLst>
      <p:ext uri="{BB962C8B-B14F-4D97-AF65-F5344CB8AC3E}">
        <p14:creationId xmlns:p14="http://schemas.microsoft.com/office/powerpoint/2010/main" val="9017388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0" name="组合 7"/>
          <p:cNvGrpSpPr>
            <a:grpSpLocks/>
          </p:cNvGrpSpPr>
          <p:nvPr/>
        </p:nvGrpSpPr>
        <p:grpSpPr bwMode="auto">
          <a:xfrm>
            <a:off x="7984067" y="1883834"/>
            <a:ext cx="3801532" cy="1229784"/>
            <a:chOff x="2872440" y="364103"/>
            <a:chExt cx="2849716" cy="922470"/>
          </a:xfrm>
        </p:grpSpPr>
        <p:sp>
          <p:nvSpPr>
            <p:cNvPr id="24601" name="文本框 13"/>
            <p:cNvSpPr txBox="1">
              <a:spLocks noChangeArrowheads="1"/>
            </p:cNvSpPr>
            <p:nvPr/>
          </p:nvSpPr>
          <p:spPr bwMode="auto">
            <a:xfrm>
              <a:off x="2872440" y="364103"/>
              <a:ext cx="2849716" cy="9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hangingPunct="0"/>
              <a:r>
                <a:rPr lang="en-US" altLang="zh-CN" sz="2400" b="1" dirty="0">
                  <a:solidFill>
                    <a:schemeClr val="bg1"/>
                  </a:solidFill>
                  <a:latin typeface="黑体" charset="0"/>
                  <a:ea typeface="黑体" charset="0"/>
                  <a:cs typeface="黑体" charset="0"/>
                  <a:sym typeface="微软雅黑" charset="0"/>
                </a:rPr>
                <a:t>2016-2017</a:t>
              </a:r>
              <a:r>
                <a:rPr lang="zh-CN" altLang="en-US" sz="2400" b="1" dirty="0">
                  <a:solidFill>
                    <a:schemeClr val="bg1"/>
                  </a:solidFill>
                  <a:latin typeface="黑体" charset="0"/>
                  <a:ea typeface="黑体" charset="0"/>
                  <a:cs typeface="黑体" charset="0"/>
                  <a:sym typeface="微软雅黑" charset="0"/>
                </a:rPr>
                <a:t>年国家第三方评估及省际交叉考核指出重庆产业扶贫存在问题</a:t>
              </a:r>
              <a:endParaRPr lang="en-US" altLang="zh-CN" sz="2400" dirty="0">
                <a:latin typeface="黑体" charset="0"/>
                <a:ea typeface="黑体" charset="0"/>
                <a:cs typeface="黑体" charset="0"/>
              </a:endParaRPr>
            </a:p>
          </p:txBody>
        </p:sp>
        <p:sp>
          <p:nvSpPr>
            <p:cNvPr id="24" name="任意多边形 23"/>
            <p:cNvSpPr/>
            <p:nvPr/>
          </p:nvSpPr>
          <p:spPr>
            <a:xfrm>
              <a:off x="2989856" y="1286573"/>
              <a:ext cx="287194"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grpSp>
      <p:sp>
        <p:nvSpPr>
          <p:cNvPr id="2" name="矩形 1"/>
          <p:cNvSpPr/>
          <p:nvPr/>
        </p:nvSpPr>
        <p:spPr>
          <a:xfrm>
            <a:off x="7581901" y="1"/>
            <a:ext cx="4610100" cy="1437217"/>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39" name="矩形 38"/>
          <p:cNvSpPr/>
          <p:nvPr/>
        </p:nvSpPr>
        <p:spPr>
          <a:xfrm>
            <a:off x="7581901" y="5410201"/>
            <a:ext cx="4610100" cy="1437217"/>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1" name="任意多边形 40"/>
          <p:cNvSpPr/>
          <p:nvPr/>
        </p:nvSpPr>
        <p:spPr>
          <a:xfrm>
            <a:off x="7581901" y="1555752"/>
            <a:ext cx="4610100" cy="3727449"/>
          </a:xfrm>
          <a:custGeom>
            <a:avLst/>
            <a:gdLst>
              <a:gd name="connsiteX0" fmla="*/ 0 w 3457575"/>
              <a:gd name="connsiteY0" fmla="*/ 0 h 2796096"/>
              <a:gd name="connsiteX1" fmla="*/ 3457575 w 3457575"/>
              <a:gd name="connsiteY1" fmla="*/ 0 h 2796096"/>
              <a:gd name="connsiteX2" fmla="*/ 3457575 w 3457575"/>
              <a:gd name="connsiteY2" fmla="*/ 2796096 h 2796096"/>
              <a:gd name="connsiteX3" fmla="*/ 0 w 3457575"/>
              <a:gd name="connsiteY3" fmla="*/ 2796096 h 2796096"/>
              <a:gd name="connsiteX4" fmla="*/ 0 w 3457575"/>
              <a:gd name="connsiteY4" fmla="*/ 0 h 2796096"/>
              <a:gd name="connsiteX5" fmla="*/ 85726 w 3457575"/>
              <a:gd name="connsiteY5" fmla="*/ 86496 h 2796096"/>
              <a:gd name="connsiteX6" fmla="*/ 85726 w 3457575"/>
              <a:gd name="connsiteY6" fmla="*/ 2698618 h 2796096"/>
              <a:gd name="connsiteX7" fmla="*/ 3371852 w 3457575"/>
              <a:gd name="connsiteY7" fmla="*/ 2698618 h 2796096"/>
              <a:gd name="connsiteX8" fmla="*/ 3371852 w 3457575"/>
              <a:gd name="connsiteY8" fmla="*/ 86496 h 2796096"/>
              <a:gd name="connsiteX9" fmla="*/ 85726 w 3457575"/>
              <a:gd name="connsiteY9" fmla="*/ 86496 h 279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7575" h="2796096">
                <a:moveTo>
                  <a:pt x="0" y="0"/>
                </a:moveTo>
                <a:lnTo>
                  <a:pt x="3457575" y="0"/>
                </a:lnTo>
                <a:lnTo>
                  <a:pt x="3457575" y="2796096"/>
                </a:lnTo>
                <a:lnTo>
                  <a:pt x="0" y="2796096"/>
                </a:lnTo>
                <a:lnTo>
                  <a:pt x="0" y="0"/>
                </a:lnTo>
                <a:close/>
                <a:moveTo>
                  <a:pt x="85726" y="86496"/>
                </a:moveTo>
                <a:lnTo>
                  <a:pt x="85726" y="2698618"/>
                </a:lnTo>
                <a:lnTo>
                  <a:pt x="3371852" y="2698618"/>
                </a:lnTo>
                <a:lnTo>
                  <a:pt x="3371852" y="86496"/>
                </a:lnTo>
                <a:lnTo>
                  <a:pt x="85726" y="86496"/>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4599" name="文本框 66"/>
          <p:cNvSpPr txBox="1">
            <a:spLocks noChangeArrowheads="1"/>
          </p:cNvSpPr>
          <p:nvPr/>
        </p:nvSpPr>
        <p:spPr bwMode="auto">
          <a:xfrm>
            <a:off x="585921" y="2198081"/>
            <a:ext cx="5202483"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3200" b="1" dirty="0">
                <a:solidFill>
                  <a:schemeClr val="bg1"/>
                </a:solidFill>
                <a:latin typeface="黑体" charset="0"/>
                <a:ea typeface="黑体" charset="0"/>
                <a:cs typeface="黑体" charset="0"/>
                <a:sym typeface="微软雅黑" charset="0"/>
              </a:rPr>
              <a:t>2018</a:t>
            </a:r>
            <a:r>
              <a:rPr lang="zh-CN" altLang="en-US" sz="3200" b="1" dirty="0">
                <a:solidFill>
                  <a:schemeClr val="bg1"/>
                </a:solidFill>
                <a:latin typeface="黑体" charset="0"/>
                <a:ea typeface="黑体" charset="0"/>
                <a:cs typeface="黑体" charset="0"/>
                <a:sym typeface="微软雅黑" charset="0"/>
              </a:rPr>
              <a:t>年中央巡视指出问题</a:t>
            </a:r>
            <a:endParaRPr lang="zh-CN" altLang="en-US" sz="3200" b="1"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7" name="十字形 6"/>
          <p:cNvSpPr/>
          <p:nvPr/>
        </p:nvSpPr>
        <p:spPr>
          <a:xfrm>
            <a:off x="8149167" y="4561418"/>
            <a:ext cx="368300" cy="368300"/>
          </a:xfrm>
          <a:prstGeom prst="plus">
            <a:avLst>
              <a:gd name="adj" fmla="val 413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矩形 7"/>
          <p:cNvSpPr/>
          <p:nvPr/>
        </p:nvSpPr>
        <p:spPr bwMode="auto">
          <a:xfrm>
            <a:off x="728134" y="3378201"/>
            <a:ext cx="922867" cy="92286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1" name="矩形 70"/>
          <p:cNvSpPr/>
          <p:nvPr/>
        </p:nvSpPr>
        <p:spPr bwMode="auto">
          <a:xfrm>
            <a:off x="728134" y="4504268"/>
            <a:ext cx="922867" cy="92286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矩形 4"/>
          <p:cNvSpPr/>
          <p:nvPr/>
        </p:nvSpPr>
        <p:spPr>
          <a:xfrm>
            <a:off x="8026400" y="3253939"/>
            <a:ext cx="3860800" cy="1713931"/>
          </a:xfrm>
          <a:prstGeom prst="rect">
            <a:avLst/>
          </a:prstGeom>
        </p:spPr>
        <p:txBody>
          <a:bodyPr wrap="square">
            <a:spAutoFit/>
          </a:bodyPr>
          <a:lstStyle/>
          <a:p>
            <a:pPr algn="just">
              <a:lnSpc>
                <a:spcPts val="1360"/>
              </a:lnSpc>
            </a:pPr>
            <a:r>
              <a:rPr lang="en-US" altLang="zh-CN" sz="1600" b="1" dirty="0">
                <a:solidFill>
                  <a:schemeClr val="bg1"/>
                </a:solidFill>
                <a:latin typeface="黑体" charset="0"/>
                <a:ea typeface="黑体" charset="0"/>
                <a:cs typeface="黑体" charset="0"/>
                <a:sym typeface="微软雅黑" charset="0"/>
              </a:rPr>
              <a:t>1</a:t>
            </a:r>
            <a:r>
              <a:rPr lang="zh-CN" altLang="zh-CN" sz="1600" b="1" dirty="0">
                <a:solidFill>
                  <a:schemeClr val="bg1"/>
                </a:solidFill>
                <a:latin typeface="黑体" charset="0"/>
                <a:ea typeface="黑体" charset="0"/>
                <a:cs typeface="黑体" charset="0"/>
                <a:sym typeface="微软雅黑" charset="0"/>
              </a:rPr>
              <a:t>投入少，种类单一</a:t>
            </a:r>
            <a:r>
              <a:rPr lang="en-US" altLang="zh-CN" sz="1600" b="1" dirty="0">
                <a:solidFill>
                  <a:schemeClr val="bg1"/>
                </a:solidFill>
                <a:latin typeface="黑体" charset="0"/>
                <a:ea typeface="黑体" charset="0"/>
                <a:cs typeface="黑体" charset="0"/>
                <a:sym typeface="微软雅黑" charset="0"/>
              </a:rPr>
              <a:t>2</a:t>
            </a:r>
            <a:r>
              <a:rPr lang="zh-CN" altLang="zh-CN" sz="1600" b="1" dirty="0">
                <a:solidFill>
                  <a:schemeClr val="bg1"/>
                </a:solidFill>
                <a:latin typeface="黑体" charset="0"/>
                <a:ea typeface="黑体" charset="0"/>
                <a:cs typeface="黑体" charset="0"/>
                <a:sym typeface="微软雅黑" charset="0"/>
              </a:rPr>
              <a:t>覆盖面不足</a:t>
            </a:r>
            <a:endParaRPr lang="en-US" altLang="zh-CN" sz="1600" b="1" dirty="0">
              <a:solidFill>
                <a:schemeClr val="bg1"/>
              </a:solidFill>
              <a:latin typeface="黑体" charset="0"/>
              <a:ea typeface="黑体" charset="0"/>
              <a:cs typeface="黑体" charset="0"/>
            </a:endParaRPr>
          </a:p>
          <a:p>
            <a:pPr algn="just">
              <a:lnSpc>
                <a:spcPts val="1360"/>
              </a:lnSpc>
            </a:pPr>
            <a:endParaRPr lang="en-US" altLang="zh-CN" sz="1600" b="1" dirty="0">
              <a:solidFill>
                <a:schemeClr val="bg1"/>
              </a:solidFill>
              <a:latin typeface="黑体" charset="0"/>
              <a:ea typeface="黑体" charset="0"/>
              <a:cs typeface="黑体" charset="0"/>
              <a:sym typeface="微软雅黑" charset="0"/>
            </a:endParaRPr>
          </a:p>
          <a:p>
            <a:pPr algn="just">
              <a:lnSpc>
                <a:spcPts val="1360"/>
              </a:lnSpc>
            </a:pPr>
            <a:r>
              <a:rPr lang="en-US" altLang="zh-CN" sz="1600" b="1" dirty="0">
                <a:solidFill>
                  <a:schemeClr val="bg1"/>
                </a:solidFill>
                <a:latin typeface="黑体" charset="0"/>
                <a:ea typeface="黑体" charset="0"/>
                <a:cs typeface="黑体" charset="0"/>
                <a:sym typeface="微软雅黑" charset="0"/>
              </a:rPr>
              <a:t>3</a:t>
            </a:r>
            <a:r>
              <a:rPr lang="zh-CN" altLang="zh-CN" sz="1600" b="1" dirty="0">
                <a:solidFill>
                  <a:schemeClr val="bg1"/>
                </a:solidFill>
                <a:latin typeface="黑体" charset="0"/>
                <a:ea typeface="黑体" charset="0"/>
                <a:cs typeface="黑体" charset="0"/>
                <a:sym typeface="微软雅黑" charset="0"/>
              </a:rPr>
              <a:t>重短期效益、轻长效机制建立</a:t>
            </a:r>
            <a:endParaRPr lang="en-US" altLang="zh-CN" sz="1600" b="1" dirty="0">
              <a:solidFill>
                <a:schemeClr val="bg1"/>
              </a:solidFill>
              <a:latin typeface="黑体" charset="0"/>
              <a:ea typeface="黑体" charset="0"/>
              <a:cs typeface="黑体" charset="0"/>
            </a:endParaRPr>
          </a:p>
          <a:p>
            <a:pPr algn="just">
              <a:lnSpc>
                <a:spcPts val="1360"/>
              </a:lnSpc>
            </a:pPr>
            <a:endParaRPr lang="en-US" altLang="zh-CN" sz="1600" b="1" dirty="0">
              <a:solidFill>
                <a:schemeClr val="bg1"/>
              </a:solidFill>
              <a:latin typeface="黑体" charset="0"/>
              <a:ea typeface="黑体" charset="0"/>
              <a:cs typeface="黑体" charset="0"/>
              <a:sym typeface="微软雅黑" charset="0"/>
            </a:endParaRPr>
          </a:p>
          <a:p>
            <a:pPr algn="just">
              <a:lnSpc>
                <a:spcPts val="1360"/>
              </a:lnSpc>
            </a:pPr>
            <a:r>
              <a:rPr lang="en-US" altLang="zh-CN" sz="1600" b="1" dirty="0">
                <a:solidFill>
                  <a:schemeClr val="bg1"/>
                </a:solidFill>
                <a:latin typeface="黑体" charset="0"/>
                <a:ea typeface="黑体" charset="0"/>
                <a:cs typeface="黑体" charset="0"/>
                <a:sym typeface="微软雅黑" charset="0"/>
              </a:rPr>
              <a:t>4</a:t>
            </a:r>
            <a:r>
              <a:rPr lang="zh-CN" altLang="zh-CN" sz="1600" b="1" dirty="0">
                <a:solidFill>
                  <a:schemeClr val="bg1"/>
                </a:solidFill>
                <a:latin typeface="黑体" charset="0"/>
                <a:ea typeface="黑体" charset="0"/>
                <a:cs typeface="黑体" charset="0"/>
                <a:sym typeface="微软雅黑" charset="0"/>
              </a:rPr>
              <a:t>组织化程度低</a:t>
            </a:r>
            <a:endParaRPr lang="en-US" altLang="zh-CN" sz="1600" b="1" dirty="0">
              <a:solidFill>
                <a:schemeClr val="bg1"/>
              </a:solidFill>
              <a:latin typeface="黑体" charset="0"/>
              <a:ea typeface="黑体" charset="0"/>
              <a:cs typeface="黑体" charset="0"/>
            </a:endParaRPr>
          </a:p>
          <a:p>
            <a:pPr algn="just">
              <a:lnSpc>
                <a:spcPts val="1360"/>
              </a:lnSpc>
            </a:pPr>
            <a:endParaRPr lang="zh-CN" altLang="zh-CN" sz="1600" b="1" dirty="0">
              <a:solidFill>
                <a:schemeClr val="bg1"/>
              </a:solidFill>
              <a:latin typeface="黑体" charset="0"/>
              <a:ea typeface="黑体" charset="0"/>
              <a:cs typeface="黑体" charset="0"/>
              <a:sym typeface="微软雅黑" charset="0"/>
            </a:endParaRPr>
          </a:p>
          <a:p>
            <a:pPr algn="just">
              <a:lnSpc>
                <a:spcPts val="1360"/>
              </a:lnSpc>
            </a:pPr>
            <a:r>
              <a:rPr lang="en-US" altLang="zh-CN" sz="1600" b="1" dirty="0">
                <a:solidFill>
                  <a:schemeClr val="bg1"/>
                </a:solidFill>
                <a:latin typeface="黑体" charset="0"/>
                <a:ea typeface="黑体" charset="0"/>
                <a:cs typeface="黑体" charset="0"/>
                <a:sym typeface="微软雅黑" charset="0"/>
              </a:rPr>
              <a:t>5</a:t>
            </a:r>
            <a:r>
              <a:rPr lang="zh-CN" altLang="zh-CN" sz="1600" b="1" dirty="0">
                <a:solidFill>
                  <a:schemeClr val="bg1"/>
                </a:solidFill>
                <a:latin typeface="黑体" charset="0"/>
                <a:ea typeface="黑体" charset="0"/>
                <a:cs typeface="黑体" charset="0"/>
                <a:sym typeface="微软雅黑" charset="0"/>
              </a:rPr>
              <a:t>补贴“大水漫灌”、效益不明显</a:t>
            </a:r>
            <a:r>
              <a:rPr lang="en-US" altLang="zh-CN" sz="1600" b="1" dirty="0">
                <a:solidFill>
                  <a:schemeClr val="bg1"/>
                </a:solidFill>
                <a:latin typeface="黑体" charset="0"/>
                <a:ea typeface="黑体" charset="0"/>
                <a:cs typeface="黑体" charset="0"/>
                <a:sym typeface="微软雅黑" charset="0"/>
              </a:rPr>
              <a:t> </a:t>
            </a:r>
            <a:endParaRPr lang="zh-CN" altLang="en-US" sz="1600" b="1" dirty="0">
              <a:solidFill>
                <a:schemeClr val="bg1"/>
              </a:solidFill>
              <a:latin typeface="黑体" charset="0"/>
              <a:ea typeface="黑体" charset="0"/>
              <a:cs typeface="黑体" charset="0"/>
            </a:endParaRPr>
          </a:p>
          <a:p>
            <a:pPr algn="just">
              <a:lnSpc>
                <a:spcPts val="1360"/>
              </a:lnSpc>
            </a:pPr>
            <a:endParaRPr lang="zh-CN" altLang="zh-CN" sz="1600" b="1" dirty="0">
              <a:solidFill>
                <a:schemeClr val="bg1"/>
              </a:solidFill>
              <a:latin typeface="黑体" charset="0"/>
              <a:ea typeface="黑体" charset="0"/>
              <a:cs typeface="黑体" charset="0"/>
              <a:sym typeface="微软雅黑" charset="0"/>
            </a:endParaRPr>
          </a:p>
          <a:p>
            <a:pPr algn="just">
              <a:lnSpc>
                <a:spcPts val="1360"/>
              </a:lnSpc>
            </a:pPr>
            <a:r>
              <a:rPr lang="zh-CN" altLang="zh-CN" sz="1600" b="1" dirty="0">
                <a:solidFill>
                  <a:schemeClr val="bg1"/>
                </a:solidFill>
                <a:latin typeface="黑体" charset="0"/>
                <a:ea typeface="黑体" charset="0"/>
                <a:cs typeface="黑体" charset="0"/>
                <a:sym typeface="微软雅黑" charset="0"/>
              </a:rPr>
              <a:t>集体经济薄弱</a:t>
            </a:r>
            <a:endParaRPr lang="zh-CN" altLang="zh-CN" sz="1600" b="1" dirty="0">
              <a:solidFill>
                <a:schemeClr val="bg1"/>
              </a:solidFill>
              <a:sym typeface="微软雅黑" charset="0"/>
            </a:endParaRPr>
          </a:p>
        </p:txBody>
      </p:sp>
      <p:sp>
        <p:nvSpPr>
          <p:cNvPr id="6" name="矩形 5"/>
          <p:cNvSpPr/>
          <p:nvPr/>
        </p:nvSpPr>
        <p:spPr>
          <a:xfrm>
            <a:off x="572382" y="2761734"/>
            <a:ext cx="5132131" cy="400110"/>
          </a:xfrm>
          <a:prstGeom prst="rect">
            <a:avLst/>
          </a:prstGeom>
        </p:spPr>
        <p:txBody>
          <a:bodyPr wrap="square">
            <a:spAutoFit/>
          </a:bodyPr>
          <a:lstStyle/>
          <a:p>
            <a:pPr algn="just" fontAlgn="auto"/>
            <a:r>
              <a:rPr lang="en-US" altLang="zh-CN" sz="2000" b="1"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sz="2000" b="1"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产业扶贫质量不高 </a:t>
            </a:r>
            <a:r>
              <a:rPr lang="zh-CN" altLang="en-US" sz="2000"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 </a:t>
            </a:r>
            <a:r>
              <a:rPr lang="en-US" altLang="zh-CN" sz="2000"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2000" b="1"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贫困户受益不明显</a:t>
            </a:r>
          </a:p>
        </p:txBody>
      </p:sp>
      <p:sp>
        <p:nvSpPr>
          <p:cNvPr id="9" name="矩形 8"/>
          <p:cNvSpPr/>
          <p:nvPr/>
        </p:nvSpPr>
        <p:spPr>
          <a:xfrm>
            <a:off x="1803400" y="3334435"/>
            <a:ext cx="4622800" cy="923330"/>
          </a:xfrm>
          <a:prstGeom prst="rect">
            <a:avLst/>
          </a:prstGeom>
        </p:spPr>
        <p:txBody>
          <a:bodyPr wrap="square">
            <a:spAutoFit/>
          </a:bodyPr>
          <a:lstStyle/>
          <a:p>
            <a:pPr algn="just" fontAlgn="auto"/>
            <a:r>
              <a:rPr lang="zh-CN" altLang="en-US"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龙头企业、农民专业合作社、项目扶持资金支持等产业扶贫模式重视不够，产业发展与贫困户利益联系不紧密</a:t>
            </a:r>
            <a:endParaRPr lang="zh-CN" altLang="en-US" noProof="1">
              <a:solidFill>
                <a:srgbClr val="FFFFFF"/>
              </a:solidFill>
              <a:latin typeface="黑体" panose="02010609060101010101" pitchFamily="49" charset="-122"/>
              <a:ea typeface="黑体" panose="02010609060101010101" pitchFamily="49" charset="-122"/>
              <a:cs typeface="黑体" panose="02010609060101010101" pitchFamily="49" charset="-122"/>
            </a:endParaRPr>
          </a:p>
        </p:txBody>
      </p:sp>
      <p:sp>
        <p:nvSpPr>
          <p:cNvPr id="10" name="矩形 9"/>
          <p:cNvSpPr/>
          <p:nvPr/>
        </p:nvSpPr>
        <p:spPr>
          <a:xfrm>
            <a:off x="1752600" y="4417536"/>
            <a:ext cx="4673600" cy="2246769"/>
          </a:xfrm>
          <a:prstGeom prst="rect">
            <a:avLst/>
          </a:prstGeom>
        </p:spPr>
        <p:txBody>
          <a:bodyPr wrap="square">
            <a:spAutoFit/>
          </a:bodyPr>
          <a:lstStyle/>
          <a:p>
            <a:pPr algn="just" fontAlgn="auto"/>
            <a:r>
              <a:rPr lang="en-US" altLang="zh-CN" sz="2000"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18</a:t>
            </a:r>
            <a:r>
              <a:rPr lang="zh-CN" altLang="en-US" sz="2000"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个贫困区县</a:t>
            </a:r>
            <a:r>
              <a:rPr lang="en-US" altLang="zh-CN" sz="2000"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420</a:t>
            </a:r>
            <a:r>
              <a:rPr lang="zh-CN" altLang="en-US" sz="2000"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龙头企业直接带动贫困户就业人数少；农民专业合作社中贫困户参与程度低，带动贫困户增收作用发挥不好；一些区县到户扶持资金发放标准不统一随意性大，贫困户难以通过发展产业增收；部分产业扶持资金存在浪费损失问题。</a:t>
            </a:r>
            <a:endParaRPr lang="zh-CN" altLang="en-US" sz="2000" b="1" noProof="1">
              <a:solidFill>
                <a:srgbClr val="FFFFFF"/>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黑体" panose="02010609060101010101" pitchFamily="49" charset="-122"/>
              <a:sym typeface="+mn-ea"/>
            </a:endParaRPr>
          </a:p>
        </p:txBody>
      </p:sp>
    </p:spTree>
    <p:extLst>
      <p:ext uri="{BB962C8B-B14F-4D97-AF65-F5344CB8AC3E}">
        <p14:creationId xmlns:p14="http://schemas.microsoft.com/office/powerpoint/2010/main" val="353586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5C3C51FD-40F3-4896-9FFA-D8F2CCC0A90D}"/>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等腰三角形 22">
            <a:extLst>
              <a:ext uri="{FF2B5EF4-FFF2-40B4-BE49-F238E27FC236}">
                <a16:creationId xmlns="" xmlns:a16="http://schemas.microsoft.com/office/drawing/2014/main" id="{6A5A9067-2083-43A5-AD0D-25BBC77CAE4D}"/>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22">
            <a:extLst>
              <a:ext uri="{FF2B5EF4-FFF2-40B4-BE49-F238E27FC236}">
                <a16:creationId xmlns="" xmlns:a16="http://schemas.microsoft.com/office/drawing/2014/main" id="{7D913D0C-6A59-468D-A1BA-63ACCD710A74}"/>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22">
            <a:extLst>
              <a:ext uri="{FF2B5EF4-FFF2-40B4-BE49-F238E27FC236}">
                <a16:creationId xmlns="" xmlns:a16="http://schemas.microsoft.com/office/drawing/2014/main" id="{A1289A50-FA5F-4D9B-84FD-82A09891E7DD}"/>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F7BEA39E-B24F-4C09-9418-F55A30AD7F81}"/>
              </a:ext>
            </a:extLst>
          </p:cNvPr>
          <p:cNvSpPr/>
          <p:nvPr/>
        </p:nvSpPr>
        <p:spPr>
          <a:xfrm>
            <a:off x="0" y="1552297"/>
            <a:ext cx="12192000" cy="3686225"/>
          </a:xfrm>
          <a:prstGeom prst="rect">
            <a:avLst/>
          </a:prstGeom>
          <a:solidFill>
            <a:srgbClr val="5B5B59">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 2">
            <a:extLst>
              <a:ext uri="{FF2B5EF4-FFF2-40B4-BE49-F238E27FC236}">
                <a16:creationId xmlns="" xmlns:a16="http://schemas.microsoft.com/office/drawing/2014/main" id="{AC911B95-1D6A-44F0-9FFA-4B8DF39426DE}"/>
              </a:ext>
            </a:extLst>
          </p:cNvPr>
          <p:cNvSpPr>
            <a:spLocks noGrp="1"/>
          </p:cNvSpPr>
          <p:nvPr>
            <p:ph type="title"/>
          </p:nvPr>
        </p:nvSpPr>
        <p:spPr>
          <a:xfrm>
            <a:off x="1468500" y="352425"/>
            <a:ext cx="2986494" cy="644525"/>
          </a:xfrm>
        </p:spPr>
        <p:txBody>
          <a:bodyPr>
            <a:normAutofit/>
          </a:bodyPr>
          <a:lstStyle/>
          <a:p>
            <a:r>
              <a:rPr lang="zh-CN" altLang="en-US" sz="2400" dirty="0">
                <a:solidFill>
                  <a:schemeClr val="bg1"/>
                </a:solidFill>
                <a:latin typeface="微软雅黑" panose="020B0503020204020204" pitchFamily="34" charset="-122"/>
                <a:ea typeface="微软雅黑" panose="020B0503020204020204" pitchFamily="34" charset="-122"/>
              </a:rPr>
              <a:t>目录 </a:t>
            </a:r>
            <a:r>
              <a:rPr lang="en-US" altLang="zh-CN" sz="2400" dirty="0">
                <a:solidFill>
                  <a:schemeClr val="bg1"/>
                </a:solidFill>
                <a:latin typeface="微软雅黑" panose="020B0503020204020204" pitchFamily="34" charset="-122"/>
                <a:ea typeface="微软雅黑" panose="020B0503020204020204" pitchFamily="34" charset="-122"/>
              </a:rPr>
              <a:t>CONTENTS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灯片编号占位符 1">
            <a:extLst>
              <a:ext uri="{FF2B5EF4-FFF2-40B4-BE49-F238E27FC236}">
                <a16:creationId xmlns="" xmlns:a16="http://schemas.microsoft.com/office/drawing/2014/main" id="{4459D10F-ED3C-4E0E-80B3-7978E4BD5AEA}"/>
              </a:ext>
            </a:extLst>
          </p:cNvPr>
          <p:cNvSpPr>
            <a:spLocks noGrp="1"/>
          </p:cNvSpPr>
          <p:nvPr>
            <p:ph type="sldNum" sz="quarter" idx="12"/>
          </p:nvPr>
        </p:nvSpPr>
        <p:spPr>
          <a:xfrm>
            <a:off x="11201867" y="6356350"/>
            <a:ext cx="474133" cy="365125"/>
          </a:xfrm>
        </p:spPr>
        <p:txBody>
          <a:bodyPr/>
          <a:lstStyle/>
          <a:p>
            <a:fld id="{18AF668F-848C-4CC0-8143-F2E483CC7783}" type="slidenum">
              <a:rPr lang="zh-CN" altLang="en-US" smtClean="0"/>
              <a:pPr/>
              <a:t>2</a:t>
            </a:fld>
            <a:endParaRPr lang="zh-CN" altLang="en-US"/>
          </a:p>
        </p:txBody>
      </p:sp>
      <p:sp>
        <p:nvSpPr>
          <p:cNvPr id="11" name="矩形 10">
            <a:extLst>
              <a:ext uri="{FF2B5EF4-FFF2-40B4-BE49-F238E27FC236}">
                <a16:creationId xmlns="" xmlns:a16="http://schemas.microsoft.com/office/drawing/2014/main" id="{CB243B4B-E1CD-46EA-98CF-5E2FE35F0197}"/>
              </a:ext>
            </a:extLst>
          </p:cNvPr>
          <p:cNvSpPr/>
          <p:nvPr/>
        </p:nvSpPr>
        <p:spPr>
          <a:xfrm>
            <a:off x="1669237" y="2057917"/>
            <a:ext cx="2986494" cy="55399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概念及内涵</a:t>
            </a:r>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CONCEPT &amp; MEANING</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85366" y="1706563"/>
            <a:ext cx="1040519" cy="1015663"/>
          </a:xfrm>
          <a:prstGeom prst="rect">
            <a:avLst/>
          </a:prstGeom>
          <a:noFill/>
        </p:spPr>
        <p:txBody>
          <a:bodyPr wrap="none" rtlCol="0">
            <a:spAutoFit/>
          </a:bodyPr>
          <a:lstStyle/>
          <a:p>
            <a:r>
              <a:rPr kumimoji="1" lang="en-US" altLang="zh-CN" sz="6000" b="1" dirty="0">
                <a:solidFill>
                  <a:schemeClr val="accent4"/>
                </a:solidFill>
              </a:rPr>
              <a:t>01</a:t>
            </a:r>
            <a:endParaRPr kumimoji="1" lang="zh-CN" altLang="en-US" sz="6000" b="1" dirty="0">
              <a:solidFill>
                <a:schemeClr val="accent4"/>
              </a:solidFill>
            </a:endParaRPr>
          </a:p>
        </p:txBody>
      </p:sp>
      <p:sp>
        <p:nvSpPr>
          <p:cNvPr id="35" name="矩形 34">
            <a:extLst>
              <a:ext uri="{FF2B5EF4-FFF2-40B4-BE49-F238E27FC236}">
                <a16:creationId xmlns="" xmlns:a16="http://schemas.microsoft.com/office/drawing/2014/main" id="{CB243B4B-E1CD-46EA-98CF-5E2FE35F0197}"/>
              </a:ext>
            </a:extLst>
          </p:cNvPr>
          <p:cNvSpPr/>
          <p:nvPr/>
        </p:nvSpPr>
        <p:spPr>
          <a:xfrm>
            <a:off x="4361550" y="2057917"/>
            <a:ext cx="2986494" cy="55399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目标任务</a:t>
            </a:r>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TARGET TASK</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3477679" y="1706563"/>
            <a:ext cx="1040519" cy="1015663"/>
          </a:xfrm>
          <a:prstGeom prst="rect">
            <a:avLst/>
          </a:prstGeom>
          <a:noFill/>
        </p:spPr>
        <p:txBody>
          <a:bodyPr wrap="none" rtlCol="0">
            <a:spAutoFit/>
          </a:bodyPr>
          <a:lstStyle/>
          <a:p>
            <a:r>
              <a:rPr kumimoji="1" lang="en-US" altLang="zh-CN" sz="6000" b="1" dirty="0">
                <a:solidFill>
                  <a:schemeClr val="accent4"/>
                </a:solidFill>
              </a:rPr>
              <a:t>02</a:t>
            </a:r>
            <a:endParaRPr kumimoji="1" lang="zh-CN" altLang="en-US" sz="6000" b="1" dirty="0">
              <a:solidFill>
                <a:schemeClr val="accent4"/>
              </a:solidFill>
            </a:endParaRPr>
          </a:p>
        </p:txBody>
      </p:sp>
      <p:sp>
        <p:nvSpPr>
          <p:cNvPr id="37" name="矩形 36">
            <a:extLst>
              <a:ext uri="{FF2B5EF4-FFF2-40B4-BE49-F238E27FC236}">
                <a16:creationId xmlns="" xmlns:a16="http://schemas.microsoft.com/office/drawing/2014/main" id="{CB243B4B-E1CD-46EA-98CF-5E2FE35F0197}"/>
              </a:ext>
            </a:extLst>
          </p:cNvPr>
          <p:cNvSpPr/>
          <p:nvPr/>
        </p:nvSpPr>
        <p:spPr>
          <a:xfrm>
            <a:off x="6968304" y="2057917"/>
            <a:ext cx="2986494" cy="55399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工作原则</a:t>
            </a:r>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WORK  PRINCIPLE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084433" y="1706563"/>
            <a:ext cx="1040519" cy="1015663"/>
          </a:xfrm>
          <a:prstGeom prst="rect">
            <a:avLst/>
          </a:prstGeom>
          <a:noFill/>
        </p:spPr>
        <p:txBody>
          <a:bodyPr wrap="none" rtlCol="0">
            <a:spAutoFit/>
          </a:bodyPr>
          <a:lstStyle/>
          <a:p>
            <a:r>
              <a:rPr kumimoji="1" lang="en-US" altLang="zh-CN" sz="6000" b="1" dirty="0">
                <a:solidFill>
                  <a:schemeClr val="accent4"/>
                </a:solidFill>
              </a:rPr>
              <a:t>03</a:t>
            </a:r>
            <a:endParaRPr kumimoji="1" lang="zh-CN" altLang="en-US" sz="6000" b="1" dirty="0">
              <a:solidFill>
                <a:schemeClr val="accent4"/>
              </a:solidFill>
            </a:endParaRPr>
          </a:p>
        </p:txBody>
      </p:sp>
      <p:sp>
        <p:nvSpPr>
          <p:cNvPr id="39" name="矩形 38">
            <a:extLst>
              <a:ext uri="{FF2B5EF4-FFF2-40B4-BE49-F238E27FC236}">
                <a16:creationId xmlns="" xmlns:a16="http://schemas.microsoft.com/office/drawing/2014/main" id="{CB243B4B-E1CD-46EA-98CF-5E2FE35F0197}"/>
              </a:ext>
            </a:extLst>
          </p:cNvPr>
          <p:cNvSpPr/>
          <p:nvPr/>
        </p:nvSpPr>
        <p:spPr>
          <a:xfrm>
            <a:off x="1671247" y="3096029"/>
            <a:ext cx="2986494" cy="55399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资金范围</a:t>
            </a:r>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FUNDS RANGE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787376" y="2744675"/>
            <a:ext cx="1040519" cy="1015663"/>
          </a:xfrm>
          <a:prstGeom prst="rect">
            <a:avLst/>
          </a:prstGeom>
          <a:noFill/>
        </p:spPr>
        <p:txBody>
          <a:bodyPr wrap="none" rtlCol="0">
            <a:spAutoFit/>
          </a:bodyPr>
          <a:lstStyle/>
          <a:p>
            <a:r>
              <a:rPr kumimoji="1" lang="en-US" altLang="zh-CN" sz="6000" b="1" dirty="0">
                <a:solidFill>
                  <a:schemeClr val="accent4"/>
                </a:solidFill>
              </a:rPr>
              <a:t>04</a:t>
            </a:r>
            <a:endParaRPr kumimoji="1" lang="zh-CN" altLang="en-US" sz="6000" b="1" dirty="0">
              <a:solidFill>
                <a:schemeClr val="accent4"/>
              </a:solidFill>
            </a:endParaRPr>
          </a:p>
        </p:txBody>
      </p:sp>
      <p:sp>
        <p:nvSpPr>
          <p:cNvPr id="41" name="矩形 40">
            <a:extLst>
              <a:ext uri="{FF2B5EF4-FFF2-40B4-BE49-F238E27FC236}">
                <a16:creationId xmlns="" xmlns:a16="http://schemas.microsoft.com/office/drawing/2014/main" id="{CB243B4B-E1CD-46EA-98CF-5E2FE35F0197}"/>
              </a:ext>
            </a:extLst>
          </p:cNvPr>
          <p:cNvSpPr/>
          <p:nvPr/>
        </p:nvSpPr>
        <p:spPr>
          <a:xfrm>
            <a:off x="4363560" y="3096029"/>
            <a:ext cx="2986494" cy="55399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持股方式</a:t>
            </a:r>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SHAREHOLDING MODE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479689" y="2744675"/>
            <a:ext cx="1040519" cy="1015663"/>
          </a:xfrm>
          <a:prstGeom prst="rect">
            <a:avLst/>
          </a:prstGeom>
          <a:noFill/>
        </p:spPr>
        <p:txBody>
          <a:bodyPr wrap="none" rtlCol="0">
            <a:spAutoFit/>
          </a:bodyPr>
          <a:lstStyle/>
          <a:p>
            <a:r>
              <a:rPr kumimoji="1" lang="en-US" altLang="zh-CN" sz="6000" b="1" dirty="0">
                <a:solidFill>
                  <a:schemeClr val="accent4"/>
                </a:solidFill>
              </a:rPr>
              <a:t>05</a:t>
            </a:r>
            <a:endParaRPr kumimoji="1" lang="zh-CN" altLang="en-US" sz="6000" b="1" dirty="0">
              <a:solidFill>
                <a:schemeClr val="accent4"/>
              </a:solidFill>
            </a:endParaRPr>
          </a:p>
        </p:txBody>
      </p:sp>
      <p:sp>
        <p:nvSpPr>
          <p:cNvPr id="43" name="矩形 42">
            <a:extLst>
              <a:ext uri="{FF2B5EF4-FFF2-40B4-BE49-F238E27FC236}">
                <a16:creationId xmlns="" xmlns:a16="http://schemas.microsoft.com/office/drawing/2014/main" id="{CB243B4B-E1CD-46EA-98CF-5E2FE35F0197}"/>
              </a:ext>
            </a:extLst>
          </p:cNvPr>
          <p:cNvSpPr/>
          <p:nvPr/>
        </p:nvSpPr>
        <p:spPr>
          <a:xfrm>
            <a:off x="6970314" y="3096029"/>
            <a:ext cx="2986494" cy="55399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股权管理</a:t>
            </a:r>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STOCK RIGHT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6086443" y="2744675"/>
            <a:ext cx="1040519" cy="1015663"/>
          </a:xfrm>
          <a:prstGeom prst="rect">
            <a:avLst/>
          </a:prstGeom>
          <a:noFill/>
        </p:spPr>
        <p:txBody>
          <a:bodyPr wrap="none" rtlCol="0">
            <a:spAutoFit/>
          </a:bodyPr>
          <a:lstStyle/>
          <a:p>
            <a:r>
              <a:rPr kumimoji="1" lang="en-US" altLang="zh-CN" sz="6000" b="1" dirty="0">
                <a:solidFill>
                  <a:schemeClr val="accent4"/>
                </a:solidFill>
              </a:rPr>
              <a:t>06</a:t>
            </a:r>
            <a:endParaRPr kumimoji="1" lang="zh-CN" altLang="en-US" sz="6000" b="1" dirty="0">
              <a:solidFill>
                <a:schemeClr val="accent4"/>
              </a:solidFill>
            </a:endParaRPr>
          </a:p>
        </p:txBody>
      </p:sp>
      <p:sp>
        <p:nvSpPr>
          <p:cNvPr id="45" name="矩形 44">
            <a:extLst>
              <a:ext uri="{FF2B5EF4-FFF2-40B4-BE49-F238E27FC236}">
                <a16:creationId xmlns="" xmlns:a16="http://schemas.microsoft.com/office/drawing/2014/main" id="{CB243B4B-E1CD-46EA-98CF-5E2FE35F0197}"/>
              </a:ext>
            </a:extLst>
          </p:cNvPr>
          <p:cNvSpPr/>
          <p:nvPr/>
        </p:nvSpPr>
        <p:spPr>
          <a:xfrm>
            <a:off x="1689967" y="4084006"/>
            <a:ext cx="2986494" cy="55399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收益分配</a:t>
            </a:r>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RECEIVE DIVIDENTS</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806096" y="3732652"/>
            <a:ext cx="1040519" cy="1015663"/>
          </a:xfrm>
          <a:prstGeom prst="rect">
            <a:avLst/>
          </a:prstGeom>
          <a:noFill/>
        </p:spPr>
        <p:txBody>
          <a:bodyPr wrap="none" rtlCol="0">
            <a:spAutoFit/>
          </a:bodyPr>
          <a:lstStyle/>
          <a:p>
            <a:r>
              <a:rPr kumimoji="1" lang="en-US" altLang="zh-CN" sz="6000" b="1" dirty="0">
                <a:solidFill>
                  <a:schemeClr val="accent4"/>
                </a:solidFill>
              </a:rPr>
              <a:t>07</a:t>
            </a:r>
            <a:endParaRPr kumimoji="1" lang="zh-CN" altLang="en-US" sz="6000" b="1" dirty="0">
              <a:solidFill>
                <a:schemeClr val="accent4"/>
              </a:solidFill>
            </a:endParaRPr>
          </a:p>
        </p:txBody>
      </p:sp>
      <p:sp>
        <p:nvSpPr>
          <p:cNvPr id="47" name="矩形 46">
            <a:extLst>
              <a:ext uri="{FF2B5EF4-FFF2-40B4-BE49-F238E27FC236}">
                <a16:creationId xmlns="" xmlns:a16="http://schemas.microsoft.com/office/drawing/2014/main" id="{CB243B4B-E1CD-46EA-98CF-5E2FE35F0197}"/>
              </a:ext>
            </a:extLst>
          </p:cNvPr>
          <p:cNvSpPr/>
          <p:nvPr/>
        </p:nvSpPr>
        <p:spPr>
          <a:xfrm>
            <a:off x="4382280" y="4084006"/>
            <a:ext cx="2986494" cy="55399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退出机制</a:t>
            </a:r>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EXIT MECHANISM</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3498409" y="3732652"/>
            <a:ext cx="1040519" cy="1015663"/>
          </a:xfrm>
          <a:prstGeom prst="rect">
            <a:avLst/>
          </a:prstGeom>
          <a:noFill/>
        </p:spPr>
        <p:txBody>
          <a:bodyPr wrap="none" rtlCol="0">
            <a:spAutoFit/>
          </a:bodyPr>
          <a:lstStyle/>
          <a:p>
            <a:r>
              <a:rPr kumimoji="1" lang="en-US" altLang="zh-CN" sz="6000" b="1" dirty="0">
                <a:solidFill>
                  <a:schemeClr val="accent4"/>
                </a:solidFill>
              </a:rPr>
              <a:t>08</a:t>
            </a:r>
            <a:endParaRPr kumimoji="1" lang="zh-CN" altLang="en-US" sz="6000" b="1" dirty="0">
              <a:solidFill>
                <a:schemeClr val="accent4"/>
              </a:solidFill>
            </a:endParaRPr>
          </a:p>
        </p:txBody>
      </p:sp>
      <p:sp>
        <p:nvSpPr>
          <p:cNvPr id="49" name="矩形 48">
            <a:extLst>
              <a:ext uri="{FF2B5EF4-FFF2-40B4-BE49-F238E27FC236}">
                <a16:creationId xmlns="" xmlns:a16="http://schemas.microsoft.com/office/drawing/2014/main" id="{CB243B4B-E1CD-46EA-98CF-5E2FE35F0197}"/>
              </a:ext>
            </a:extLst>
          </p:cNvPr>
          <p:cNvSpPr/>
          <p:nvPr/>
        </p:nvSpPr>
        <p:spPr>
          <a:xfrm>
            <a:off x="6989034" y="4084006"/>
            <a:ext cx="2986494" cy="55399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案例介绍</a:t>
            </a:r>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CASE INTRODUCTION</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6105163" y="3732652"/>
            <a:ext cx="1040519" cy="1015663"/>
          </a:xfrm>
          <a:prstGeom prst="rect">
            <a:avLst/>
          </a:prstGeom>
          <a:noFill/>
        </p:spPr>
        <p:txBody>
          <a:bodyPr wrap="none" rtlCol="0">
            <a:spAutoFit/>
          </a:bodyPr>
          <a:lstStyle/>
          <a:p>
            <a:r>
              <a:rPr kumimoji="1" lang="en-US" altLang="zh-CN" sz="6000" b="1" dirty="0">
                <a:solidFill>
                  <a:schemeClr val="accent4"/>
                </a:solidFill>
              </a:rPr>
              <a:t>09</a:t>
            </a:r>
            <a:endParaRPr kumimoji="1" lang="zh-CN" altLang="en-US" sz="6000" b="1" dirty="0">
              <a:solidFill>
                <a:schemeClr val="accent4"/>
              </a:solidFill>
            </a:endParaRPr>
          </a:p>
        </p:txBody>
      </p:sp>
    </p:spTree>
    <p:extLst>
      <p:ext uri="{BB962C8B-B14F-4D97-AF65-F5344CB8AC3E}">
        <p14:creationId xmlns:p14="http://schemas.microsoft.com/office/powerpoint/2010/main" val="3706222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740E7938-F9FA-4256-A388-D0CD803212A7}"/>
              </a:ext>
            </a:extLst>
          </p:cNvPr>
          <p:cNvSpPr/>
          <p:nvPr/>
        </p:nvSpPr>
        <p:spPr>
          <a:xfrm>
            <a:off x="1303338" y="1082675"/>
            <a:ext cx="493712" cy="544036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wrap="none" anchor="ctr">
            <a:normAutofit lnSpcReduction="10000"/>
          </a:bodyPr>
          <a:lstStyle/>
          <a:p>
            <a:pPr algn="ctr" fontAlgn="auto">
              <a:defRPr/>
            </a:pPr>
            <a:endParaRPr lang="zh-CN" altLang="en-US" b="1" noProof="1"/>
          </a:p>
        </p:txBody>
      </p:sp>
      <p:sp>
        <p:nvSpPr>
          <p:cNvPr id="5" name="Rectangle 6">
            <a:extLst>
              <a:ext uri="{FF2B5EF4-FFF2-40B4-BE49-F238E27FC236}">
                <a16:creationId xmlns="" xmlns:a16="http://schemas.microsoft.com/office/drawing/2014/main" id="{657D34B6-5F8D-4606-ABA9-96B524A48316}"/>
              </a:ext>
            </a:extLst>
          </p:cNvPr>
          <p:cNvSpPr/>
          <p:nvPr/>
        </p:nvSpPr>
        <p:spPr>
          <a:xfrm>
            <a:off x="2055812" y="1183342"/>
            <a:ext cx="4338638" cy="1982788"/>
          </a:xfrm>
          <a:prstGeom prst="roundRect">
            <a:avLst>
              <a:gd name="adj" fmla="val 89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fontAlgn="auto">
              <a:defRPr/>
            </a:pPr>
            <a:endParaRPr lang="zh-CN" altLang="en-US" sz="1400" b="1" noProof="1">
              <a:solidFill>
                <a:schemeClr val="bg1"/>
              </a:solidFill>
            </a:endParaRPr>
          </a:p>
        </p:txBody>
      </p:sp>
      <p:sp>
        <p:nvSpPr>
          <p:cNvPr id="6" name="Rectangle 9">
            <a:extLst>
              <a:ext uri="{FF2B5EF4-FFF2-40B4-BE49-F238E27FC236}">
                <a16:creationId xmlns="" xmlns:a16="http://schemas.microsoft.com/office/drawing/2014/main" id="{3FC03B99-476D-48E0-A2DE-2C5DC9654301}"/>
              </a:ext>
            </a:extLst>
          </p:cNvPr>
          <p:cNvSpPr/>
          <p:nvPr/>
        </p:nvSpPr>
        <p:spPr>
          <a:xfrm>
            <a:off x="1987550" y="3422650"/>
            <a:ext cx="4475163" cy="3100388"/>
          </a:xfrm>
          <a:prstGeom prst="roundRect">
            <a:avLst>
              <a:gd name="adj" fmla="val 66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fontAlgn="auto">
              <a:defRPr/>
            </a:pPr>
            <a:endParaRPr lang="zh-CN" altLang="en-US" sz="1400" b="1" noProof="1">
              <a:solidFill>
                <a:schemeClr val="bg1"/>
              </a:solidFill>
            </a:endParaRPr>
          </a:p>
        </p:txBody>
      </p:sp>
      <p:grpSp>
        <p:nvGrpSpPr>
          <p:cNvPr id="16" name="组合 15">
            <a:extLst>
              <a:ext uri="{FF2B5EF4-FFF2-40B4-BE49-F238E27FC236}">
                <a16:creationId xmlns="" xmlns:a16="http://schemas.microsoft.com/office/drawing/2014/main" id="{FF50735A-54E3-4999-9F05-5A3F5D2DD435}"/>
              </a:ext>
            </a:extLst>
          </p:cNvPr>
          <p:cNvGrpSpPr>
            <a:grpSpLocks/>
          </p:cNvGrpSpPr>
          <p:nvPr/>
        </p:nvGrpSpPr>
        <p:grpSpPr bwMode="auto">
          <a:xfrm>
            <a:off x="2124076" y="1183342"/>
            <a:ext cx="4338638" cy="1824972"/>
            <a:chOff x="874713" y="3336911"/>
            <a:chExt cx="3654425" cy="1630499"/>
          </a:xfrm>
        </p:grpSpPr>
        <p:sp>
          <p:nvSpPr>
            <p:cNvPr id="17" name="矩形 16">
              <a:extLst>
                <a:ext uri="{FF2B5EF4-FFF2-40B4-BE49-F238E27FC236}">
                  <a16:creationId xmlns="" xmlns:a16="http://schemas.microsoft.com/office/drawing/2014/main" id="{D21C0772-8630-4706-ADB6-FBB3CA0BA41D}"/>
                </a:ext>
              </a:extLst>
            </p:cNvPr>
            <p:cNvSpPr/>
            <p:nvPr/>
          </p:nvSpPr>
          <p:spPr>
            <a:xfrm>
              <a:off x="874713" y="3766806"/>
              <a:ext cx="3654425" cy="1200604"/>
            </a:xfrm>
            <a:prstGeom prst="rect">
              <a:avLst/>
            </a:prstGeom>
          </p:spPr>
          <p:txBody>
            <a:bodyPr>
              <a:spAutoFit/>
              <a:scene3d>
                <a:camera prst="orthographicFront"/>
                <a:lightRig rig="threePt" dir="t"/>
              </a:scene3d>
              <a:sp3d contourW="12700"/>
            </a:bodyPr>
            <a:lstStyle/>
            <a:p>
              <a:pPr fontAlgn="auto">
                <a:defRPr/>
              </a:pPr>
              <a:r>
                <a:rPr lang="zh-CN" altLang="en-US" sz="1400" noProof="1">
                  <a:solidFill>
                    <a:schemeClr val="bg1"/>
                  </a:solidFill>
                  <a:latin typeface="微软雅黑" panose="020B0503020204020204" pitchFamily="34" charset="-122"/>
                  <a:sym typeface="+mn-ea"/>
                </a:rPr>
                <a:t>引导当地群众，在政府的</a:t>
              </a:r>
              <a:r>
                <a:rPr lang="zh-CN" altLang="en-US" b="1" noProof="1">
                  <a:solidFill>
                    <a:srgbClr val="0070C0"/>
                  </a:solidFill>
                  <a:latin typeface="微软雅黑" panose="020B0503020204020204" pitchFamily="34" charset="-122"/>
                  <a:sym typeface="+mn-ea"/>
                </a:rPr>
                <a:t>必要</a:t>
              </a:r>
              <a:r>
                <a:rPr lang="zh-CN" altLang="en-US" sz="1400" noProof="1">
                  <a:solidFill>
                    <a:schemeClr val="bg1"/>
                  </a:solidFill>
                  <a:latin typeface="微软雅黑" panose="020B0503020204020204" pitchFamily="34" charset="-122"/>
                  <a:sym typeface="+mn-ea"/>
                </a:rPr>
                <a:t>支持下，挖掘当地资源，发展商品生产，参与</a:t>
              </a:r>
              <a:r>
                <a:rPr lang="zh-CN" altLang="en-US" b="1" noProof="1">
                  <a:solidFill>
                    <a:srgbClr val="0070C0"/>
                  </a:solidFill>
                  <a:latin typeface="微软雅黑" panose="020B0503020204020204" pitchFamily="34" charset="-122"/>
                  <a:sym typeface="+mn-ea"/>
                </a:rPr>
                <a:t>市场经济</a:t>
              </a:r>
              <a:r>
                <a:rPr lang="zh-CN" altLang="en-US" sz="1400" noProof="1">
                  <a:solidFill>
                    <a:schemeClr val="bg1"/>
                  </a:solidFill>
                  <a:latin typeface="微软雅黑" panose="020B0503020204020204" pitchFamily="34" charset="-122"/>
                  <a:sym typeface="+mn-ea"/>
                </a:rPr>
                <a:t>，通过发展生产力不断提高贫困群众</a:t>
              </a:r>
              <a:r>
                <a:rPr lang="zh-CN" altLang="en-US" b="1" noProof="1">
                  <a:solidFill>
                    <a:srgbClr val="0070C0"/>
                  </a:solidFill>
                  <a:latin typeface="微软雅黑" panose="020B0503020204020204" pitchFamily="34" charset="-122"/>
                  <a:sym typeface="+mn-ea"/>
                </a:rPr>
                <a:t>自我积累、自我发展</a:t>
              </a:r>
              <a:r>
                <a:rPr lang="zh-CN" altLang="en-US" sz="1400" noProof="1">
                  <a:solidFill>
                    <a:schemeClr val="bg1"/>
                  </a:solidFill>
                  <a:latin typeface="微软雅黑" panose="020B0503020204020204" pitchFamily="34" charset="-122"/>
                  <a:sym typeface="+mn-ea"/>
                </a:rPr>
                <a:t>的能力。</a:t>
              </a:r>
            </a:p>
          </p:txBody>
        </p:sp>
        <p:sp>
          <p:nvSpPr>
            <p:cNvPr id="18" name="矩形 17">
              <a:extLst>
                <a:ext uri="{FF2B5EF4-FFF2-40B4-BE49-F238E27FC236}">
                  <a16:creationId xmlns="" xmlns:a16="http://schemas.microsoft.com/office/drawing/2014/main" id="{F70B1621-976E-489B-BFF3-D4CC08AE22AC}"/>
                </a:ext>
              </a:extLst>
            </p:cNvPr>
            <p:cNvSpPr/>
            <p:nvPr/>
          </p:nvSpPr>
          <p:spPr>
            <a:xfrm>
              <a:off x="874713" y="3336911"/>
              <a:ext cx="2241550" cy="395321"/>
            </a:xfrm>
            <a:prstGeom prst="rect">
              <a:avLst/>
            </a:prstGeom>
          </p:spPr>
          <p:txBody>
            <a:bodyPr>
              <a:spAutoFit/>
            </a:bodyPr>
            <a:lstStyle/>
            <a:p>
              <a:pPr algn="just" fontAlgn="auto">
                <a:lnSpc>
                  <a:spcPct val="120000"/>
                </a:lnSpc>
                <a:defRPr/>
              </a:pPr>
              <a:r>
                <a:rPr lang="zh-CN" altLang="en-US" b="1" noProof="1">
                  <a:solidFill>
                    <a:schemeClr val="bg1"/>
                  </a:solidFill>
                  <a:latin typeface="+mn-lt"/>
                  <a:ea typeface="+mn-ea"/>
                </a:rPr>
                <a:t>概念     </a:t>
              </a:r>
              <a:r>
                <a:rPr lang="zh-CN" altLang="en-US" b="1" noProof="1">
                  <a:solidFill>
                    <a:schemeClr val="accent1"/>
                  </a:solidFill>
                  <a:effectLst>
                    <a:outerShdw blurRad="38100" dist="25400" dir="5400000" algn="ctr" rotWithShape="0">
                      <a:srgbClr val="6E747A">
                        <a:alpha val="43000"/>
                      </a:srgbClr>
                    </a:outerShdw>
                  </a:effectLst>
                  <a:latin typeface="+mn-lt"/>
                  <a:ea typeface="+mn-ea"/>
                </a:rPr>
                <a:t> 扶贫开发</a:t>
              </a:r>
              <a:endParaRPr lang="zh-CN" altLang="en-US" b="1" noProof="1">
                <a:solidFill>
                  <a:schemeClr val="accent1"/>
                </a:solidFill>
                <a:effectLst>
                  <a:outerShdw blurRad="38100" dist="25400" dir="5400000" algn="ctr" rotWithShape="0">
                    <a:srgbClr val="6E747A">
                      <a:alpha val="43000"/>
                    </a:srgbClr>
                  </a:outerShdw>
                </a:effectLst>
              </a:endParaRPr>
            </a:p>
          </p:txBody>
        </p:sp>
      </p:grpSp>
      <p:sp>
        <p:nvSpPr>
          <p:cNvPr id="19" name="矩形 18">
            <a:extLst>
              <a:ext uri="{FF2B5EF4-FFF2-40B4-BE49-F238E27FC236}">
                <a16:creationId xmlns="" xmlns:a16="http://schemas.microsoft.com/office/drawing/2014/main" id="{E7DD73E9-188F-4F69-85FE-C57867C087E9}"/>
              </a:ext>
            </a:extLst>
          </p:cNvPr>
          <p:cNvSpPr/>
          <p:nvPr/>
        </p:nvSpPr>
        <p:spPr>
          <a:xfrm>
            <a:off x="2339863" y="3927282"/>
            <a:ext cx="3613150" cy="2452979"/>
          </a:xfrm>
          <a:prstGeom prst="rect">
            <a:avLst/>
          </a:prstGeom>
        </p:spPr>
        <p:txBody>
          <a:bodyPr>
            <a:spAutoFit/>
            <a:scene3d>
              <a:camera prst="orthographicFront"/>
              <a:lightRig rig="threePt" dir="t"/>
            </a:scene3d>
            <a:sp3d contourW="12700"/>
          </a:bodyPr>
          <a:lstStyle/>
          <a:p>
            <a:pPr fontAlgn="auto">
              <a:lnSpc>
                <a:spcPct val="130000"/>
              </a:lnSpc>
              <a:defRPr/>
            </a:pPr>
            <a:r>
              <a:rPr lang="zh-CN" altLang="en-US" sz="1400" noProof="1">
                <a:solidFill>
                  <a:schemeClr val="bg1"/>
                </a:solidFill>
                <a:latin typeface="微软雅黑" panose="020B0503020204020204" pitchFamily="34" charset="-122"/>
                <a:sym typeface="+mn-ea"/>
              </a:rPr>
              <a:t>以助推</a:t>
            </a:r>
            <a:r>
              <a:rPr lang="zh-CN" altLang="zh-CN" b="1" noProof="1">
                <a:solidFill>
                  <a:srgbClr val="C00000"/>
                </a:solidFill>
                <a:latin typeface="微软雅黑" panose="020B0503020204020204" pitchFamily="34" charset="-122"/>
                <a:sym typeface="+mn-ea"/>
              </a:rPr>
              <a:t>贫困人口脱贫增收</a:t>
            </a:r>
            <a:r>
              <a:rPr lang="zh-CN" altLang="en-US" sz="1400" noProof="1">
                <a:solidFill>
                  <a:schemeClr val="bg1"/>
                </a:solidFill>
                <a:latin typeface="微软雅黑" panose="020B0503020204020204" pitchFamily="34" charset="-122"/>
                <a:sym typeface="+mn-ea"/>
              </a:rPr>
              <a:t>为目标</a:t>
            </a:r>
            <a:r>
              <a:rPr lang="zh-CN" altLang="zh-CN" sz="1400" noProof="1">
                <a:solidFill>
                  <a:schemeClr val="bg1"/>
                </a:solidFill>
                <a:latin typeface="微软雅黑" panose="020B0503020204020204" pitchFamily="34" charset="-122"/>
                <a:sym typeface="+mn-ea"/>
              </a:rPr>
              <a:t>，</a:t>
            </a:r>
            <a:r>
              <a:rPr lang="zh-CN" altLang="en-US" sz="1400" noProof="1">
                <a:solidFill>
                  <a:schemeClr val="bg1"/>
                </a:solidFill>
                <a:latin typeface="微软雅黑" panose="020B0503020204020204" pitchFamily="34" charset="-122"/>
                <a:sym typeface="+mn-ea"/>
              </a:rPr>
              <a:t>以涉农企业、农民专业合作社、乡村旅游合作社、家庭农场等</a:t>
            </a:r>
            <a:r>
              <a:rPr lang="zh-CN" altLang="zh-CN" b="1" noProof="1">
                <a:solidFill>
                  <a:srgbClr val="C00000"/>
                </a:solidFill>
                <a:latin typeface="微软雅黑" panose="020B0503020204020204" pitchFamily="34" charset="-122"/>
                <a:sym typeface="+mn-ea"/>
              </a:rPr>
              <a:t>新型经营主体</a:t>
            </a:r>
            <a:r>
              <a:rPr lang="zh-CN" altLang="en-US" b="1" noProof="1">
                <a:solidFill>
                  <a:srgbClr val="C00000"/>
                </a:solidFill>
                <a:latin typeface="微软雅黑" panose="020B0503020204020204" pitchFamily="34" charset="-122"/>
                <a:sym typeface="+mn-ea"/>
              </a:rPr>
              <a:t>为</a:t>
            </a:r>
            <a:r>
              <a:rPr lang="zh-CN" altLang="zh-CN" b="1" noProof="1">
                <a:solidFill>
                  <a:srgbClr val="C00000"/>
                </a:solidFill>
                <a:latin typeface="微软雅黑" panose="020B0503020204020204" pitchFamily="34" charset="-122"/>
                <a:sym typeface="+mn-ea"/>
              </a:rPr>
              <a:t>带动</a:t>
            </a:r>
            <a:r>
              <a:rPr lang="zh-CN" altLang="zh-CN" sz="1400" noProof="1">
                <a:solidFill>
                  <a:schemeClr val="bg1"/>
                </a:solidFill>
                <a:latin typeface="微软雅黑" panose="020B0503020204020204" pitchFamily="34" charset="-122"/>
                <a:sym typeface="+mn-ea"/>
              </a:rPr>
              <a:t>，</a:t>
            </a:r>
            <a:r>
              <a:rPr lang="zh-CN" altLang="en-US" sz="1400" noProof="1">
                <a:solidFill>
                  <a:schemeClr val="bg1"/>
                </a:solidFill>
                <a:latin typeface="微软雅黑" panose="020B0503020204020204" pitchFamily="34" charset="-122"/>
                <a:sym typeface="+mn-ea"/>
              </a:rPr>
              <a:t>以投入</a:t>
            </a:r>
            <a:r>
              <a:rPr lang="zh-CN" altLang="zh-CN" b="1" noProof="1">
                <a:solidFill>
                  <a:srgbClr val="C00000"/>
                </a:solidFill>
                <a:latin typeface="微软雅黑" panose="020B0503020204020204" pitchFamily="34" charset="-122"/>
                <a:sym typeface="+mn-ea"/>
              </a:rPr>
              <a:t>财政涉农整合资金</a:t>
            </a:r>
            <a:r>
              <a:rPr lang="zh-CN" altLang="en-US" b="1" noProof="1">
                <a:solidFill>
                  <a:srgbClr val="C00000"/>
                </a:solidFill>
                <a:latin typeface="微软雅黑" panose="020B0503020204020204" pitchFamily="34" charset="-122"/>
                <a:sym typeface="+mn-ea"/>
              </a:rPr>
              <a:t>和</a:t>
            </a:r>
            <a:r>
              <a:rPr lang="zh-CN" altLang="zh-CN" b="1" noProof="1">
                <a:solidFill>
                  <a:srgbClr val="C00000"/>
                </a:solidFill>
                <a:latin typeface="微软雅黑" panose="020B0503020204020204" pitchFamily="34" charset="-122"/>
                <a:sym typeface="+mn-ea"/>
              </a:rPr>
              <a:t>金融</a:t>
            </a:r>
            <a:r>
              <a:rPr lang="zh-CN" altLang="en-US" b="1" noProof="1">
                <a:solidFill>
                  <a:srgbClr val="C00000"/>
                </a:solidFill>
                <a:latin typeface="微软雅黑" panose="020B0503020204020204" pitchFamily="34" charset="-122"/>
                <a:sym typeface="+mn-ea"/>
              </a:rPr>
              <a:t>扶贫资金</a:t>
            </a:r>
            <a:r>
              <a:rPr lang="zh-CN" altLang="zh-CN" sz="1400" noProof="1">
                <a:solidFill>
                  <a:schemeClr val="bg1"/>
                </a:solidFill>
                <a:latin typeface="微软雅黑" panose="020B0503020204020204" pitchFamily="34" charset="-122"/>
                <a:sym typeface="+mn-ea"/>
              </a:rPr>
              <a:t>支持</a:t>
            </a:r>
            <a:r>
              <a:rPr lang="zh-CN" altLang="en-US" sz="1400" noProof="1">
                <a:solidFill>
                  <a:schemeClr val="bg1"/>
                </a:solidFill>
                <a:latin typeface="微软雅黑" panose="020B0503020204020204" pitchFamily="34" charset="-122"/>
                <a:sym typeface="+mn-ea"/>
              </a:rPr>
              <a:t>为手段</a:t>
            </a:r>
            <a:r>
              <a:rPr lang="zh-CN" altLang="zh-CN" sz="1400" noProof="1">
                <a:solidFill>
                  <a:schemeClr val="bg1"/>
                </a:solidFill>
                <a:latin typeface="微软雅黑" panose="020B0503020204020204" pitchFamily="34" charset="-122"/>
                <a:sym typeface="+mn-ea"/>
              </a:rPr>
              <a:t>，建立带动贫困户稳定增收</a:t>
            </a:r>
            <a:r>
              <a:rPr lang="zh-CN" altLang="en-US" sz="1400" noProof="1">
                <a:solidFill>
                  <a:schemeClr val="bg1"/>
                </a:solidFill>
                <a:latin typeface="微软雅黑" panose="020B0503020204020204" pitchFamily="34" charset="-122"/>
                <a:sym typeface="+mn-ea"/>
              </a:rPr>
              <a:t>的</a:t>
            </a:r>
            <a:r>
              <a:rPr lang="zh-CN" altLang="en-US" b="1" noProof="1">
                <a:solidFill>
                  <a:srgbClr val="C00000"/>
                </a:solidFill>
                <a:latin typeface="微软雅黑" panose="020B0503020204020204" pitchFamily="34" charset="-122"/>
                <a:sym typeface="+mn-ea"/>
              </a:rPr>
              <a:t>利益联系</a:t>
            </a:r>
            <a:r>
              <a:rPr lang="zh-CN" altLang="zh-CN" b="1" noProof="1">
                <a:solidFill>
                  <a:srgbClr val="C00000"/>
                </a:solidFill>
                <a:latin typeface="微软雅黑" panose="020B0503020204020204" pitchFamily="34" charset="-122"/>
                <a:sym typeface="+mn-ea"/>
              </a:rPr>
              <a:t>机制</a:t>
            </a:r>
            <a:r>
              <a:rPr lang="zh-CN" altLang="en-US" sz="1400" noProof="1">
                <a:solidFill>
                  <a:schemeClr val="bg1"/>
                </a:solidFill>
                <a:latin typeface="微软雅黑" panose="020B0503020204020204" pitchFamily="34" charset="-122"/>
                <a:sym typeface="+mn-ea"/>
              </a:rPr>
              <a:t>，发展</a:t>
            </a:r>
            <a:r>
              <a:rPr lang="zh-CN" altLang="zh-CN" sz="1400" noProof="1">
                <a:solidFill>
                  <a:schemeClr val="bg1"/>
                </a:solidFill>
                <a:latin typeface="微软雅黑" panose="020B0503020204020204" pitchFamily="34" charset="-122"/>
                <a:sym typeface="+mn-ea"/>
              </a:rPr>
              <a:t>带动贫困户长期稳定增收的特色优势产业项目</a:t>
            </a:r>
            <a:r>
              <a:rPr lang="zh-CN" altLang="en-US" sz="1400" noProof="1">
                <a:solidFill>
                  <a:schemeClr val="bg1"/>
                </a:solidFill>
                <a:latin typeface="微软雅黑" panose="020B0503020204020204" pitchFamily="34" charset="-122"/>
                <a:sym typeface="+mn-ea"/>
              </a:rPr>
              <a:t>的扶贫方式。</a:t>
            </a:r>
          </a:p>
        </p:txBody>
      </p:sp>
      <p:sp>
        <p:nvSpPr>
          <p:cNvPr id="13" name="TextBox 12">
            <a:extLst>
              <a:ext uri="{FF2B5EF4-FFF2-40B4-BE49-F238E27FC236}">
                <a16:creationId xmlns="" xmlns:a16="http://schemas.microsoft.com/office/drawing/2014/main" id="{F45E51DD-ECC0-4DB1-AF57-BF537CE5DD77}"/>
              </a:ext>
            </a:extLst>
          </p:cNvPr>
          <p:cNvSpPr txBox="1">
            <a:spLocks noChangeArrowheads="1"/>
          </p:cNvSpPr>
          <p:nvPr/>
        </p:nvSpPr>
        <p:spPr bwMode="auto">
          <a:xfrm>
            <a:off x="866775" y="298450"/>
            <a:ext cx="30480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200" b="1">
                <a:solidFill>
                  <a:srgbClr val="30681D"/>
                </a:solidFill>
                <a:latin typeface="微软雅黑" panose="020B0503020204020204" pitchFamily="34" charset="-122"/>
              </a:rPr>
              <a:t>概念及内涵</a:t>
            </a:r>
          </a:p>
        </p:txBody>
      </p:sp>
      <p:cxnSp>
        <p:nvCxnSpPr>
          <p:cNvPr id="14" name="直接连接符 13">
            <a:extLst>
              <a:ext uri="{FF2B5EF4-FFF2-40B4-BE49-F238E27FC236}">
                <a16:creationId xmlns="" xmlns:a16="http://schemas.microsoft.com/office/drawing/2014/main" id="{21211160-6F44-4229-8F99-FC45F30F234D}"/>
              </a:ext>
            </a:extLst>
          </p:cNvPr>
          <p:cNvCxnSpPr/>
          <p:nvPr/>
        </p:nvCxnSpPr>
        <p:spPr>
          <a:xfrm>
            <a:off x="942975" y="774700"/>
            <a:ext cx="10721975"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 xmlns:a16="http://schemas.microsoft.com/office/drawing/2014/main" id="{DA727AA1-AE5D-4DF7-82FA-A530F980A510}"/>
              </a:ext>
            </a:extLst>
          </p:cNvPr>
          <p:cNvGrpSpPr>
            <a:grpSpLocks/>
          </p:cNvGrpSpPr>
          <p:nvPr/>
        </p:nvGrpSpPr>
        <p:grpSpPr bwMode="auto">
          <a:xfrm>
            <a:off x="252413" y="220663"/>
            <a:ext cx="830262" cy="614362"/>
            <a:chOff x="252066" y="221068"/>
            <a:chExt cx="830484" cy="613758"/>
          </a:xfrm>
        </p:grpSpPr>
        <p:sp>
          <p:nvSpPr>
            <p:cNvPr id="20" name="椭圆 19">
              <a:extLst>
                <a:ext uri="{FF2B5EF4-FFF2-40B4-BE49-F238E27FC236}">
                  <a16:creationId xmlns="" xmlns:a16="http://schemas.microsoft.com/office/drawing/2014/main" id="{AE5F4584-379F-42F7-B183-1810077B8204}"/>
                </a:ext>
              </a:extLst>
            </p:cNvPr>
            <p:cNvSpPr/>
            <p:nvPr/>
          </p:nvSpPr>
          <p:spPr>
            <a:xfrm>
              <a:off x="252066" y="221068"/>
              <a:ext cx="614526" cy="613758"/>
            </a:xfrm>
            <a:prstGeom prst="ellipse">
              <a:avLst/>
            </a:prstGeom>
            <a:solidFill>
              <a:srgbClr val="3068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157" name="TextBox 20">
              <a:extLst>
                <a:ext uri="{FF2B5EF4-FFF2-40B4-BE49-F238E27FC236}">
                  <a16:creationId xmlns="" xmlns:a16="http://schemas.microsoft.com/office/drawing/2014/main" id="{36FD65B9-194A-4A39-B444-804F1B9F8EE5}"/>
                </a:ext>
              </a:extLst>
            </p:cNvPr>
            <p:cNvSpPr txBox="1">
              <a:spLocks noChangeArrowheads="1"/>
            </p:cNvSpPr>
            <p:nvPr/>
          </p:nvSpPr>
          <p:spPr bwMode="auto">
            <a:xfrm>
              <a:off x="291521" y="236217"/>
              <a:ext cx="791029" cy="554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800">
                  <a:solidFill>
                    <a:schemeClr val="bg1"/>
                  </a:solidFill>
                  <a:latin typeface="Impact" panose="020B0806030902050204" pitchFamily="34" charset="0"/>
                  <a:ea typeface="DFMincho-UB" pitchFamily="1" charset="-128"/>
                </a:rPr>
                <a:t>01</a:t>
              </a:r>
              <a:endParaRPr lang="zh-CN" altLang="en-US" sz="2800">
                <a:solidFill>
                  <a:schemeClr val="bg1"/>
                </a:solidFill>
                <a:latin typeface="Impact" panose="020B0806030902050204" pitchFamily="34" charset="0"/>
                <a:ea typeface="DFMincho-UB" pitchFamily="1" charset="-128"/>
              </a:endParaRPr>
            </a:p>
          </p:txBody>
        </p:sp>
      </p:grpSp>
      <p:sp>
        <p:nvSpPr>
          <p:cNvPr id="9" name="矩形 8">
            <a:extLst>
              <a:ext uri="{FF2B5EF4-FFF2-40B4-BE49-F238E27FC236}">
                <a16:creationId xmlns="" xmlns:a16="http://schemas.microsoft.com/office/drawing/2014/main" id="{73408447-F3BD-40E0-9EEE-9B977D3E28D2}"/>
              </a:ext>
            </a:extLst>
          </p:cNvPr>
          <p:cNvSpPr/>
          <p:nvPr/>
        </p:nvSpPr>
        <p:spPr>
          <a:xfrm>
            <a:off x="2456886" y="3551879"/>
            <a:ext cx="2881775" cy="396134"/>
          </a:xfrm>
          <a:prstGeom prst="rect">
            <a:avLst/>
          </a:prstGeom>
        </p:spPr>
        <p:txBody>
          <a:bodyPr>
            <a:spAutoFit/>
            <a:scene3d>
              <a:camera prst="orthographicFront"/>
              <a:lightRig rig="threePt" dir="t"/>
            </a:scene3d>
            <a:sp3d contourW="12700"/>
          </a:bodyPr>
          <a:lstStyle/>
          <a:p>
            <a:pPr algn="just" fontAlgn="auto">
              <a:lnSpc>
                <a:spcPct val="120000"/>
              </a:lnSpc>
              <a:defRPr/>
            </a:pPr>
            <a:r>
              <a:rPr lang="zh-CN" altLang="en-US" b="1" noProof="1">
                <a:solidFill>
                  <a:schemeClr val="bg1"/>
                </a:solidFill>
                <a:latin typeface="+mn-lt"/>
                <a:ea typeface="+mn-ea"/>
              </a:rPr>
              <a:t>内涵     </a:t>
            </a:r>
            <a:r>
              <a:rPr lang="zh-CN" altLang="en-US" b="1" noProof="1">
                <a:solidFill>
                  <a:schemeClr val="bg2"/>
                </a:solidFill>
                <a:latin typeface="+mn-lt"/>
                <a:ea typeface="+mn-ea"/>
              </a:rPr>
              <a:t>产业精准扶贫</a:t>
            </a:r>
            <a:endParaRPr lang="zh-CN" altLang="en-US" b="1" noProof="1">
              <a:solidFill>
                <a:schemeClr val="bg2"/>
              </a:solidFill>
            </a:endParaRPr>
          </a:p>
        </p:txBody>
      </p:sp>
      <p:pic>
        <p:nvPicPr>
          <p:cNvPr id="10" name="图片 9">
            <a:extLst>
              <a:ext uri="{FF2B5EF4-FFF2-40B4-BE49-F238E27FC236}">
                <a16:creationId xmlns="" xmlns:a16="http://schemas.microsoft.com/office/drawing/2014/main" id="{F8156B3A-B423-4F84-A5D8-BF358EB56896}"/>
              </a:ext>
            </a:extLst>
          </p:cNvPr>
          <p:cNvPicPr>
            <a:picLocks noChangeAspect="1"/>
          </p:cNvPicPr>
          <p:nvPr/>
        </p:nvPicPr>
        <p:blipFill>
          <a:blip r:embed="rId3" cstate="print"/>
          <a:stretch>
            <a:fillRect/>
          </a:stretch>
        </p:blipFill>
        <p:spPr>
          <a:xfrm>
            <a:off x="6703695" y="1082675"/>
            <a:ext cx="4960620" cy="5440680"/>
          </a:xfrm>
          <a:prstGeom prst="roundRect">
            <a:avLst>
              <a:gd name="adj" fmla="val 3635"/>
            </a:avLst>
          </a:prstGeom>
          <a:blipFill>
            <a:blip r:embed="rId4" cstate="print"/>
            <a:stretch>
              <a:fillRect/>
            </a:stretch>
          </a:blipFill>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53" presetClass="entr" presetSubtype="16"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22" presetClass="entr" presetSubtype="2"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500"/>
                                        <p:tgtEl>
                                          <p:spTgt spid="14"/>
                                        </p:tgtEl>
                                      </p:cBhvr>
                                    </p:animEffect>
                                  </p:childTnLst>
                                </p:cTn>
                              </p:par>
                            </p:childTnLst>
                          </p:cTn>
                        </p:par>
                        <p:par>
                          <p:cTn id="24" fill="hold" nodeType="afterGroup">
                            <p:stCondLst>
                              <p:cond delay="1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by="(-#ppt_w*2)" calcmode="lin" valueType="num">
                                      <p:cBhvr rctx="PPT">
                                        <p:cTn id="27" dur="300" autoRev="1" fill="hold">
                                          <p:stCondLst>
                                            <p:cond delay="0"/>
                                          </p:stCondLst>
                                        </p:cTn>
                                        <p:tgtEl>
                                          <p:spTgt spid="13"/>
                                        </p:tgtEl>
                                        <p:attrNameLst>
                                          <p:attrName>ppt_w</p:attrName>
                                        </p:attrNameLst>
                                      </p:cBhvr>
                                    </p:anim>
                                    <p:anim by="(#ppt_w*0.50)" calcmode="lin" valueType="num">
                                      <p:cBhvr>
                                        <p:cTn id="28" dur="300" decel="50000" autoRev="1" fill="hold">
                                          <p:stCondLst>
                                            <p:cond delay="0"/>
                                          </p:stCondLst>
                                        </p:cTn>
                                        <p:tgtEl>
                                          <p:spTgt spid="13"/>
                                        </p:tgtEl>
                                        <p:attrNameLst>
                                          <p:attrName>ppt_x</p:attrName>
                                        </p:attrNameLst>
                                      </p:cBhvr>
                                    </p:anim>
                                    <p:anim from="(-#ppt_h/2)" to="(#ppt_y)" calcmode="lin" valueType="num">
                                      <p:cBhvr>
                                        <p:cTn id="29" dur="600" fill="hold">
                                          <p:stCondLst>
                                            <p:cond delay="0"/>
                                          </p:stCondLst>
                                        </p:cTn>
                                        <p:tgtEl>
                                          <p:spTgt spid="13"/>
                                        </p:tgtEl>
                                        <p:attrNameLst>
                                          <p:attrName>ppt_y</p:attrName>
                                        </p:attrNameLst>
                                      </p:cBhvr>
                                    </p:anim>
                                    <p:animRot by="21600000">
                                      <p:cBhvr>
                                        <p:cTn id="30" dur="600" fill="hold">
                                          <p:stCondLst>
                                            <p:cond delay="0"/>
                                          </p:stCondLst>
                                        </p:cTn>
                                        <p:tgtEl>
                                          <p:spTgt spid="13"/>
                                        </p:tgtEl>
                                        <p:attrNameLst>
                                          <p:attrName>r</p:attrName>
                                        </p:attrNameLst>
                                      </p:cBhvr>
                                    </p:animRot>
                                  </p:childTnLst>
                                </p:cTn>
                              </p:par>
                              <p:par>
                                <p:cTn id="31" presetID="14" presetClass="entr" presetSubtype="1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Freeform 16"/>
          <p:cNvSpPr>
            <a:spLocks/>
          </p:cNvSpPr>
          <p:nvPr/>
        </p:nvSpPr>
        <p:spPr bwMode="auto">
          <a:xfrm rot="11258092">
            <a:off x="10094211" y="2928161"/>
            <a:ext cx="1718258" cy="1524329"/>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rgbClr val="FFC000"/>
          </a:solidFill>
          <a:ln>
            <a:noFill/>
          </a:ln>
          <a:effectLst>
            <a:outerShdw blurRad="254000" dist="190500" dir="720000" algn="ctr" rotWithShape="0">
              <a:srgbClr val="000000">
                <a:alpha val="43000"/>
              </a:srgbClr>
            </a:outerShdw>
          </a:effectLst>
        </p:spPr>
        <p:txBody>
          <a:bodyPr vert="horz" wrap="square" lIns="128572" tIns="64286" rIns="128572" bIns="6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5" name="Freeform 16"/>
          <p:cNvSpPr>
            <a:spLocks/>
          </p:cNvSpPr>
          <p:nvPr/>
        </p:nvSpPr>
        <p:spPr bwMode="auto">
          <a:xfrm rot="11258092">
            <a:off x="6970121" y="5090380"/>
            <a:ext cx="1718258" cy="1524329"/>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bg1">
              <a:lumMod val="50000"/>
            </a:schemeClr>
          </a:solidFill>
          <a:ln>
            <a:noFill/>
          </a:ln>
          <a:effectLst>
            <a:outerShdw blurRad="254000" dist="190500" dir="720000" algn="ctr" rotWithShape="0">
              <a:srgbClr val="000000">
                <a:alpha val="43000"/>
              </a:srgbClr>
            </a:outerShdw>
          </a:effectLst>
        </p:spPr>
        <p:txBody>
          <a:bodyPr vert="horz" wrap="square" lIns="128572" tIns="64286" rIns="128572" bIns="6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6" name="Freeform 6"/>
          <p:cNvSpPr>
            <a:spLocks/>
          </p:cNvSpPr>
          <p:nvPr/>
        </p:nvSpPr>
        <p:spPr bwMode="auto">
          <a:xfrm>
            <a:off x="7046995" y="3343581"/>
            <a:ext cx="5145005" cy="3514419"/>
          </a:xfrm>
          <a:custGeom>
            <a:avLst/>
            <a:gdLst>
              <a:gd name="T0" fmla="*/ 0 w 1768"/>
              <a:gd name="T1" fmla="*/ 1568 h 1568"/>
              <a:gd name="T2" fmla="*/ 1768 w 1768"/>
              <a:gd name="T3" fmla="*/ 1568 h 1568"/>
              <a:gd name="T4" fmla="*/ 1768 w 1768"/>
              <a:gd name="T5" fmla="*/ 0 h 1568"/>
              <a:gd name="T6" fmla="*/ 0 w 1768"/>
              <a:gd name="T7" fmla="*/ 1568 h 1568"/>
            </a:gdLst>
            <a:ahLst/>
            <a:cxnLst>
              <a:cxn ang="0">
                <a:pos x="T0" y="T1"/>
              </a:cxn>
              <a:cxn ang="0">
                <a:pos x="T2" y="T3"/>
              </a:cxn>
              <a:cxn ang="0">
                <a:pos x="T4" y="T5"/>
              </a:cxn>
              <a:cxn ang="0">
                <a:pos x="T6" y="T7"/>
              </a:cxn>
            </a:cxnLst>
            <a:rect l="0" t="0" r="r" b="b"/>
            <a:pathLst>
              <a:path w="1768" h="1568">
                <a:moveTo>
                  <a:pt x="0" y="1568"/>
                </a:moveTo>
                <a:lnTo>
                  <a:pt x="1768" y="1568"/>
                </a:lnTo>
                <a:lnTo>
                  <a:pt x="1768" y="0"/>
                </a:lnTo>
                <a:lnTo>
                  <a:pt x="0" y="1568"/>
                </a:lnTo>
                <a:close/>
              </a:path>
            </a:pathLst>
          </a:custGeom>
          <a:solidFill>
            <a:schemeClr val="accent4"/>
          </a:solidFill>
          <a:ln>
            <a:noFill/>
          </a:ln>
        </p:spPr>
        <p:txBody>
          <a:bodyPr vert="horz" wrap="square" lIns="128572" tIns="64286" rIns="128572" bIns="6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7" name="Freeform 16"/>
          <p:cNvSpPr>
            <a:spLocks/>
          </p:cNvSpPr>
          <p:nvPr/>
        </p:nvSpPr>
        <p:spPr bwMode="auto">
          <a:xfrm rot="458092">
            <a:off x="9084565" y="4595864"/>
            <a:ext cx="1718258" cy="1524329"/>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ysClr val="window" lastClr="FFFFFF"/>
          </a:solidFill>
          <a:ln>
            <a:noFill/>
          </a:ln>
          <a:effectLst>
            <a:outerShdw blurRad="254000" dist="190500" dir="720000" algn="ctr" rotWithShape="0">
              <a:srgbClr val="000000">
                <a:alpha val="43000"/>
              </a:srgbClr>
            </a:outerShdw>
          </a:effectLst>
        </p:spPr>
        <p:txBody>
          <a:bodyPr vert="horz" wrap="square" lIns="128572" tIns="64286" rIns="128572" bIns="6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38" name="Freeform 6"/>
          <p:cNvSpPr>
            <a:spLocks noEditPoints="1"/>
          </p:cNvSpPr>
          <p:nvPr/>
        </p:nvSpPr>
        <p:spPr bwMode="auto">
          <a:xfrm>
            <a:off x="4641430" y="489624"/>
            <a:ext cx="768769" cy="671807"/>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chemeClr val="accent4"/>
          </a:solidFill>
          <a:ln>
            <a:noFill/>
          </a:ln>
        </p:spPr>
        <p:txBody>
          <a:bodyPr vert="horz" wrap="square" lIns="128572" tIns="64286" rIns="128572" bIns="6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0" name="Freeform 11"/>
          <p:cNvSpPr>
            <a:spLocks/>
          </p:cNvSpPr>
          <p:nvPr/>
        </p:nvSpPr>
        <p:spPr bwMode="auto">
          <a:xfrm>
            <a:off x="2337927" y="2923989"/>
            <a:ext cx="896898" cy="848416"/>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chemeClr val="bg1">
              <a:lumMod val="50000"/>
            </a:schemeClr>
          </a:solidFill>
          <a:ln>
            <a:noFill/>
          </a:ln>
        </p:spPr>
        <p:txBody>
          <a:bodyPr vert="horz" wrap="square" lIns="128572" tIns="64286" rIns="128572" bIns="6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2" name="Freeform 16"/>
          <p:cNvSpPr>
            <a:spLocks noEditPoints="1"/>
          </p:cNvSpPr>
          <p:nvPr/>
        </p:nvSpPr>
        <p:spPr bwMode="auto">
          <a:xfrm>
            <a:off x="537275" y="4898299"/>
            <a:ext cx="810324" cy="810324"/>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rgbClr val="7F7F7F"/>
          </a:solidFill>
          <a:ln>
            <a:noFill/>
          </a:ln>
        </p:spPr>
        <p:txBody>
          <a:bodyPr vert="horz" wrap="square" lIns="128572" tIns="64286" rIns="128572" bIns="6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49" name="TextBox 170"/>
          <p:cNvSpPr txBox="1"/>
          <p:nvPr/>
        </p:nvSpPr>
        <p:spPr>
          <a:xfrm>
            <a:off x="10598544" y="3310210"/>
            <a:ext cx="856855" cy="651370"/>
          </a:xfrm>
          <a:prstGeom prst="rect">
            <a:avLst/>
          </a:prstGeom>
          <a:noFill/>
        </p:spPr>
        <p:txBody>
          <a:bodyPr wrap="square" lIns="96431" tIns="48215" rIns="96431" bIns="4821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Franklin Gothic Book" panose="020B0503020102020204" pitchFamily="34" charset="0"/>
                <a:ea typeface="Segoe UI Emoji" panose="020B0502040204020203" pitchFamily="34" charset="0"/>
              </a:rPr>
              <a:t>01</a:t>
            </a:r>
            <a:endParaRPr kumimoji="0" lang="zh-CN" altLang="en-US" sz="3600" b="1" i="0" u="none" strike="noStrike" kern="0" cap="none" spc="0" normalizeH="0" baseline="0" noProof="0" dirty="0">
              <a:ln>
                <a:noFill/>
              </a:ln>
              <a:solidFill>
                <a:sysClr val="window" lastClr="FFFFFF"/>
              </a:solidFill>
              <a:effectLst/>
              <a:uLnTx/>
              <a:uFillTx/>
              <a:latin typeface="Franklin Gothic Book" panose="020B0503020102020204" pitchFamily="34" charset="0"/>
            </a:endParaRPr>
          </a:p>
        </p:txBody>
      </p:sp>
      <p:sp>
        <p:nvSpPr>
          <p:cNvPr id="50" name="TextBox 170"/>
          <p:cNvSpPr txBox="1"/>
          <p:nvPr/>
        </p:nvSpPr>
        <p:spPr>
          <a:xfrm>
            <a:off x="9630302" y="5175850"/>
            <a:ext cx="859898" cy="651370"/>
          </a:xfrm>
          <a:prstGeom prst="rect">
            <a:avLst/>
          </a:prstGeom>
          <a:solidFill>
            <a:sysClr val="window" lastClr="FFFFFF"/>
          </a:solidFill>
        </p:spPr>
        <p:txBody>
          <a:bodyPr wrap="square" lIns="96431" tIns="48215" rIns="96431" bIns="4821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accent4"/>
                </a:solidFill>
                <a:effectLst/>
                <a:uLnTx/>
                <a:uFillTx/>
                <a:latin typeface="Franklin Gothic Book" panose="020B0503020102020204" pitchFamily="34" charset="0"/>
                <a:ea typeface="Segoe UI Emoji" panose="020B0502040204020203" pitchFamily="34" charset="0"/>
              </a:rPr>
              <a:t>02</a:t>
            </a:r>
            <a:endParaRPr kumimoji="0" lang="zh-CN" altLang="en-US" sz="3600" b="1" i="0" u="none" strike="noStrike" kern="0" cap="none" spc="0" normalizeH="0" baseline="0" noProof="0" dirty="0">
              <a:ln>
                <a:noFill/>
              </a:ln>
              <a:solidFill>
                <a:schemeClr val="accent4"/>
              </a:solidFill>
              <a:effectLst/>
              <a:uLnTx/>
              <a:uFillTx/>
              <a:latin typeface="Franklin Gothic Book" panose="020B0503020102020204" pitchFamily="34" charset="0"/>
            </a:endParaRPr>
          </a:p>
        </p:txBody>
      </p:sp>
      <p:sp>
        <p:nvSpPr>
          <p:cNvPr id="51" name="TextBox 170"/>
          <p:cNvSpPr txBox="1"/>
          <p:nvPr/>
        </p:nvSpPr>
        <p:spPr>
          <a:xfrm>
            <a:off x="7481272" y="5565509"/>
            <a:ext cx="900727" cy="651370"/>
          </a:xfrm>
          <a:prstGeom prst="rect">
            <a:avLst/>
          </a:prstGeom>
          <a:noFill/>
        </p:spPr>
        <p:txBody>
          <a:bodyPr wrap="square" lIns="96431" tIns="48215" rIns="96431" bIns="4821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Franklin Gothic Book" panose="020B0503020102020204" pitchFamily="34" charset="0"/>
                <a:ea typeface="Segoe UI Emoji" panose="020B0502040204020203" pitchFamily="34" charset="0"/>
              </a:rPr>
              <a:t>03</a:t>
            </a:r>
            <a:endParaRPr kumimoji="0" lang="zh-CN" altLang="en-US" sz="3600" b="1" i="0" u="none" strike="noStrike" kern="0" cap="none" spc="0" normalizeH="0" baseline="0" noProof="0" dirty="0">
              <a:ln>
                <a:noFill/>
              </a:ln>
              <a:solidFill>
                <a:sysClr val="window" lastClr="FFFFFF"/>
              </a:solidFill>
              <a:effectLst/>
              <a:uLnTx/>
              <a:uFillTx/>
              <a:latin typeface="Franklin Gothic Book" panose="020B0503020102020204" pitchFamily="34" charset="0"/>
            </a:endParaRPr>
          </a:p>
        </p:txBody>
      </p:sp>
      <p:sp>
        <p:nvSpPr>
          <p:cNvPr id="3" name="矩形 2"/>
          <p:cNvSpPr/>
          <p:nvPr/>
        </p:nvSpPr>
        <p:spPr>
          <a:xfrm>
            <a:off x="3378200" y="2829707"/>
            <a:ext cx="5842000" cy="1954381"/>
          </a:xfrm>
          <a:prstGeom prst="rect">
            <a:avLst/>
          </a:prstGeom>
        </p:spPr>
        <p:txBody>
          <a:bodyPr wrap="square">
            <a:spAutoFit/>
          </a:bodyPr>
          <a:lstStyle/>
          <a:p>
            <a:pPr>
              <a:lnSpc>
                <a:spcPct val="150000"/>
              </a:lnSpc>
              <a:spcAft>
                <a:spcPts val="600"/>
              </a:spcAft>
            </a:pPr>
            <a:r>
              <a:rPr lang="zh-CN" altLang="zh-CN" sz="2400" b="1" dirty="0">
                <a:solidFill>
                  <a:schemeClr val="bg1"/>
                </a:solidFill>
                <a:latin typeface="微软雅黑" charset="0"/>
                <a:sym typeface="微软雅黑" charset="0"/>
              </a:rPr>
              <a:t>农户受益精准</a:t>
            </a:r>
          </a:p>
          <a:p>
            <a:pPr>
              <a:spcAft>
                <a:spcPts val="600"/>
              </a:spcAft>
            </a:pPr>
            <a:r>
              <a:rPr lang="zh-CN" altLang="zh-CN" sz="2000" dirty="0">
                <a:solidFill>
                  <a:schemeClr val="bg1"/>
                </a:solidFill>
                <a:latin typeface="微软雅黑" charset="0"/>
                <a:sym typeface="微软雅黑" charset="0"/>
              </a:rPr>
              <a:t>瞄准农村建卡贫困户，调动贫困人口</a:t>
            </a:r>
            <a:r>
              <a:rPr lang="zh-CN" altLang="en-US" sz="2000" dirty="0">
                <a:solidFill>
                  <a:schemeClr val="bg1"/>
                </a:solidFill>
                <a:latin typeface="微软雅黑" charset="0"/>
                <a:sym typeface="微软雅黑" charset="0"/>
              </a:rPr>
              <a:t>内生动力 </a:t>
            </a:r>
            <a:r>
              <a:rPr lang="zh-CN" altLang="zh-CN" sz="2000" dirty="0">
                <a:solidFill>
                  <a:schemeClr val="bg1"/>
                </a:solidFill>
                <a:latin typeface="微软雅黑" charset="0"/>
                <a:sym typeface="微软雅黑" charset="0"/>
              </a:rPr>
              <a:t>，政府支持，</a:t>
            </a:r>
            <a:r>
              <a:rPr lang="zh-CN" altLang="en-US" sz="2000" dirty="0">
                <a:solidFill>
                  <a:schemeClr val="bg1"/>
                </a:solidFill>
                <a:latin typeface="微软雅黑" charset="0"/>
                <a:sym typeface="微软雅黑" charset="0"/>
              </a:rPr>
              <a:t>社会参与</a:t>
            </a:r>
            <a:r>
              <a:rPr lang="zh-CN" altLang="zh-CN" sz="2000" dirty="0">
                <a:solidFill>
                  <a:schemeClr val="bg1"/>
                </a:solidFill>
                <a:latin typeface="微软雅黑" charset="0"/>
                <a:sym typeface="微软雅黑" charset="0"/>
              </a:rPr>
              <a:t>，精准帮扶，合力推动。</a:t>
            </a:r>
            <a:r>
              <a:rPr lang="zh-CN" altLang="en-US" sz="2000" dirty="0">
                <a:solidFill>
                  <a:schemeClr val="bg1"/>
                </a:solidFill>
                <a:latin typeface="微软雅黑" charset="0"/>
                <a:sym typeface="微软雅黑" charset="0"/>
              </a:rPr>
              <a:t>以</a:t>
            </a:r>
            <a:r>
              <a:rPr lang="zh-CN" altLang="zh-CN" sz="2000" dirty="0">
                <a:solidFill>
                  <a:schemeClr val="bg1"/>
                </a:solidFill>
                <a:latin typeface="微软雅黑" charset="0"/>
                <a:sym typeface="微软雅黑" charset="0"/>
              </a:rPr>
              <a:t>建卡贫困户稳定、长期受益作为</a:t>
            </a:r>
            <a:r>
              <a:rPr lang="zh-CN" altLang="en-US" sz="2000" dirty="0">
                <a:solidFill>
                  <a:schemeClr val="bg1"/>
                </a:solidFill>
                <a:latin typeface="微软雅黑" charset="0"/>
                <a:sym typeface="微软雅黑" charset="0"/>
              </a:rPr>
              <a:t>出发点和归宿</a:t>
            </a:r>
            <a:r>
              <a:rPr lang="zh-CN" altLang="zh-CN" sz="2000" dirty="0">
                <a:solidFill>
                  <a:schemeClr val="bg1"/>
                </a:solidFill>
                <a:latin typeface="微软雅黑" charset="0"/>
                <a:sym typeface="微软雅黑" charset="0"/>
              </a:rPr>
              <a:t>，避免扶农不扶贫、产业不带贫。</a:t>
            </a:r>
          </a:p>
        </p:txBody>
      </p:sp>
      <p:sp>
        <p:nvSpPr>
          <p:cNvPr id="4" name="矩形 3"/>
          <p:cNvSpPr/>
          <p:nvPr/>
        </p:nvSpPr>
        <p:spPr>
          <a:xfrm>
            <a:off x="5486400" y="225259"/>
            <a:ext cx="6324600" cy="2569934"/>
          </a:xfrm>
          <a:prstGeom prst="rect">
            <a:avLst/>
          </a:prstGeom>
        </p:spPr>
        <p:txBody>
          <a:bodyPr wrap="square">
            <a:spAutoFit/>
          </a:bodyPr>
          <a:lstStyle/>
          <a:p>
            <a:pPr>
              <a:lnSpc>
                <a:spcPct val="150000"/>
              </a:lnSpc>
              <a:spcAft>
                <a:spcPts val="600"/>
              </a:spcAft>
            </a:pPr>
            <a:r>
              <a:rPr lang="zh-CN" altLang="zh-CN" sz="2400" b="1" dirty="0">
                <a:solidFill>
                  <a:srgbClr val="FFFFFF"/>
                </a:solidFill>
                <a:latin typeface="微软雅黑" charset="0"/>
                <a:sym typeface="微软雅黑" charset="0"/>
              </a:rPr>
              <a:t>产业选择精准</a:t>
            </a:r>
          </a:p>
          <a:p>
            <a:pPr>
              <a:spcAft>
                <a:spcPts val="600"/>
              </a:spcAft>
            </a:pPr>
            <a:r>
              <a:rPr lang="zh-CN" altLang="zh-CN" sz="2000" dirty="0">
                <a:solidFill>
                  <a:srgbClr val="FFFFFF"/>
                </a:solidFill>
                <a:latin typeface="微软雅黑" charset="0"/>
                <a:sym typeface="微软雅黑" charset="0"/>
              </a:rPr>
              <a:t>综合考虑资源优势、产业基础、市场需求、技术支撑、资源环境承载力等因素，坚持面上保护、点上开发，选准特色产业，优化产业布局，合理确定产业发展方向、重点和规模，打好用活绿色生态牌、乡村特色牌、民族民俗牌，提高产业发展的持续性和有效性，确保贫困地区生产、生活、生态协调兼顾。</a:t>
            </a:r>
          </a:p>
        </p:txBody>
      </p:sp>
      <p:sp>
        <p:nvSpPr>
          <p:cNvPr id="11" name="矩形 10"/>
          <p:cNvSpPr/>
          <p:nvPr/>
        </p:nvSpPr>
        <p:spPr>
          <a:xfrm>
            <a:off x="1498600" y="4780957"/>
            <a:ext cx="5257800" cy="1954381"/>
          </a:xfrm>
          <a:prstGeom prst="rect">
            <a:avLst/>
          </a:prstGeom>
        </p:spPr>
        <p:txBody>
          <a:bodyPr wrap="square">
            <a:spAutoFit/>
          </a:bodyPr>
          <a:lstStyle/>
          <a:p>
            <a:pPr>
              <a:lnSpc>
                <a:spcPct val="150000"/>
              </a:lnSpc>
              <a:spcAft>
                <a:spcPts val="600"/>
              </a:spcAft>
            </a:pPr>
            <a:r>
              <a:rPr lang="zh-CN" altLang="zh-CN" sz="2400" b="1" dirty="0">
                <a:solidFill>
                  <a:srgbClr val="FFFFFF"/>
                </a:solidFill>
                <a:latin typeface="微软雅黑" charset="0"/>
                <a:sym typeface="微软雅黑" charset="0"/>
              </a:rPr>
              <a:t>项目设计精准</a:t>
            </a:r>
          </a:p>
          <a:p>
            <a:pPr>
              <a:spcAft>
                <a:spcPts val="600"/>
              </a:spcAft>
            </a:pPr>
            <a:r>
              <a:rPr lang="zh-CN" altLang="zh-CN" sz="2000" dirty="0">
                <a:solidFill>
                  <a:srgbClr val="FFFFFF"/>
                </a:solidFill>
                <a:latin typeface="微软雅黑" charset="0"/>
                <a:sym typeface="微软雅黑" charset="0"/>
              </a:rPr>
              <a:t>整合资金、技术等要素资源，着力关键环节，注重贫困户的参与度，兼顾短期效应和长期效益，科学设计项目。找准项目实施与贫困户受益的结合点，构建有效的利益联结机制。</a:t>
            </a:r>
          </a:p>
        </p:txBody>
      </p:sp>
      <p:sp>
        <p:nvSpPr>
          <p:cNvPr id="52" name="文本框 66">
            <a:extLst>
              <a:ext uri="{FF2B5EF4-FFF2-40B4-BE49-F238E27FC236}">
                <a16:creationId xmlns="" xmlns:a16="http://schemas.microsoft.com/office/drawing/2014/main" id="{FB6FD4E4-1D6C-47AE-BB02-5B980C5CBBFD}"/>
              </a:ext>
            </a:extLst>
          </p:cNvPr>
          <p:cNvSpPr txBox="1">
            <a:spLocks noChangeArrowheads="1"/>
          </p:cNvSpPr>
          <p:nvPr/>
        </p:nvSpPr>
        <p:spPr bwMode="auto">
          <a:xfrm>
            <a:off x="420821" y="163641"/>
            <a:ext cx="49639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目标要求</a:t>
            </a:r>
          </a:p>
        </p:txBody>
      </p:sp>
    </p:spTree>
    <p:extLst>
      <p:ext uri="{BB962C8B-B14F-4D97-AF65-F5344CB8AC3E}">
        <p14:creationId xmlns:p14="http://schemas.microsoft.com/office/powerpoint/2010/main" val="35805475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17" name="Group 38"/>
          <p:cNvGrpSpPr/>
          <p:nvPr/>
        </p:nvGrpSpPr>
        <p:grpSpPr>
          <a:xfrm>
            <a:off x="6357784" y="1238410"/>
            <a:ext cx="4919815" cy="4895732"/>
            <a:chOff x="3685337" y="1514384"/>
            <a:chExt cx="4821324" cy="4797721"/>
          </a:xfrm>
        </p:grpSpPr>
        <p:sp>
          <p:nvSpPr>
            <p:cNvPr id="18"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chemeClr val="bg1">
                <a:lumMod val="50000"/>
              </a:schemeClr>
            </a:solidFill>
            <a:ln w="12700" cap="flat" cmpd="sng" algn="ctr">
              <a:solidFill>
                <a:sysClr val="window" lastClr="FFFFFF">
                  <a:hueOff val="0"/>
                  <a:satOff val="0"/>
                  <a:lumOff val="0"/>
                  <a:alphaOff val="0"/>
                </a:sysClr>
              </a:solidFill>
              <a:prstDash val="solid"/>
              <a:miter lim="800000"/>
            </a:ln>
            <a:effectLst/>
          </p:spPr>
          <p:txBody>
            <a:bodyPr spcFirstLastPara="0" vert="horz" wrap="square" lIns="2599076" tIns="1086668" rIns="625575" bIns="2423667" numCol="1" spcCol="1270" anchor="ctr" anchorCtr="0">
              <a:noAutofit/>
            </a:bodyPr>
            <a:lstStyle/>
            <a:p>
              <a:pPr marL="0" marR="0" lvl="0" indent="0" algn="just" defTabSz="2437032" eaLnBrk="1" fontAlgn="auto" latinLnBrk="0" hangingPunct="1">
                <a:lnSpc>
                  <a:spcPct val="120000"/>
                </a:lnSpc>
                <a:spcBef>
                  <a:spcPts val="0"/>
                </a:spcBef>
                <a:spcAft>
                  <a:spcPct val="35000"/>
                </a:spcAft>
                <a:buClrTx/>
                <a:buSzTx/>
                <a:buFontTx/>
                <a:buNone/>
                <a:tabLst/>
                <a:defRPr/>
              </a:pPr>
              <a:endParaRPr kumimoji="0" lang="en-GB" sz="7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FFC000"/>
            </a:solidFill>
            <a:ln w="12700" cap="flat" cmpd="sng" algn="ctr">
              <a:solidFill>
                <a:sysClr val="window" lastClr="FFFFFF">
                  <a:hueOff val="0"/>
                  <a:satOff val="0"/>
                  <a:lumOff val="0"/>
                  <a:alphaOff val="0"/>
                </a:sysClr>
              </a:solidFill>
              <a:prstDash val="solid"/>
              <a:miter lim="800000"/>
            </a:ln>
            <a:effectLst/>
          </p:spPr>
          <p:txBody>
            <a:bodyPr spcFirstLastPara="0" vert="horz" wrap="square" lIns="1229778" tIns="3200992" rIns="1172640" bIns="515570" numCol="1" spcCol="1270" anchor="ctr" anchorCtr="0">
              <a:noAutofit/>
            </a:bodyPr>
            <a:lstStyle/>
            <a:p>
              <a:pPr marL="0" marR="0" lvl="0" indent="0" algn="just" defTabSz="3046291" eaLnBrk="1" fontAlgn="auto" latinLnBrk="0" hangingPunct="1">
                <a:lnSpc>
                  <a:spcPct val="120000"/>
                </a:lnSpc>
                <a:spcBef>
                  <a:spcPts val="0"/>
                </a:spcBef>
                <a:spcAft>
                  <a:spcPct val="35000"/>
                </a:spcAft>
                <a:buClrTx/>
                <a:buSzTx/>
                <a:buFontTx/>
                <a:buNone/>
                <a:tabLst/>
                <a:defRPr/>
              </a:pPr>
              <a:endParaRPr kumimoji="0" lang="en-GB" sz="7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chemeClr val="accent4"/>
            </a:solidFill>
            <a:ln w="12700" cap="flat" cmpd="sng" algn="ctr">
              <a:solidFill>
                <a:sysClr val="window" lastClr="FFFFFF">
                  <a:hueOff val="0"/>
                  <a:satOff val="0"/>
                  <a:lumOff val="0"/>
                  <a:alphaOff val="0"/>
                </a:sysClr>
              </a:solidFill>
              <a:prstDash val="solid"/>
              <a:miter lim="800000"/>
            </a:ln>
            <a:effectLst/>
          </p:spPr>
          <p:txBody>
            <a:bodyPr spcFirstLastPara="0" vert="horz" wrap="square" lIns="625577" tIns="1086668" rIns="2599075" bIns="2423667" numCol="1" spcCol="1270" anchor="ctr" anchorCtr="0">
              <a:noAutofit/>
            </a:bodyPr>
            <a:lstStyle/>
            <a:p>
              <a:pPr marL="0" marR="0" lvl="0" indent="0" algn="just" defTabSz="2437032" eaLnBrk="1" fontAlgn="auto" latinLnBrk="0" hangingPunct="1">
                <a:lnSpc>
                  <a:spcPct val="120000"/>
                </a:lnSpc>
                <a:spcBef>
                  <a:spcPts val="0"/>
                </a:spcBef>
                <a:spcAft>
                  <a:spcPct val="35000"/>
                </a:spcAft>
                <a:buClrTx/>
                <a:buSzTx/>
                <a:buFontTx/>
                <a:buNone/>
                <a:tabLst/>
                <a:defRPr/>
              </a:pPr>
              <a:endParaRPr kumimoji="0" lang="en-GB" sz="7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 name="Circular Arrow 42"/>
            <p:cNvSpPr/>
            <p:nvPr/>
          </p:nvSpPr>
          <p:spPr>
            <a:xfrm>
              <a:off x="3856462" y="1514384"/>
              <a:ext cx="4650199" cy="4650202"/>
            </a:xfrm>
            <a:prstGeom prst="circularArrow">
              <a:avLst>
                <a:gd name="adj1" fmla="val 5085"/>
                <a:gd name="adj2" fmla="val 327528"/>
                <a:gd name="adj3" fmla="val 1472472"/>
                <a:gd name="adj4" fmla="val 16199432"/>
                <a:gd name="adj5" fmla="val 5932"/>
              </a:avLst>
            </a:prstGeom>
            <a:solidFill>
              <a:sysClr val="window" lastClr="FFFFFF">
                <a:lumMod val="95000"/>
              </a:sysClr>
            </a:solidFill>
            <a:ln>
              <a:noFill/>
            </a:ln>
            <a:effectLst/>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Circular Arrow 43"/>
            <p:cNvSpPr/>
            <p:nvPr/>
          </p:nvSpPr>
          <p:spPr>
            <a:xfrm>
              <a:off x="3770899" y="1661904"/>
              <a:ext cx="4650199" cy="4650201"/>
            </a:xfrm>
            <a:prstGeom prst="circularArrow">
              <a:avLst>
                <a:gd name="adj1" fmla="val 5085"/>
                <a:gd name="adj2" fmla="val 327528"/>
                <a:gd name="adj3" fmla="val 8671970"/>
                <a:gd name="adj4" fmla="val 1800502"/>
                <a:gd name="adj5" fmla="val 5932"/>
              </a:avLst>
            </a:prstGeom>
            <a:solidFill>
              <a:sysClr val="window" lastClr="FFFFFF">
                <a:lumMod val="95000"/>
              </a:sysClr>
            </a:solidFill>
            <a:ln>
              <a:noFill/>
            </a:ln>
            <a:effectLst/>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ircular Arrow 44"/>
            <p:cNvSpPr/>
            <p:nvPr/>
          </p:nvSpPr>
          <p:spPr>
            <a:xfrm>
              <a:off x="3685337" y="1514384"/>
              <a:ext cx="4650199" cy="4650202"/>
            </a:xfrm>
            <a:prstGeom prst="circularArrow">
              <a:avLst>
                <a:gd name="adj1" fmla="val 5085"/>
                <a:gd name="adj2" fmla="val 327528"/>
                <a:gd name="adj3" fmla="val 15873039"/>
                <a:gd name="adj4" fmla="val 9000000"/>
                <a:gd name="adj5" fmla="val 5932"/>
              </a:avLst>
            </a:prstGeom>
            <a:solidFill>
              <a:sysClr val="window" lastClr="FFFFFF">
                <a:lumMod val="95000"/>
              </a:sysClr>
            </a:solidFill>
            <a:ln>
              <a:noFill/>
            </a:ln>
            <a:effectLst/>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4" name="Freeform 45"/>
          <p:cNvSpPr>
            <a:spLocks noEditPoints="1"/>
          </p:cNvSpPr>
          <p:nvPr/>
        </p:nvSpPr>
        <p:spPr bwMode="auto">
          <a:xfrm>
            <a:off x="8326865" y="4714099"/>
            <a:ext cx="923440" cy="539798"/>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ysClr val="window" lastClr="FFFFFF"/>
          </a:solidFill>
          <a:ln>
            <a:noFill/>
          </a:ln>
        </p:spPr>
        <p:txBody>
          <a:bodyPr vert="horz" wrap="square" lIns="96418" tIns="48210" rIns="96418" bIns="48210"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GB" sz="7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46"/>
          <p:cNvGrpSpPr/>
          <p:nvPr/>
        </p:nvGrpSpPr>
        <p:grpSpPr>
          <a:xfrm>
            <a:off x="7449976" y="2835327"/>
            <a:ext cx="812181" cy="636615"/>
            <a:chOff x="7200839" y="1790292"/>
            <a:chExt cx="795921" cy="623870"/>
          </a:xfrm>
          <a:solidFill>
            <a:sysClr val="window" lastClr="FFFFFF"/>
          </a:solidFill>
        </p:grpSpPr>
        <p:sp>
          <p:nvSpPr>
            <p:cNvPr id="26" name="Freeform 47"/>
            <p:cNvSpPr>
              <a:spLocks/>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8" tIns="48210" rIns="96418" bIns="48210"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GB" sz="7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48"/>
            <p:cNvSpPr>
              <a:spLocks/>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8" tIns="48210" rIns="96418" bIns="48210"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GB" sz="7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49"/>
            <p:cNvSpPr>
              <a:spLocks/>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8" tIns="48210" rIns="96418" bIns="48210"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GB" sz="7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9" name="Freeform 50"/>
          <p:cNvSpPr>
            <a:spLocks/>
          </p:cNvSpPr>
          <p:nvPr/>
        </p:nvSpPr>
        <p:spPr bwMode="auto">
          <a:xfrm>
            <a:off x="9584330" y="2722006"/>
            <a:ext cx="602028" cy="891263"/>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ysClr val="window" lastClr="FFFFFF"/>
          </a:solidFill>
          <a:ln>
            <a:noFill/>
          </a:ln>
        </p:spPr>
        <p:txBody>
          <a:bodyPr vert="horz" wrap="square" lIns="96418" tIns="48210" rIns="96418" bIns="48210"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GB" sz="7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635000" y="1937435"/>
            <a:ext cx="6096000" cy="738664"/>
          </a:xfrm>
          <a:prstGeom prst="rect">
            <a:avLst/>
          </a:prstGeom>
        </p:spPr>
        <p:txBody>
          <a:bodyPr>
            <a:spAutoFit/>
          </a:bodyPr>
          <a:lstStyle/>
          <a:p>
            <a:pPr fontAlgn="auto">
              <a:defRPr/>
            </a:pPr>
            <a:r>
              <a:rPr lang="zh-CN" altLang="en-US" sz="2400" b="1" noProof="1">
                <a:solidFill>
                  <a:srgbClr val="FFFFFF"/>
                </a:solidFill>
                <a:latin typeface="微软雅黑" panose="020B0503020204020204" pitchFamily="34" charset="-122"/>
                <a:sym typeface="+mn-ea"/>
              </a:rPr>
              <a:t>七大特色产业链在贫困村的延伸</a:t>
            </a:r>
            <a:endParaRPr lang="zh-CN" altLang="en-US" sz="2400" noProof="1">
              <a:solidFill>
                <a:srgbClr val="FFFFFF"/>
              </a:solidFill>
              <a:latin typeface="微软雅黑" panose="020B0503020204020204" pitchFamily="34" charset="-122"/>
              <a:cs typeface="+mn-ea"/>
            </a:endParaRPr>
          </a:p>
          <a:p>
            <a:pPr fontAlgn="auto">
              <a:defRPr/>
            </a:pPr>
            <a:endParaRPr lang="zh-CN" altLang="en-US" noProof="1">
              <a:solidFill>
                <a:schemeClr val="tx1">
                  <a:lumMod val="65000"/>
                  <a:lumOff val="35000"/>
                </a:schemeClr>
              </a:solidFill>
              <a:latin typeface="微软雅黑" panose="020B0503020204020204" pitchFamily="34" charset="-122"/>
              <a:cs typeface="+mn-ea"/>
            </a:endParaRPr>
          </a:p>
        </p:txBody>
      </p:sp>
      <p:sp>
        <p:nvSpPr>
          <p:cNvPr id="5" name="矩形 4"/>
          <p:cNvSpPr/>
          <p:nvPr/>
        </p:nvSpPr>
        <p:spPr>
          <a:xfrm>
            <a:off x="654462" y="2456934"/>
            <a:ext cx="4908138" cy="646331"/>
          </a:xfrm>
          <a:prstGeom prst="rect">
            <a:avLst/>
          </a:prstGeom>
        </p:spPr>
        <p:txBody>
          <a:bodyPr wrap="square">
            <a:spAutoFit/>
          </a:bodyPr>
          <a:lstStyle/>
          <a:p>
            <a:pPr fontAlgn="auto">
              <a:defRPr/>
            </a:pPr>
            <a:r>
              <a:rPr lang="zh-CN" altLang="en-US" noProof="1">
                <a:solidFill>
                  <a:srgbClr val="FFFFFF"/>
                </a:solidFill>
                <a:latin typeface="微软雅黑" panose="020B0503020204020204" pitchFamily="34" charset="-122"/>
                <a:sym typeface="+mn-ea"/>
              </a:rPr>
              <a:t>柑橘、榨菜、中药材、茶叶、草食牲畜、生态鱼、调味品</a:t>
            </a:r>
            <a:endParaRPr lang="zh-CN" altLang="en-US" noProof="1">
              <a:solidFill>
                <a:srgbClr val="FFFFFF"/>
              </a:solidFill>
              <a:latin typeface="微软雅黑" panose="020B0503020204020204" pitchFamily="34" charset="-122"/>
              <a:cs typeface="+mn-ea"/>
              <a:sym typeface="+mn-ea"/>
            </a:endParaRPr>
          </a:p>
        </p:txBody>
      </p:sp>
      <p:sp>
        <p:nvSpPr>
          <p:cNvPr id="6" name="矩形 5"/>
          <p:cNvSpPr/>
          <p:nvPr/>
        </p:nvSpPr>
        <p:spPr>
          <a:xfrm>
            <a:off x="635337" y="3422134"/>
            <a:ext cx="2646878" cy="461665"/>
          </a:xfrm>
          <a:prstGeom prst="rect">
            <a:avLst/>
          </a:prstGeom>
        </p:spPr>
        <p:txBody>
          <a:bodyPr wrap="none">
            <a:spAutoFit/>
          </a:bodyPr>
          <a:lstStyle/>
          <a:p>
            <a:pPr fontAlgn="auto">
              <a:defRPr/>
            </a:pPr>
            <a:r>
              <a:rPr lang="zh-CN" altLang="en-US" sz="2400" b="1" noProof="1">
                <a:solidFill>
                  <a:srgbClr val="FFFFFF"/>
                </a:solidFill>
                <a:latin typeface="微软雅黑" panose="020B0503020204020204" pitchFamily="34" charset="-122"/>
                <a:sym typeface="+mn-ea"/>
              </a:rPr>
              <a:t>十大特色扶贫产业</a:t>
            </a:r>
            <a:endParaRPr lang="zh-CN" altLang="en-US" sz="2400" b="1" noProof="1">
              <a:solidFill>
                <a:srgbClr val="FFFFFF"/>
              </a:solidFill>
              <a:latin typeface="微软雅黑" panose="020B0503020204020204" pitchFamily="34" charset="-122"/>
              <a:cs typeface="+mn-ea"/>
              <a:sym typeface="+mn-ea"/>
            </a:endParaRPr>
          </a:p>
        </p:txBody>
      </p:sp>
      <p:sp>
        <p:nvSpPr>
          <p:cNvPr id="7" name="文本框 6"/>
          <p:cNvSpPr txBox="1"/>
          <p:nvPr/>
        </p:nvSpPr>
        <p:spPr>
          <a:xfrm>
            <a:off x="660400" y="3835400"/>
            <a:ext cx="5057795" cy="677108"/>
          </a:xfrm>
          <a:prstGeom prst="rect">
            <a:avLst/>
          </a:prstGeom>
          <a:noFill/>
        </p:spPr>
        <p:txBody>
          <a:bodyPr wrap="none" rtlCol="0">
            <a:spAutoFit/>
          </a:bodyPr>
          <a:lstStyle/>
          <a:p>
            <a:r>
              <a:rPr lang="zh-CN" altLang="en-US" sz="2000" noProof="1">
                <a:solidFill>
                  <a:srgbClr val="FFFFFF"/>
                </a:solidFill>
                <a:latin typeface="微软雅黑" panose="020B0503020204020204" pitchFamily="34" charset="-122"/>
                <a:sym typeface="+mn-ea"/>
              </a:rPr>
              <a:t>林、果、药、桑、菜、鸡、牛、羊、兔、蜂</a:t>
            </a:r>
            <a:endParaRPr lang="zh-CN" altLang="en-US" sz="2000" noProof="1">
              <a:solidFill>
                <a:srgbClr val="FFFFFF"/>
              </a:solidFill>
              <a:latin typeface="微软雅黑" panose="020B0503020204020204" pitchFamily="34" charset="-122"/>
              <a:cs typeface="+mn-ea"/>
              <a:sym typeface="+mn-ea"/>
            </a:endParaRPr>
          </a:p>
          <a:p>
            <a:endParaRPr kumimoji="1" lang="zh-CN" altLang="en-US" dirty="0"/>
          </a:p>
        </p:txBody>
      </p:sp>
      <p:sp>
        <p:nvSpPr>
          <p:cNvPr id="8" name="矩形 7"/>
          <p:cNvSpPr/>
          <p:nvPr/>
        </p:nvSpPr>
        <p:spPr>
          <a:xfrm>
            <a:off x="649153" y="4565134"/>
            <a:ext cx="2339102" cy="461665"/>
          </a:xfrm>
          <a:prstGeom prst="rect">
            <a:avLst/>
          </a:prstGeom>
        </p:spPr>
        <p:txBody>
          <a:bodyPr wrap="none">
            <a:spAutoFit/>
          </a:bodyPr>
          <a:lstStyle/>
          <a:p>
            <a:pPr fontAlgn="auto">
              <a:defRPr/>
            </a:pPr>
            <a:r>
              <a:rPr lang="zh-CN" altLang="en-US" sz="2400" b="1" noProof="1">
                <a:solidFill>
                  <a:srgbClr val="FFFFFF"/>
                </a:solidFill>
                <a:latin typeface="微软雅黑" panose="020B0503020204020204" pitchFamily="34" charset="-122"/>
                <a:sym typeface="+mn-ea"/>
              </a:rPr>
              <a:t>扶贫产业新业态</a:t>
            </a:r>
            <a:endParaRPr lang="zh-CN" altLang="en-US" sz="2400" noProof="1">
              <a:solidFill>
                <a:srgbClr val="FFFFFF"/>
              </a:solidFill>
              <a:latin typeface="微软雅黑" panose="020B0503020204020204" pitchFamily="34" charset="-122"/>
              <a:cs typeface="+mn-ea"/>
            </a:endParaRPr>
          </a:p>
        </p:txBody>
      </p:sp>
      <p:sp>
        <p:nvSpPr>
          <p:cNvPr id="9" name="矩形 8"/>
          <p:cNvSpPr/>
          <p:nvPr/>
        </p:nvSpPr>
        <p:spPr>
          <a:xfrm>
            <a:off x="646921" y="4996934"/>
            <a:ext cx="2492990" cy="400110"/>
          </a:xfrm>
          <a:prstGeom prst="rect">
            <a:avLst/>
          </a:prstGeom>
        </p:spPr>
        <p:txBody>
          <a:bodyPr wrap="none">
            <a:spAutoFit/>
          </a:bodyPr>
          <a:lstStyle/>
          <a:p>
            <a:pPr fontAlgn="auto">
              <a:defRPr/>
            </a:pPr>
            <a:r>
              <a:rPr lang="zh-CN" altLang="en-US" sz="2000" noProof="1">
                <a:solidFill>
                  <a:srgbClr val="FFFFFF"/>
                </a:solidFill>
                <a:latin typeface="微软雅黑" panose="020B0503020204020204" pitchFamily="34" charset="-122"/>
                <a:sym typeface="+mn-ea"/>
              </a:rPr>
              <a:t>乡村旅游、</a:t>
            </a:r>
            <a:r>
              <a:rPr lang="zh-CN" altLang="en-US" sz="2000" noProof="1">
                <a:solidFill>
                  <a:srgbClr val="C00000"/>
                </a:solidFill>
                <a:latin typeface="微软雅黑" panose="020B0503020204020204" pitchFamily="34" charset="-122"/>
                <a:sym typeface="+mn-ea"/>
              </a:rPr>
              <a:t>农村电商</a:t>
            </a:r>
            <a:endParaRPr lang="zh-CN" altLang="en-US" sz="2000" noProof="1">
              <a:solidFill>
                <a:srgbClr val="C00000"/>
              </a:solidFill>
              <a:latin typeface="微软雅黑" panose="020B0503020204020204" pitchFamily="34" charset="-122"/>
              <a:cs typeface="+mn-ea"/>
              <a:sym typeface="+mn-ea"/>
            </a:endParaRPr>
          </a:p>
        </p:txBody>
      </p:sp>
      <p:sp>
        <p:nvSpPr>
          <p:cNvPr id="39" name="文本框 66">
            <a:extLst>
              <a:ext uri="{FF2B5EF4-FFF2-40B4-BE49-F238E27FC236}">
                <a16:creationId xmlns="" xmlns:a16="http://schemas.microsoft.com/office/drawing/2014/main" id="{FB6FD4E4-1D6C-47AE-BB02-5B980C5CBBFD}"/>
              </a:ext>
            </a:extLst>
          </p:cNvPr>
          <p:cNvSpPr txBox="1">
            <a:spLocks noChangeArrowheads="1"/>
          </p:cNvSpPr>
          <p:nvPr/>
        </p:nvSpPr>
        <p:spPr bwMode="auto">
          <a:xfrm>
            <a:off x="420821" y="163641"/>
            <a:ext cx="562437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SimSun-ExtB"/>
                <a:ea typeface="SimSun-ExtB"/>
                <a:cs typeface="SimSun-ExtB"/>
                <a:sym typeface="微软雅黑" charset="0"/>
              </a:rPr>
              <a:t>财政扶贫资金重点支持的扶贫产业</a:t>
            </a:r>
            <a:r>
              <a:rPr lang="en-US" altLang="zh-CN" sz="2800" dirty="0">
                <a:solidFill>
                  <a:srgbClr val="FFFFFF"/>
                </a:solidFill>
                <a:latin typeface="+mn-ea"/>
                <a:ea typeface="+mn-ea"/>
                <a:sym typeface="微软雅黑" charset="0"/>
              </a:rPr>
              <a:t/>
            </a:r>
            <a:br>
              <a:rPr lang="en-US" altLang="zh-CN" sz="2800" dirty="0">
                <a:solidFill>
                  <a:srgbClr val="FFFFFF"/>
                </a:solidFill>
                <a:latin typeface="+mn-ea"/>
                <a:ea typeface="+mn-ea"/>
                <a:sym typeface="微软雅黑" charset="0"/>
              </a:rPr>
            </a:br>
            <a:endParaRPr lang="zh-CN" altLang="en-US" sz="2800" dirty="0">
              <a:solidFill>
                <a:srgbClr val="FFFFFF"/>
              </a:solidFill>
              <a:latin typeface="+mn-ea"/>
              <a:ea typeface="+mn-ea"/>
              <a:sym typeface="Arial" charset="0"/>
            </a:endParaRPr>
          </a:p>
        </p:txBody>
      </p:sp>
    </p:spTree>
    <p:extLst>
      <p:ext uri="{BB962C8B-B14F-4D97-AF65-F5344CB8AC3E}">
        <p14:creationId xmlns:p14="http://schemas.microsoft.com/office/powerpoint/2010/main" val="2378450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30" name="矩形 29"/>
          <p:cNvSpPr/>
          <p:nvPr/>
        </p:nvSpPr>
        <p:spPr>
          <a:xfrm>
            <a:off x="-3637" y="1016000"/>
            <a:ext cx="12195637" cy="4851399"/>
          </a:xfrm>
          <a:prstGeom prst="rect">
            <a:avLst/>
          </a:prstGeom>
          <a:solidFill>
            <a:srgbClr val="FEA6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平行四边形 2"/>
          <p:cNvSpPr/>
          <p:nvPr/>
        </p:nvSpPr>
        <p:spPr>
          <a:xfrm>
            <a:off x="635000" y="660400"/>
            <a:ext cx="5410200" cy="5740400"/>
          </a:xfrm>
          <a:prstGeom prst="parallelogram">
            <a:avLst>
              <a:gd name="adj" fmla="val 29469"/>
            </a:avLst>
          </a:prstGeom>
          <a:blipFill rotWithShape="1">
            <a:blip r:embed="rId3" cstate="print"/>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6" name="TextBox 32"/>
          <p:cNvSpPr txBox="1"/>
          <p:nvPr/>
        </p:nvSpPr>
        <p:spPr>
          <a:xfrm>
            <a:off x="5078422" y="1227639"/>
            <a:ext cx="5970578" cy="86177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sym typeface="Arial" panose="020B0604020202020204" pitchFamily="34" charset="0"/>
              </a:rPr>
              <a:t>相关政策依据</a:t>
            </a:r>
            <a:endParaRPr kumimoji="0" lang="en-US" sz="40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5664200" y="2540000"/>
            <a:ext cx="5892800" cy="3785652"/>
          </a:xfrm>
          <a:prstGeom prst="rect">
            <a:avLst/>
          </a:prstGeom>
          <a:noFill/>
        </p:spPr>
        <p:txBody>
          <a:bodyPr wrap="square" rtlCol="0">
            <a:spAutoFit/>
          </a:bodyPr>
          <a:lstStyle/>
          <a:p>
            <a:pPr marL="342900" indent="-342900">
              <a:buFont typeface="Wingdings" charset="2"/>
              <a:buChar char="n"/>
            </a:pPr>
            <a:r>
              <a:rPr lang="zh-CN" altLang="en-US"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财政部</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关于做好财政支农资金支持资产收益扶贫工作的通知</a:t>
            </a:r>
            <a:r>
              <a:rPr lang="zh-CN" altLang="en-US"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财农〔</a:t>
            </a:r>
            <a:r>
              <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2017</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a:t>
            </a:r>
            <a:r>
              <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52</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号</a:t>
            </a:r>
            <a:r>
              <a:rPr lang="zh-CN" altLang="en-US"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 </a:t>
            </a:r>
            <a:endPar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endParaRPr>
          </a:p>
          <a:p>
            <a:pPr marL="342900" indent="-342900">
              <a:buFont typeface="Wingdings" charset="2"/>
              <a:buChar char="n"/>
            </a:pPr>
            <a:endPar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endParaRPr>
          </a:p>
          <a:p>
            <a:pPr marL="342900" indent="-342900">
              <a:buFont typeface="Wingdings" charset="2"/>
              <a:buChar char="n"/>
            </a:pPr>
            <a:r>
              <a:rPr lang="zh-CN" altLang="en-US"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重庆市</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农业农村体制改革专项小组办公室关于印发《农业项目财政补助资金股权化改革方案》的通知</a:t>
            </a:r>
            <a:r>
              <a:rPr lang="zh-CN" altLang="en-US"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渝农改办〔</a:t>
            </a:r>
            <a:r>
              <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2016</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a:t>
            </a:r>
            <a:r>
              <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1</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号</a:t>
            </a:r>
            <a:r>
              <a:rPr lang="zh-CN" altLang="en-US"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a:t>
            </a:r>
            <a:endPar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endParaRPr>
          </a:p>
          <a:p>
            <a:pPr marL="342900" indent="-342900">
              <a:buFont typeface="Wingdings" charset="2"/>
              <a:buChar char="n"/>
            </a:pPr>
            <a:endPar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endParaRPr>
          </a:p>
          <a:p>
            <a:pPr marL="342900" indent="-342900">
              <a:buFont typeface="Wingdings" charset="2"/>
              <a:buChar char="n"/>
            </a:pP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重庆市扶贫开发办公室 重庆市财政局关于进一步推进资产收益扶贫工作的通知</a:t>
            </a:r>
            <a:r>
              <a:rPr lang="zh-CN" altLang="en-US"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渝扶办发〔</a:t>
            </a:r>
            <a:r>
              <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2018</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a:t>
            </a:r>
            <a:r>
              <a:rPr lang="en-US"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9</a:t>
            </a:r>
            <a:r>
              <a:rPr lang="zh-CN" altLang="zh-CN"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号</a:t>
            </a:r>
            <a:r>
              <a:rPr lang="zh-CN" altLang="en-US" sz="2000" b="1"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rPr>
              <a:t>）</a:t>
            </a:r>
          </a:p>
          <a:p>
            <a:pPr fontAlgn="auto">
              <a:defRPr/>
            </a:pPr>
            <a:endParaRPr lang="en-US" altLang="zh-CN" sz="2000" b="1" noProof="1">
              <a:solidFill>
                <a:srgbClr val="FFFFFF"/>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endParaRPr kumimoji="1" lang="zh-CN" altLang="en-US" sz="2000" dirty="0">
              <a:solidFill>
                <a:srgbClr val="FFFFFF"/>
              </a:solidFill>
            </a:endParaRPr>
          </a:p>
        </p:txBody>
      </p:sp>
    </p:spTree>
    <p:extLst>
      <p:ext uri="{BB962C8B-B14F-4D97-AF65-F5344CB8AC3E}">
        <p14:creationId xmlns:p14="http://schemas.microsoft.com/office/powerpoint/2010/main" val="410480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 name="文本框 66"/>
          <p:cNvSpPr txBox="1">
            <a:spLocks noChangeArrowheads="1"/>
          </p:cNvSpPr>
          <p:nvPr/>
        </p:nvSpPr>
        <p:spPr bwMode="auto">
          <a:xfrm>
            <a:off x="2791884" y="408518"/>
            <a:ext cx="6542616" cy="1549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lnSpc>
                <a:spcPct val="120000"/>
              </a:lnSpc>
            </a:pPr>
            <a:r>
              <a:rPr lang="zh-CN" altLang="en-US" sz="4000" b="1" dirty="0">
                <a:solidFill>
                  <a:srgbClr val="FFFFFF"/>
                </a:solidFill>
                <a:latin typeface="微软雅黑" charset="0"/>
                <a:sym typeface="微软雅黑" charset="0"/>
              </a:rPr>
              <a:t>财政投入股权化改革</a:t>
            </a:r>
          </a:p>
          <a:p>
            <a:pPr algn="ctr">
              <a:lnSpc>
                <a:spcPct val="120000"/>
              </a:lnSpc>
            </a:pPr>
            <a:r>
              <a:rPr lang="zh-CN" altLang="en-US" sz="4000" b="1" dirty="0">
                <a:solidFill>
                  <a:srgbClr val="FFFFFF"/>
                </a:solidFill>
                <a:latin typeface="微软雅黑" charset="0"/>
                <a:sym typeface="微软雅黑" charset="0"/>
              </a:rPr>
              <a:t>资产收益扶贫           </a:t>
            </a:r>
          </a:p>
        </p:txBody>
      </p:sp>
      <p:sp>
        <p:nvSpPr>
          <p:cNvPr id="8" name="椭圆 7"/>
          <p:cNvSpPr/>
          <p:nvPr/>
        </p:nvSpPr>
        <p:spPr>
          <a:xfrm>
            <a:off x="1168400" y="2286000"/>
            <a:ext cx="2870200" cy="2870200"/>
          </a:xfrm>
          <a:prstGeom prst="ellipse">
            <a:avLst/>
          </a:prstGeom>
          <a:blipFill rotWithShape="1">
            <a:blip r:embed="rId3" cstate="print"/>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nvGrpSpPr>
          <p:cNvPr id="30" name="组合 29"/>
          <p:cNvGrpSpPr>
            <a:grpSpLocks/>
          </p:cNvGrpSpPr>
          <p:nvPr/>
        </p:nvGrpSpPr>
        <p:grpSpPr bwMode="auto">
          <a:xfrm>
            <a:off x="3312584" y="2391834"/>
            <a:ext cx="628649" cy="630767"/>
            <a:chOff x="2484120" y="1661160"/>
            <a:chExt cx="472440" cy="472440"/>
          </a:xfrm>
        </p:grpSpPr>
        <p:sp>
          <p:nvSpPr>
            <p:cNvPr id="24" name="椭圆 23"/>
            <p:cNvSpPr/>
            <p:nvPr/>
          </p:nvSpPr>
          <p:spPr>
            <a:xfrm>
              <a:off x="2484120" y="1661160"/>
              <a:ext cx="472440" cy="472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35860" name="矩形 26"/>
            <p:cNvSpPr>
              <a:spLocks noChangeArrowheads="1"/>
            </p:cNvSpPr>
            <p:nvPr/>
          </p:nvSpPr>
          <p:spPr bwMode="auto">
            <a:xfrm>
              <a:off x="2547824" y="1745731"/>
              <a:ext cx="338757" cy="28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867" b="1">
                  <a:solidFill>
                    <a:schemeClr val="bg1"/>
                  </a:solidFill>
                  <a:latin typeface="Helvetica" panose="020B0604020202020204" pitchFamily="34" charset="0"/>
                </a:rPr>
                <a:t>01</a:t>
              </a:r>
              <a:endParaRPr lang="zh-CN" altLang="en-US" sz="2400">
                <a:solidFill>
                  <a:schemeClr val="bg1"/>
                </a:solidFill>
              </a:endParaRPr>
            </a:p>
          </p:txBody>
        </p:sp>
      </p:grpSp>
      <p:sp>
        <p:nvSpPr>
          <p:cNvPr id="36" name="椭圆 35"/>
          <p:cNvSpPr/>
          <p:nvPr/>
        </p:nvSpPr>
        <p:spPr>
          <a:xfrm>
            <a:off x="4648200" y="2286000"/>
            <a:ext cx="2870200" cy="2870200"/>
          </a:xfrm>
          <a:prstGeom prst="ellipse">
            <a:avLst/>
          </a:prstGeom>
          <a:blipFill rotWithShape="1">
            <a:blip r:embed="rId4" cstate="print"/>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nvGrpSpPr>
          <p:cNvPr id="31" name="组合 30"/>
          <p:cNvGrpSpPr>
            <a:grpSpLocks/>
          </p:cNvGrpSpPr>
          <p:nvPr/>
        </p:nvGrpSpPr>
        <p:grpSpPr bwMode="auto">
          <a:xfrm>
            <a:off x="6868578" y="2391834"/>
            <a:ext cx="628649" cy="630767"/>
            <a:chOff x="5151120" y="1661160"/>
            <a:chExt cx="472440" cy="472440"/>
          </a:xfrm>
        </p:grpSpPr>
        <p:sp>
          <p:nvSpPr>
            <p:cNvPr id="25" name="椭圆 24"/>
            <p:cNvSpPr/>
            <p:nvPr/>
          </p:nvSpPr>
          <p:spPr>
            <a:xfrm>
              <a:off x="5151120" y="1661160"/>
              <a:ext cx="472440" cy="472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35858" name="矩形 27"/>
            <p:cNvSpPr>
              <a:spLocks noChangeArrowheads="1"/>
            </p:cNvSpPr>
            <p:nvPr/>
          </p:nvSpPr>
          <p:spPr bwMode="auto">
            <a:xfrm>
              <a:off x="5199584" y="1745731"/>
              <a:ext cx="338756" cy="28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867" b="1">
                  <a:solidFill>
                    <a:schemeClr val="bg1"/>
                  </a:solidFill>
                  <a:latin typeface="Helvetica" panose="020B0604020202020204" pitchFamily="34" charset="0"/>
                </a:rPr>
                <a:t>02</a:t>
              </a:r>
              <a:endParaRPr lang="zh-CN" altLang="en-US" sz="2400">
                <a:solidFill>
                  <a:schemeClr val="bg1"/>
                </a:solidFill>
              </a:endParaRPr>
            </a:p>
          </p:txBody>
        </p:sp>
      </p:grpSp>
      <p:sp>
        <p:nvSpPr>
          <p:cNvPr id="37" name="椭圆 36"/>
          <p:cNvSpPr/>
          <p:nvPr/>
        </p:nvSpPr>
        <p:spPr>
          <a:xfrm>
            <a:off x="8204200" y="2286000"/>
            <a:ext cx="2870200" cy="2870200"/>
          </a:xfrm>
          <a:prstGeom prst="ellipse">
            <a:avLst/>
          </a:prstGeom>
          <a:blipFill rotWithShape="1">
            <a:blip r:embed="rId5" cstate="print"/>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nvGrpSpPr>
          <p:cNvPr id="32" name="组合 31"/>
          <p:cNvGrpSpPr>
            <a:grpSpLocks/>
          </p:cNvGrpSpPr>
          <p:nvPr/>
        </p:nvGrpSpPr>
        <p:grpSpPr bwMode="auto">
          <a:xfrm>
            <a:off x="10475391" y="2391834"/>
            <a:ext cx="628650" cy="630767"/>
            <a:chOff x="7856220" y="1661160"/>
            <a:chExt cx="472440" cy="472440"/>
          </a:xfrm>
        </p:grpSpPr>
        <p:sp>
          <p:nvSpPr>
            <p:cNvPr id="26" name="椭圆 25"/>
            <p:cNvSpPr/>
            <p:nvPr/>
          </p:nvSpPr>
          <p:spPr>
            <a:xfrm>
              <a:off x="7856220" y="1661160"/>
              <a:ext cx="472440" cy="4724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35856" name="矩形 28"/>
            <p:cNvSpPr>
              <a:spLocks noChangeArrowheads="1"/>
            </p:cNvSpPr>
            <p:nvPr/>
          </p:nvSpPr>
          <p:spPr bwMode="auto">
            <a:xfrm>
              <a:off x="7912304" y="1745731"/>
              <a:ext cx="338756" cy="28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867" b="1">
                  <a:solidFill>
                    <a:schemeClr val="bg1"/>
                  </a:solidFill>
                  <a:latin typeface="Helvetica" panose="020B0604020202020204" pitchFamily="34" charset="0"/>
                </a:rPr>
                <a:t>03</a:t>
              </a:r>
              <a:endParaRPr lang="zh-CN" altLang="en-US" sz="2400">
                <a:solidFill>
                  <a:schemeClr val="bg1"/>
                </a:solidFill>
              </a:endParaRPr>
            </a:p>
          </p:txBody>
        </p:sp>
      </p:grpSp>
      <p:sp>
        <p:nvSpPr>
          <p:cNvPr id="3" name="矩形 2"/>
          <p:cNvSpPr/>
          <p:nvPr/>
        </p:nvSpPr>
        <p:spPr>
          <a:xfrm>
            <a:off x="822910" y="5784334"/>
            <a:ext cx="4892090" cy="707886"/>
          </a:xfrm>
          <a:prstGeom prst="rect">
            <a:avLst/>
          </a:prstGeom>
        </p:spPr>
        <p:txBody>
          <a:bodyPr wrap="square">
            <a:spAutoFit/>
          </a:bodyPr>
          <a:lstStyle/>
          <a:p>
            <a:pPr fontAlgn="auto">
              <a:defRPr/>
            </a:pPr>
            <a:r>
              <a:rPr lang="zh-CN" altLang="en-US" sz="2000" noProof="1">
                <a:solidFill>
                  <a:srgbClr val="FFFFFF"/>
                </a:solidFill>
                <a:latin typeface="微软雅黑" panose="020B0503020204020204" pitchFamily="34" charset="-122"/>
                <a:ea typeface="微软雅黑" panose="020B0503020204020204" pitchFamily="34" charset="-122"/>
                <a:sym typeface="+mn-ea"/>
              </a:rPr>
              <a:t>财政扶贫资金量化投入到农村集体经济组织及成员</a:t>
            </a:r>
            <a:endParaRPr lang="zh-CN" altLang="en-US" sz="2000" noProof="1">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7" name="矩形 6"/>
          <p:cNvSpPr/>
          <p:nvPr/>
        </p:nvSpPr>
        <p:spPr>
          <a:xfrm>
            <a:off x="6324600" y="5747435"/>
            <a:ext cx="5156200" cy="707886"/>
          </a:xfrm>
          <a:prstGeom prst="rect">
            <a:avLst/>
          </a:prstGeom>
        </p:spPr>
        <p:txBody>
          <a:bodyPr wrap="square">
            <a:spAutoFit/>
          </a:bodyPr>
          <a:lstStyle/>
          <a:p>
            <a:pPr fontAlgn="auto">
              <a:defRPr/>
            </a:pPr>
            <a:r>
              <a:rPr lang="zh-CN" altLang="en-US" sz="2000" noProof="1">
                <a:solidFill>
                  <a:srgbClr val="FFFFFF"/>
                </a:solidFill>
                <a:latin typeface="微软雅黑" panose="020B0503020204020204" pitchFamily="34" charset="-122"/>
                <a:ea typeface="微软雅黑" panose="020B0503020204020204" pitchFamily="34" charset="-122"/>
                <a:sym typeface="+mn-ea"/>
              </a:rPr>
              <a:t>投资形成等待售农产品、生产设备、旅游服务设施等可经营性资产</a:t>
            </a:r>
            <a:endParaRPr lang="zh-CN" altLang="en-US" sz="2000" noProof="1">
              <a:solidFill>
                <a:srgbClr val="FFFFFF"/>
              </a:solidFill>
              <a:latin typeface="微软雅黑" panose="020B0503020204020204" pitchFamily="34" charset="-122"/>
              <a:ea typeface="微软雅黑" panose="020B0503020204020204" pitchFamily="34" charset="-122"/>
              <a:cs typeface="+mn-ea"/>
              <a:sym typeface="+mn-ea"/>
            </a:endParaRPr>
          </a:p>
        </p:txBody>
      </p:sp>
    </p:spTree>
    <p:extLst>
      <p:ext uri="{BB962C8B-B14F-4D97-AF65-F5344CB8AC3E}">
        <p14:creationId xmlns:p14="http://schemas.microsoft.com/office/powerpoint/2010/main" val="20137362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F7B4EA0-D285-4E18-B1DF-8CE14E24C60B}"/>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2">
            <a:extLst>
              <a:ext uri="{FF2B5EF4-FFF2-40B4-BE49-F238E27FC236}">
                <a16:creationId xmlns="" xmlns:a16="http://schemas.microsoft.com/office/drawing/2014/main" id="{F12D9297-90E1-4592-954D-9487869180B5}"/>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22">
            <a:extLst>
              <a:ext uri="{FF2B5EF4-FFF2-40B4-BE49-F238E27FC236}">
                <a16:creationId xmlns="" xmlns:a16="http://schemas.microsoft.com/office/drawing/2014/main" id="{14064EF4-AAB7-4954-B1DC-526810126BFB}"/>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2">
            <a:extLst>
              <a:ext uri="{FF2B5EF4-FFF2-40B4-BE49-F238E27FC236}">
                <a16:creationId xmlns="" xmlns:a16="http://schemas.microsoft.com/office/drawing/2014/main" id="{54B27390-AE50-4F56-BBD9-A3794512E629}"/>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A382B5E8-3B89-4717-BE3E-0C07AFD19E95}"/>
              </a:ext>
            </a:extLst>
          </p:cNvPr>
          <p:cNvSpPr/>
          <p:nvPr/>
        </p:nvSpPr>
        <p:spPr>
          <a:xfrm>
            <a:off x="4445000" y="1610084"/>
            <a:ext cx="3302000" cy="2334884"/>
          </a:xfrm>
          <a:prstGeom prst="diamond">
            <a:avLst/>
          </a:prstGeom>
          <a:solidFill>
            <a:schemeClr val="tx1">
              <a:lumMod val="85000"/>
              <a:lumOff val="15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F1257C50-3CF0-40CB-8AB5-8FDFEECCC513}"/>
              </a:ext>
            </a:extLst>
          </p:cNvPr>
          <p:cNvSpPr/>
          <p:nvPr/>
        </p:nvSpPr>
        <p:spPr>
          <a:xfrm>
            <a:off x="4612937" y="4143404"/>
            <a:ext cx="2986494" cy="1077218"/>
          </a:xfrm>
          <a:prstGeom prst="rect">
            <a:avLst/>
          </a:prstGeom>
        </p:spPr>
        <p:txBody>
          <a:bodyPr wrap="squar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目标任务</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TARGET TASK</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664200" y="2336800"/>
            <a:ext cx="1040519" cy="1015663"/>
          </a:xfrm>
          <a:prstGeom prst="rect">
            <a:avLst/>
          </a:prstGeom>
          <a:noFill/>
        </p:spPr>
        <p:txBody>
          <a:bodyPr wrap="none" rtlCol="0">
            <a:spAutoFit/>
          </a:bodyPr>
          <a:lstStyle/>
          <a:p>
            <a:r>
              <a:rPr kumimoji="1" lang="en-US" altLang="zh-CN" sz="6000" dirty="0">
                <a:solidFill>
                  <a:srgbClr val="FFFFFF"/>
                </a:solidFill>
              </a:rPr>
              <a:t>02</a:t>
            </a:r>
            <a:endParaRPr kumimoji="1" lang="zh-CN" altLang="en-US" sz="6000" dirty="0">
              <a:solidFill>
                <a:srgbClr val="FFFFFF"/>
              </a:solidFill>
            </a:endParaRPr>
          </a:p>
        </p:txBody>
      </p:sp>
    </p:spTree>
    <p:extLst>
      <p:ext uri="{BB962C8B-B14F-4D97-AF65-F5344CB8AC3E}">
        <p14:creationId xmlns:p14="http://schemas.microsoft.com/office/powerpoint/2010/main" val="1600616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82028"/>
        </a:solidFill>
        <a:effectLst/>
      </p:bgPr>
    </p:bg>
    <p:spTree>
      <p:nvGrpSpPr>
        <p:cNvPr id="1" name=""/>
        <p:cNvGrpSpPr/>
        <p:nvPr/>
      </p:nvGrpSpPr>
      <p:grpSpPr>
        <a:xfrm>
          <a:off x="0" y="0"/>
          <a:ext cx="0" cy="0"/>
          <a:chOff x="0" y="0"/>
          <a:chExt cx="0" cy="0"/>
        </a:xfrm>
      </p:grpSpPr>
      <p:grpSp>
        <p:nvGrpSpPr>
          <p:cNvPr id="18" name="组合 17"/>
          <p:cNvGrpSpPr/>
          <p:nvPr/>
        </p:nvGrpSpPr>
        <p:grpSpPr>
          <a:xfrm>
            <a:off x="2519361" y="2737974"/>
            <a:ext cx="954573" cy="822907"/>
            <a:chOff x="2708888" y="2737974"/>
            <a:chExt cx="954573" cy="822907"/>
          </a:xfrm>
        </p:grpSpPr>
        <p:sp>
          <p:nvSpPr>
            <p:cNvPr id="54" name="等腰三角形 53"/>
            <p:cNvSpPr/>
            <p:nvPr/>
          </p:nvSpPr>
          <p:spPr>
            <a:xfrm>
              <a:off x="2708888" y="2737974"/>
              <a:ext cx="954573" cy="82290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0"/>
            <p:cNvSpPr>
              <a:spLocks noEditPoints="1"/>
            </p:cNvSpPr>
            <p:nvPr/>
          </p:nvSpPr>
          <p:spPr bwMode="auto">
            <a:xfrm>
              <a:off x="2986943" y="3120852"/>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0" name="组合 19"/>
          <p:cNvGrpSpPr/>
          <p:nvPr/>
        </p:nvGrpSpPr>
        <p:grpSpPr>
          <a:xfrm>
            <a:off x="6086334" y="2737974"/>
            <a:ext cx="954573" cy="822907"/>
            <a:chOff x="6276000" y="2737974"/>
            <a:chExt cx="954573" cy="822907"/>
          </a:xfrm>
        </p:grpSpPr>
        <p:sp>
          <p:nvSpPr>
            <p:cNvPr id="55" name="等腰三角形 54"/>
            <p:cNvSpPr/>
            <p:nvPr/>
          </p:nvSpPr>
          <p:spPr>
            <a:xfrm>
              <a:off x="6276000" y="2737974"/>
              <a:ext cx="954573" cy="82290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Freeform 49"/>
            <p:cNvSpPr>
              <a:spLocks noEditPoints="1"/>
            </p:cNvSpPr>
            <p:nvPr/>
          </p:nvSpPr>
          <p:spPr bwMode="auto">
            <a:xfrm>
              <a:off x="6591361" y="3120852"/>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1" name="组合 20"/>
          <p:cNvGrpSpPr/>
          <p:nvPr/>
        </p:nvGrpSpPr>
        <p:grpSpPr>
          <a:xfrm>
            <a:off x="9662972" y="2737974"/>
            <a:ext cx="954573" cy="822907"/>
            <a:chOff x="9843113" y="2737974"/>
            <a:chExt cx="954573" cy="822907"/>
          </a:xfrm>
        </p:grpSpPr>
        <p:sp>
          <p:nvSpPr>
            <p:cNvPr id="56" name="等腰三角形 55"/>
            <p:cNvSpPr/>
            <p:nvPr/>
          </p:nvSpPr>
          <p:spPr>
            <a:xfrm>
              <a:off x="9843113" y="2737974"/>
              <a:ext cx="954573" cy="82290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1"/>
            <p:cNvSpPr>
              <a:spLocks noEditPoints="1"/>
            </p:cNvSpPr>
            <p:nvPr/>
          </p:nvSpPr>
          <p:spPr bwMode="auto">
            <a:xfrm>
              <a:off x="10159268" y="3121646"/>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45" name="灯片编号占位符 44"/>
          <p:cNvSpPr>
            <a:spLocks noGrp="1"/>
          </p:cNvSpPr>
          <p:nvPr>
            <p:ph type="sldNum" sz="quarter" idx="12"/>
          </p:nvPr>
        </p:nvSpPr>
        <p:spPr/>
        <p:txBody>
          <a:bodyPr/>
          <a:lstStyle/>
          <a:p>
            <a:fld id="{18AF668F-848C-4CC0-8143-F2E483CC7783}" type="slidenum">
              <a:rPr lang="zh-CN" altLang="en-US" smtClean="0"/>
              <a:pPr/>
              <a:t>26</a:t>
            </a:fld>
            <a:endParaRPr lang="zh-CN" altLang="en-US"/>
          </a:p>
        </p:txBody>
      </p:sp>
      <p:sp>
        <p:nvSpPr>
          <p:cNvPr id="4" name="椭圆 3"/>
          <p:cNvSpPr/>
          <p:nvPr/>
        </p:nvSpPr>
        <p:spPr>
          <a:xfrm>
            <a:off x="2348888" y="3750214"/>
            <a:ext cx="360000" cy="360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16000" y="3750214"/>
            <a:ext cx="360000" cy="360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83113" y="3750214"/>
            <a:ext cx="360000" cy="36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872444" y="3930214"/>
            <a:ext cx="2880000" cy="0"/>
          </a:xfrm>
          <a:prstGeom prst="line">
            <a:avLst/>
          </a:prstGeom>
          <a:ln>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439556" y="3930214"/>
            <a:ext cx="2880000" cy="0"/>
          </a:xfrm>
          <a:prstGeom prst="line">
            <a:avLst/>
          </a:prstGeom>
          <a:ln>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等腰三角形 1"/>
          <p:cNvSpPr/>
          <p:nvPr/>
        </p:nvSpPr>
        <p:spPr>
          <a:xfrm rot="10800000">
            <a:off x="1549400" y="1651000"/>
            <a:ext cx="1981200" cy="1930400"/>
          </a:xfrm>
          <a:prstGeom prst="triangle">
            <a:avLst/>
          </a:prstGeom>
          <a:blipFill rotWithShape="0">
            <a:blip r:embed="rId4" cstate="print"/>
            <a:stretch>
              <a:fillRect/>
            </a:stretch>
          </a:blip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3" name="等腰三角形 32"/>
          <p:cNvSpPr/>
          <p:nvPr/>
        </p:nvSpPr>
        <p:spPr>
          <a:xfrm rot="10800000">
            <a:off x="5105400" y="1625600"/>
            <a:ext cx="1981200" cy="1930400"/>
          </a:xfrm>
          <a:prstGeom prst="triangle">
            <a:avLst/>
          </a:prstGeom>
          <a:blipFill rotWithShape="0">
            <a:blip r:embed="rId5" cstate="print"/>
            <a:stretch>
              <a:fillRect/>
            </a:stretch>
          </a:blip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5" name="等腰三角形 34"/>
          <p:cNvSpPr/>
          <p:nvPr/>
        </p:nvSpPr>
        <p:spPr>
          <a:xfrm rot="10800000">
            <a:off x="8686800" y="1651000"/>
            <a:ext cx="1981200" cy="1930400"/>
          </a:xfrm>
          <a:prstGeom prst="triangle">
            <a:avLst/>
          </a:prstGeom>
          <a:blipFill rotWithShape="0">
            <a:blip r:embed="rId6" cstate="print"/>
            <a:stretch>
              <a:fillRect/>
            </a:stretch>
          </a:blip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矩形 2"/>
          <p:cNvSpPr/>
          <p:nvPr/>
        </p:nvSpPr>
        <p:spPr>
          <a:xfrm>
            <a:off x="1524000" y="4685277"/>
            <a:ext cx="2082800" cy="1331647"/>
          </a:xfrm>
          <a:prstGeom prst="rect">
            <a:avLst/>
          </a:prstGeom>
        </p:spPr>
        <p:txBody>
          <a:bodyPr wrap="square">
            <a:spAutoFit/>
          </a:bodyPr>
          <a:lstStyle/>
          <a:p>
            <a:pPr marL="269875" indent="-269875" algn="ctr" fontAlgn="auto">
              <a:lnSpc>
                <a:spcPct val="120000"/>
              </a:lnSpc>
              <a:spcBef>
                <a:spcPct val="15000"/>
              </a:spcBef>
              <a:buClr>
                <a:srgbClr val="1C1C1C"/>
              </a:buClr>
              <a:buFont typeface="Wingdings" panose="05000000000000000000" pitchFamily="2" charset="2"/>
              <a:buNone/>
              <a:defRPr/>
            </a:pPr>
            <a:r>
              <a:rPr lang="zh-CN" altLang="zh-CN" sz="3200" b="1" noProof="1">
                <a:solidFill>
                  <a:srgbClr val="FFFFFF"/>
                </a:solidFill>
                <a:latin typeface="宋体" panose="02010600030101010101" pitchFamily="2" charset="-122"/>
                <a:sym typeface="+mn-ea"/>
              </a:rPr>
              <a:t>农民增</a:t>
            </a:r>
            <a:r>
              <a:rPr lang="zh-CN" altLang="en-US" sz="3200" b="1" noProof="1">
                <a:solidFill>
                  <a:srgbClr val="FFFFFF"/>
                </a:solidFill>
                <a:latin typeface="宋体" panose="02010600030101010101" pitchFamily="2" charset="-122"/>
                <a:sym typeface="+mn-ea"/>
              </a:rPr>
              <a:t>收</a:t>
            </a:r>
            <a:endParaRPr lang="zh-CN" altLang="en-US" sz="3200" b="1" noProof="1">
              <a:solidFill>
                <a:srgbClr val="FFFFFF"/>
              </a:solidFill>
              <a:latin typeface="宋体" panose="02010600030101010101" pitchFamily="2" charset="-122"/>
              <a:ea typeface="微软雅黑" panose="020B0503020204020204" pitchFamily="34" charset="-122"/>
              <a:sym typeface="+mn-ea"/>
            </a:endParaRPr>
          </a:p>
          <a:p>
            <a:pPr marL="269875" indent="-269875" algn="ctr" fontAlgn="auto">
              <a:lnSpc>
                <a:spcPct val="120000"/>
              </a:lnSpc>
              <a:spcBef>
                <a:spcPct val="15000"/>
              </a:spcBef>
              <a:buClr>
                <a:srgbClr val="1C1C1C"/>
              </a:buClr>
              <a:buFont typeface="Wingdings" panose="05000000000000000000" pitchFamily="2" charset="2"/>
              <a:buNone/>
              <a:defRPr/>
            </a:pPr>
            <a:r>
              <a:rPr lang="zh-CN" altLang="zh-CN" sz="3200" b="1" noProof="1">
                <a:solidFill>
                  <a:srgbClr val="FFFFFF"/>
                </a:solidFill>
                <a:latin typeface="宋体" panose="02010600030101010101" pitchFamily="2" charset="-122"/>
                <a:sym typeface="+mn-ea"/>
              </a:rPr>
              <a:t>农业增效</a:t>
            </a:r>
            <a:endParaRPr lang="zh-CN" altLang="zh-CN" sz="3200" b="1" noProof="1">
              <a:solidFill>
                <a:srgbClr val="FFFFFF"/>
              </a:solidFill>
              <a:latin typeface="宋体" panose="02010600030101010101" pitchFamily="2" charset="-122"/>
              <a:ea typeface="微软雅黑" panose="020B0503020204020204" pitchFamily="34" charset="-122"/>
              <a:sym typeface="+mn-ea"/>
            </a:endParaRPr>
          </a:p>
        </p:txBody>
      </p:sp>
      <p:sp>
        <p:nvSpPr>
          <p:cNvPr id="5" name="矩形 4"/>
          <p:cNvSpPr/>
          <p:nvPr/>
        </p:nvSpPr>
        <p:spPr>
          <a:xfrm>
            <a:off x="4978400" y="4396703"/>
            <a:ext cx="2540000" cy="1996444"/>
          </a:xfrm>
          <a:prstGeom prst="rect">
            <a:avLst/>
          </a:prstGeom>
        </p:spPr>
        <p:txBody>
          <a:bodyPr wrap="square">
            <a:spAutoFit/>
          </a:bodyPr>
          <a:lstStyle/>
          <a:p>
            <a:pPr marL="269875" indent="-269875" algn="ctr" fontAlgn="auto">
              <a:lnSpc>
                <a:spcPct val="120000"/>
              </a:lnSpc>
              <a:spcBef>
                <a:spcPct val="15000"/>
              </a:spcBef>
              <a:buClr>
                <a:srgbClr val="1C1C1C"/>
              </a:buClr>
              <a:buFont typeface="Wingdings" panose="05000000000000000000" pitchFamily="2" charset="2"/>
              <a:buNone/>
              <a:defRPr/>
            </a:pPr>
            <a:r>
              <a:rPr lang="zh-CN" altLang="zh-CN" sz="3200" b="1" noProof="1">
                <a:solidFill>
                  <a:srgbClr val="FFFFFF"/>
                </a:solidFill>
                <a:latin typeface="宋体" panose="02010600030101010101" pitchFamily="2" charset="-122"/>
                <a:sym typeface="+mn-ea"/>
              </a:rPr>
              <a:t>培育壮大</a:t>
            </a:r>
            <a:endParaRPr lang="zh-CN" altLang="zh-CN" sz="3200" b="1" noProof="1">
              <a:solidFill>
                <a:srgbClr val="FFFFFF"/>
              </a:solidFill>
              <a:latin typeface="宋体" panose="02010600030101010101" pitchFamily="2" charset="-122"/>
              <a:ea typeface="微软雅黑" panose="020B0503020204020204" pitchFamily="34" charset="-122"/>
              <a:sym typeface="+mn-ea"/>
            </a:endParaRPr>
          </a:p>
          <a:p>
            <a:pPr marL="269875" indent="-269875" algn="ctr" fontAlgn="auto">
              <a:lnSpc>
                <a:spcPct val="120000"/>
              </a:lnSpc>
              <a:spcBef>
                <a:spcPct val="15000"/>
              </a:spcBef>
              <a:buClr>
                <a:srgbClr val="1C1C1C"/>
              </a:buClr>
              <a:buFont typeface="Wingdings" panose="05000000000000000000" pitchFamily="2" charset="2"/>
              <a:buNone/>
              <a:defRPr/>
            </a:pPr>
            <a:r>
              <a:rPr lang="zh-CN" altLang="zh-CN" sz="3200" b="1" noProof="1">
                <a:solidFill>
                  <a:srgbClr val="FFFFFF"/>
                </a:solidFill>
                <a:latin typeface="宋体" panose="02010600030101010101" pitchFamily="2" charset="-122"/>
                <a:sym typeface="+mn-ea"/>
              </a:rPr>
              <a:t>农业企业</a:t>
            </a:r>
            <a:endParaRPr lang="zh-CN" altLang="zh-CN" sz="3200" b="1" noProof="1">
              <a:solidFill>
                <a:srgbClr val="FFFFFF"/>
              </a:solidFill>
              <a:latin typeface="宋体" panose="02010600030101010101" pitchFamily="2" charset="-122"/>
              <a:ea typeface="微软雅黑" panose="020B0503020204020204" pitchFamily="34" charset="-122"/>
              <a:sym typeface="+mn-ea"/>
            </a:endParaRPr>
          </a:p>
          <a:p>
            <a:pPr marL="269875" indent="-269875" algn="ctr" fontAlgn="auto">
              <a:lnSpc>
                <a:spcPct val="120000"/>
              </a:lnSpc>
              <a:spcBef>
                <a:spcPct val="15000"/>
              </a:spcBef>
              <a:buClr>
                <a:srgbClr val="1C1C1C"/>
              </a:buClr>
              <a:buFont typeface="Wingdings" panose="05000000000000000000" pitchFamily="2" charset="2"/>
              <a:buNone/>
              <a:defRPr/>
            </a:pPr>
            <a:r>
              <a:rPr lang="zh-CN" altLang="zh-CN" sz="3200" b="1" noProof="1">
                <a:solidFill>
                  <a:srgbClr val="FFFFFF"/>
                </a:solidFill>
                <a:latin typeface="宋体" panose="02010600030101010101" pitchFamily="2" charset="-122"/>
                <a:sym typeface="+mn-ea"/>
              </a:rPr>
              <a:t>农民合作社</a:t>
            </a:r>
            <a:endParaRPr lang="zh-CN" altLang="zh-CN" sz="3200" b="1" noProof="1">
              <a:solidFill>
                <a:srgbClr val="FFFFFF"/>
              </a:solidFill>
              <a:latin typeface="宋体" panose="02010600030101010101" pitchFamily="2" charset="-122"/>
              <a:ea typeface="微软雅黑" panose="020B0503020204020204" pitchFamily="34" charset="-122"/>
              <a:sym typeface="+mn-ea"/>
            </a:endParaRPr>
          </a:p>
        </p:txBody>
      </p:sp>
      <p:sp>
        <p:nvSpPr>
          <p:cNvPr id="6" name="矩形 5"/>
          <p:cNvSpPr/>
          <p:nvPr/>
        </p:nvSpPr>
        <p:spPr>
          <a:xfrm>
            <a:off x="8712200" y="4422103"/>
            <a:ext cx="1879600" cy="1996444"/>
          </a:xfrm>
          <a:prstGeom prst="rect">
            <a:avLst/>
          </a:prstGeom>
        </p:spPr>
        <p:txBody>
          <a:bodyPr wrap="square">
            <a:spAutoFit/>
          </a:bodyPr>
          <a:lstStyle/>
          <a:p>
            <a:pPr marL="269875" indent="-269875" algn="ctr" fontAlgn="auto">
              <a:lnSpc>
                <a:spcPct val="120000"/>
              </a:lnSpc>
              <a:spcBef>
                <a:spcPct val="15000"/>
              </a:spcBef>
              <a:buClr>
                <a:srgbClr val="1C1C1C"/>
              </a:buClr>
              <a:buFont typeface="Wingdings" panose="05000000000000000000" pitchFamily="2" charset="2"/>
              <a:buNone/>
              <a:defRPr/>
            </a:pPr>
            <a:r>
              <a:rPr lang="zh-CN" altLang="zh-CN" sz="3200" b="1" noProof="1">
                <a:solidFill>
                  <a:srgbClr val="FFFFFF"/>
                </a:solidFill>
                <a:latin typeface="宋体" panose="02010600030101010101" pitchFamily="2" charset="-122"/>
                <a:sym typeface="+mn-ea"/>
              </a:rPr>
              <a:t>精准扶贫</a:t>
            </a:r>
            <a:endParaRPr lang="zh-CN" altLang="zh-CN" sz="3200" b="1" noProof="1">
              <a:solidFill>
                <a:srgbClr val="FFFFFF"/>
              </a:solidFill>
              <a:latin typeface="宋体" panose="02010600030101010101" pitchFamily="2" charset="-122"/>
              <a:ea typeface="微软雅黑" panose="020B0503020204020204" pitchFamily="34" charset="-122"/>
              <a:sym typeface="+mn-ea"/>
            </a:endParaRPr>
          </a:p>
          <a:p>
            <a:pPr marL="269875" indent="-269875" algn="ctr" fontAlgn="auto">
              <a:lnSpc>
                <a:spcPct val="120000"/>
              </a:lnSpc>
              <a:spcBef>
                <a:spcPct val="15000"/>
              </a:spcBef>
              <a:buClr>
                <a:srgbClr val="1C1C1C"/>
              </a:buClr>
              <a:buFont typeface="Wingdings" panose="05000000000000000000" pitchFamily="2" charset="2"/>
              <a:buNone/>
              <a:defRPr/>
            </a:pPr>
            <a:r>
              <a:rPr lang="zh-CN" altLang="zh-CN" sz="3200" b="1" noProof="1">
                <a:solidFill>
                  <a:srgbClr val="FFFFFF"/>
                </a:solidFill>
                <a:latin typeface="宋体" panose="02010600030101010101" pitchFamily="2" charset="-122"/>
                <a:sym typeface="+mn-ea"/>
              </a:rPr>
              <a:t>精准脱贫</a:t>
            </a:r>
            <a:endParaRPr lang="zh-CN" altLang="zh-CN" sz="3200" b="1" noProof="1">
              <a:solidFill>
                <a:srgbClr val="FFFFFF"/>
              </a:solidFill>
              <a:latin typeface="宋体" panose="02010600030101010101" pitchFamily="2" charset="-122"/>
              <a:ea typeface="微软雅黑" panose="020B0503020204020204" pitchFamily="34" charset="-122"/>
              <a:sym typeface="+mn-ea"/>
            </a:endParaRPr>
          </a:p>
          <a:p>
            <a:pPr marL="269875" indent="-269875" algn="ctr" fontAlgn="auto">
              <a:lnSpc>
                <a:spcPct val="120000"/>
              </a:lnSpc>
              <a:spcBef>
                <a:spcPct val="15000"/>
              </a:spcBef>
              <a:buClr>
                <a:srgbClr val="1C1C1C"/>
              </a:buClr>
              <a:buFont typeface="Wingdings" panose="05000000000000000000" pitchFamily="2" charset="2"/>
              <a:buNone/>
              <a:defRPr/>
            </a:pPr>
            <a:r>
              <a:rPr lang="zh-CN" altLang="zh-CN" sz="3200" b="1" noProof="1">
                <a:solidFill>
                  <a:srgbClr val="FFFFFF"/>
                </a:solidFill>
                <a:latin typeface="宋体" panose="02010600030101010101" pitchFamily="2" charset="-122"/>
                <a:sym typeface="+mn-ea"/>
              </a:rPr>
              <a:t>长效机制</a:t>
            </a:r>
            <a:endParaRPr lang="zh-CN" altLang="zh-CN" sz="3200" b="1" noProof="1">
              <a:solidFill>
                <a:srgbClr val="FFFFFF"/>
              </a:solidFill>
              <a:latin typeface="宋体" panose="02010600030101010101" pitchFamily="2" charset="-122"/>
              <a:ea typeface="微软雅黑" panose="020B0503020204020204" pitchFamily="34" charset="-122"/>
              <a:sym typeface="+mn-ea"/>
            </a:endParaRPr>
          </a:p>
        </p:txBody>
      </p:sp>
    </p:spTree>
    <p:custDataLst>
      <p:tags r:id="rId1"/>
    </p:custDataLst>
    <p:extLst>
      <p:ext uri="{BB962C8B-B14F-4D97-AF65-F5344CB8AC3E}">
        <p14:creationId xmlns:p14="http://schemas.microsoft.com/office/powerpoint/2010/main" val="2455081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F7B4EA0-D285-4E18-B1DF-8CE14E24C60B}"/>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2">
            <a:extLst>
              <a:ext uri="{FF2B5EF4-FFF2-40B4-BE49-F238E27FC236}">
                <a16:creationId xmlns="" xmlns:a16="http://schemas.microsoft.com/office/drawing/2014/main" id="{F12D9297-90E1-4592-954D-9487869180B5}"/>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22">
            <a:extLst>
              <a:ext uri="{FF2B5EF4-FFF2-40B4-BE49-F238E27FC236}">
                <a16:creationId xmlns="" xmlns:a16="http://schemas.microsoft.com/office/drawing/2014/main" id="{14064EF4-AAB7-4954-B1DC-526810126BFB}"/>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2">
            <a:extLst>
              <a:ext uri="{FF2B5EF4-FFF2-40B4-BE49-F238E27FC236}">
                <a16:creationId xmlns="" xmlns:a16="http://schemas.microsoft.com/office/drawing/2014/main" id="{54B27390-AE50-4F56-BBD9-A3794512E629}"/>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A382B5E8-3B89-4717-BE3E-0C07AFD19E95}"/>
              </a:ext>
            </a:extLst>
          </p:cNvPr>
          <p:cNvSpPr/>
          <p:nvPr/>
        </p:nvSpPr>
        <p:spPr>
          <a:xfrm>
            <a:off x="4445000" y="1610084"/>
            <a:ext cx="3302000" cy="2334884"/>
          </a:xfrm>
          <a:prstGeom prst="diamond">
            <a:avLst/>
          </a:prstGeom>
          <a:solidFill>
            <a:schemeClr val="tx1">
              <a:lumMod val="85000"/>
              <a:lumOff val="15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F1257C50-3CF0-40CB-8AB5-8FDFEECCC513}"/>
              </a:ext>
            </a:extLst>
          </p:cNvPr>
          <p:cNvSpPr/>
          <p:nvPr/>
        </p:nvSpPr>
        <p:spPr>
          <a:xfrm>
            <a:off x="3571536" y="4194204"/>
            <a:ext cx="4962863" cy="1077218"/>
          </a:xfrm>
          <a:prstGeom prst="rect">
            <a:avLst/>
          </a:prstGeom>
        </p:spPr>
        <p:txBody>
          <a:bodyPr wrap="squar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工作原则</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WORK  PRINCIPLE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664200" y="2336800"/>
            <a:ext cx="1040519" cy="1015663"/>
          </a:xfrm>
          <a:prstGeom prst="rect">
            <a:avLst/>
          </a:prstGeom>
          <a:noFill/>
        </p:spPr>
        <p:txBody>
          <a:bodyPr wrap="none" rtlCol="0">
            <a:spAutoFit/>
          </a:bodyPr>
          <a:lstStyle/>
          <a:p>
            <a:r>
              <a:rPr kumimoji="1" lang="en-US" altLang="zh-CN" sz="6000" dirty="0">
                <a:solidFill>
                  <a:srgbClr val="FFFFFF"/>
                </a:solidFill>
              </a:rPr>
              <a:t>03</a:t>
            </a:r>
            <a:endParaRPr kumimoji="1" lang="zh-CN" altLang="en-US" sz="6000" dirty="0">
              <a:solidFill>
                <a:srgbClr val="FFFFFF"/>
              </a:solidFill>
            </a:endParaRPr>
          </a:p>
        </p:txBody>
      </p:sp>
    </p:spTree>
    <p:extLst>
      <p:ext uri="{BB962C8B-B14F-4D97-AF65-F5344CB8AC3E}">
        <p14:creationId xmlns:p14="http://schemas.microsoft.com/office/powerpoint/2010/main" val="1481051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nvGrpSpPr>
          <p:cNvPr id="9" name="组 8"/>
          <p:cNvGrpSpPr/>
          <p:nvPr/>
        </p:nvGrpSpPr>
        <p:grpSpPr>
          <a:xfrm>
            <a:off x="3153931" y="533400"/>
            <a:ext cx="7285469" cy="1722385"/>
            <a:chOff x="2747531" y="1700808"/>
            <a:chExt cx="5928925" cy="1164577"/>
          </a:xfrm>
        </p:grpSpPr>
        <p:sp>
          <p:nvSpPr>
            <p:cNvPr id="72" name="矩形 71"/>
            <p:cNvSpPr/>
            <p:nvPr/>
          </p:nvSpPr>
          <p:spPr>
            <a:xfrm>
              <a:off x="2747531" y="1890379"/>
              <a:ext cx="5928925" cy="975006"/>
            </a:xfrm>
            <a:prstGeom prst="rect">
              <a:avLst/>
            </a:prstGeom>
            <a:solidFill>
              <a:schemeClr val="accent4"/>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矩形 72"/>
            <p:cNvSpPr/>
            <p:nvPr/>
          </p:nvSpPr>
          <p:spPr>
            <a:xfrm>
              <a:off x="3684612" y="1700808"/>
              <a:ext cx="4084359" cy="380489"/>
            </a:xfrm>
            <a:prstGeom prst="rect">
              <a:avLst/>
            </a:prstGeom>
            <a:solidFill>
              <a:schemeClr val="accent2"/>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六边形 73"/>
          <p:cNvSpPr/>
          <p:nvPr/>
        </p:nvSpPr>
        <p:spPr>
          <a:xfrm>
            <a:off x="489770" y="2717800"/>
            <a:ext cx="1948629" cy="1647434"/>
          </a:xfrm>
          <a:prstGeom prst="hexagon">
            <a:avLst/>
          </a:prstGeom>
          <a:solidFill>
            <a:schemeClr val="bg1">
              <a:lumMod val="65000"/>
            </a:schemeClr>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lang="zh-CN" altLang="en-US" sz="4000" kern="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工作原则</a:t>
            </a:r>
            <a:endParaRPr kumimoji="0" lang="zh-CN" altLang="en-US" sz="40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5" name="直接箭头连接符 17"/>
          <p:cNvCxnSpPr>
            <a:stCxn id="74" idx="5"/>
            <a:endCxn id="72" idx="1"/>
          </p:cNvCxnSpPr>
          <p:nvPr/>
        </p:nvCxnSpPr>
        <p:spPr>
          <a:xfrm flipV="1">
            <a:off x="2026541" y="1534779"/>
            <a:ext cx="1127390" cy="1183021"/>
          </a:xfrm>
          <a:prstGeom prst="straightConnector1">
            <a:avLst/>
          </a:prstGeom>
          <a:noFill/>
          <a:ln w="6350" cap="flat" cmpd="sng" algn="ctr">
            <a:solidFill>
              <a:sysClr val="window" lastClr="FFFFFF">
                <a:lumMod val="65000"/>
              </a:sysClr>
            </a:solidFill>
            <a:prstDash val="solid"/>
            <a:miter lim="800000"/>
            <a:tailEnd type="arrow"/>
          </a:ln>
          <a:effectLst/>
        </p:spPr>
      </p:cxnSp>
      <p:cxnSp>
        <p:nvCxnSpPr>
          <p:cNvPr id="76" name="直接箭头连接符 18"/>
          <p:cNvCxnSpPr>
            <a:stCxn id="74" idx="0"/>
            <a:endCxn id="79" idx="1"/>
          </p:cNvCxnSpPr>
          <p:nvPr/>
        </p:nvCxnSpPr>
        <p:spPr>
          <a:xfrm>
            <a:off x="2438399" y="3541517"/>
            <a:ext cx="715532" cy="6957"/>
          </a:xfrm>
          <a:prstGeom prst="straightConnector1">
            <a:avLst/>
          </a:prstGeom>
          <a:noFill/>
          <a:ln w="6350" cap="flat" cmpd="sng" algn="ctr">
            <a:solidFill>
              <a:sysClr val="window" lastClr="FFFFFF">
                <a:lumMod val="65000"/>
              </a:sysClr>
            </a:solidFill>
            <a:prstDash val="solid"/>
            <a:miter lim="800000"/>
            <a:tailEnd type="arrow"/>
          </a:ln>
          <a:effectLst/>
        </p:spPr>
      </p:cxnSp>
      <p:cxnSp>
        <p:nvCxnSpPr>
          <p:cNvPr id="77" name="直接箭头连接符 19"/>
          <p:cNvCxnSpPr>
            <a:stCxn id="74" idx="1"/>
            <a:endCxn id="82" idx="1"/>
          </p:cNvCxnSpPr>
          <p:nvPr/>
        </p:nvCxnSpPr>
        <p:spPr>
          <a:xfrm>
            <a:off x="2026541" y="4365234"/>
            <a:ext cx="1127390" cy="1257849"/>
          </a:xfrm>
          <a:prstGeom prst="straightConnector1">
            <a:avLst/>
          </a:prstGeom>
          <a:noFill/>
          <a:ln w="6350" cap="flat" cmpd="sng" algn="ctr">
            <a:solidFill>
              <a:sysClr val="window" lastClr="FFFFFF">
                <a:lumMod val="65000"/>
              </a:sysClr>
            </a:solidFill>
            <a:prstDash val="solid"/>
            <a:miter lim="800000"/>
            <a:tailEnd type="arrow"/>
          </a:ln>
          <a:effectLst/>
        </p:spPr>
      </p:cxnSp>
      <p:grpSp>
        <p:nvGrpSpPr>
          <p:cNvPr id="10" name="组 9"/>
          <p:cNvGrpSpPr/>
          <p:nvPr/>
        </p:nvGrpSpPr>
        <p:grpSpPr>
          <a:xfrm>
            <a:off x="3153931" y="2616200"/>
            <a:ext cx="7285469" cy="1612490"/>
            <a:chOff x="2747531" y="3073038"/>
            <a:chExt cx="5928925" cy="1155652"/>
          </a:xfrm>
        </p:grpSpPr>
        <p:sp>
          <p:nvSpPr>
            <p:cNvPr id="79" name="矩形 78"/>
            <p:cNvSpPr/>
            <p:nvPr/>
          </p:nvSpPr>
          <p:spPr>
            <a:xfrm>
              <a:off x="2747531" y="3253684"/>
              <a:ext cx="5928925" cy="975006"/>
            </a:xfrm>
            <a:prstGeom prst="rect">
              <a:avLst/>
            </a:prstGeom>
            <a:solidFill>
              <a:schemeClr val="bg1">
                <a:lumMod val="65000"/>
              </a:schemeClr>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矩形 79"/>
            <p:cNvSpPr/>
            <p:nvPr/>
          </p:nvSpPr>
          <p:spPr>
            <a:xfrm>
              <a:off x="3684612" y="3073038"/>
              <a:ext cx="4084359" cy="380489"/>
            </a:xfrm>
            <a:prstGeom prst="rect">
              <a:avLst/>
            </a:prstGeom>
            <a:solidFill>
              <a:schemeClr val="tx1">
                <a:lumMod val="50000"/>
                <a:lumOff val="50000"/>
              </a:schemeClr>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组 10"/>
          <p:cNvGrpSpPr/>
          <p:nvPr/>
        </p:nvGrpSpPr>
        <p:grpSpPr>
          <a:xfrm>
            <a:off x="3153931" y="4622800"/>
            <a:ext cx="7285469" cy="1730125"/>
            <a:chOff x="2747531" y="4460676"/>
            <a:chExt cx="5928925" cy="1155649"/>
          </a:xfrm>
        </p:grpSpPr>
        <p:sp>
          <p:nvSpPr>
            <p:cNvPr id="82" name="矩形 81"/>
            <p:cNvSpPr/>
            <p:nvPr/>
          </p:nvSpPr>
          <p:spPr>
            <a:xfrm>
              <a:off x="2747531" y="4641319"/>
              <a:ext cx="5928925" cy="975006"/>
            </a:xfrm>
            <a:prstGeom prst="rect">
              <a:avLst/>
            </a:prstGeom>
            <a:solidFill>
              <a:schemeClr val="accent4"/>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矩形 82"/>
            <p:cNvSpPr/>
            <p:nvPr/>
          </p:nvSpPr>
          <p:spPr>
            <a:xfrm>
              <a:off x="3684612" y="4460676"/>
              <a:ext cx="4084359" cy="380489"/>
            </a:xfrm>
            <a:prstGeom prst="rect">
              <a:avLst/>
            </a:prstGeom>
            <a:solidFill>
              <a:schemeClr val="accent2"/>
            </a:solidFill>
            <a:ln w="12700" cap="flat" cmpd="sng" algn="ctr">
              <a:noFill/>
              <a:prstDash val="solid"/>
              <a:miter lim="800000"/>
            </a:ln>
            <a:effectLst/>
          </p:spPr>
          <p:txBody>
            <a:bodyPr lIns="96423" tIns="48211" rIns="96423" bIns="4821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矩形 11"/>
          <p:cNvSpPr/>
          <p:nvPr/>
        </p:nvSpPr>
        <p:spPr>
          <a:xfrm>
            <a:off x="5406295" y="551934"/>
            <a:ext cx="2903409" cy="461665"/>
          </a:xfrm>
          <a:prstGeom prst="rect">
            <a:avLst/>
          </a:prstGeom>
        </p:spPr>
        <p:txBody>
          <a:bodyPr wrap="none">
            <a:spAutoFit/>
          </a:bodyPr>
          <a:lstStyle/>
          <a:p>
            <a:pPr algn="ctr"/>
            <a:r>
              <a:rPr lang="zh-CN" altLang="en-US" sz="2400" b="1" dirty="0">
                <a:solidFill>
                  <a:srgbClr val="FFFFFF"/>
                </a:solidFill>
                <a:sym typeface="微软雅黑" charset="0"/>
              </a:rPr>
              <a:t>统筹协调   利益兼顾</a:t>
            </a:r>
            <a:endParaRPr lang="zh-CN" altLang="en-US" sz="2400" b="1" dirty="0">
              <a:solidFill>
                <a:srgbClr val="FFFFFF"/>
              </a:solidFill>
              <a:latin typeface="微软雅黑" charset="0"/>
              <a:sym typeface="微软雅黑" charset="0"/>
            </a:endParaRPr>
          </a:p>
        </p:txBody>
      </p:sp>
      <p:sp>
        <p:nvSpPr>
          <p:cNvPr id="13" name="矩形 12"/>
          <p:cNvSpPr/>
          <p:nvPr/>
        </p:nvSpPr>
        <p:spPr>
          <a:xfrm>
            <a:off x="3479800" y="1064736"/>
            <a:ext cx="6756400" cy="1200329"/>
          </a:xfrm>
          <a:prstGeom prst="rect">
            <a:avLst/>
          </a:prstGeom>
        </p:spPr>
        <p:txBody>
          <a:bodyPr wrap="square">
            <a:spAutoFit/>
          </a:bodyPr>
          <a:lstStyle/>
          <a:p>
            <a:r>
              <a:rPr lang="zh-CN" altLang="zh-CN" dirty="0">
                <a:solidFill>
                  <a:srgbClr val="FFFFFF"/>
                </a:solidFill>
              </a:rPr>
              <a:t>股权化改革以转变财政支农方式，促进农民增收、农业增效为出发点。既要尊重集体经济组织及成员的利益，又要调动农业企业、农民合作社参与股权化改革的积极性。统筹协调，兼顾各方利益，切实发挥农业企业、农民合作社的引领带动作用。</a:t>
            </a:r>
            <a:endParaRPr lang="zh-CN" altLang="en-US" dirty="0">
              <a:solidFill>
                <a:srgbClr val="FFFFFF"/>
              </a:solidFill>
            </a:endParaRPr>
          </a:p>
        </p:txBody>
      </p:sp>
      <p:sp>
        <p:nvSpPr>
          <p:cNvPr id="14" name="矩形 13"/>
          <p:cNvSpPr/>
          <p:nvPr/>
        </p:nvSpPr>
        <p:spPr>
          <a:xfrm>
            <a:off x="5431695" y="2609334"/>
            <a:ext cx="2903409" cy="461665"/>
          </a:xfrm>
          <a:prstGeom prst="rect">
            <a:avLst/>
          </a:prstGeom>
        </p:spPr>
        <p:txBody>
          <a:bodyPr wrap="none">
            <a:spAutoFit/>
          </a:bodyPr>
          <a:lstStyle/>
          <a:p>
            <a:pPr algn="ctr"/>
            <a:r>
              <a:rPr lang="zh-CN" altLang="en-US" sz="2400" b="1" dirty="0">
                <a:solidFill>
                  <a:srgbClr val="FFFFFF"/>
                </a:solidFill>
                <a:sym typeface="微软雅黑" charset="0"/>
              </a:rPr>
              <a:t>市场取向   规范操作</a:t>
            </a:r>
            <a:endParaRPr lang="zh-CN" altLang="en-US" sz="2400" b="1" dirty="0">
              <a:solidFill>
                <a:srgbClr val="FFFFFF"/>
              </a:solidFill>
              <a:latin typeface="微软雅黑" charset="0"/>
              <a:sym typeface="微软雅黑" charset="0"/>
            </a:endParaRPr>
          </a:p>
        </p:txBody>
      </p:sp>
      <p:sp>
        <p:nvSpPr>
          <p:cNvPr id="15" name="矩形 14"/>
          <p:cNvSpPr/>
          <p:nvPr/>
        </p:nvSpPr>
        <p:spPr>
          <a:xfrm>
            <a:off x="3454400" y="3258235"/>
            <a:ext cx="6680200" cy="646331"/>
          </a:xfrm>
          <a:prstGeom prst="rect">
            <a:avLst/>
          </a:prstGeom>
        </p:spPr>
        <p:txBody>
          <a:bodyPr wrap="square">
            <a:spAutoFit/>
          </a:bodyPr>
          <a:lstStyle/>
          <a:p>
            <a:r>
              <a:rPr lang="zh-CN" altLang="zh-CN" dirty="0">
                <a:solidFill>
                  <a:srgbClr val="FFFFFF"/>
                </a:solidFill>
              </a:rPr>
              <a:t>充分尊重项目业主经营自主权，集体经济组织成员不参与企业经营决策、管理，股权收益试行固定分红。</a:t>
            </a:r>
            <a:endParaRPr lang="zh-CN" altLang="en-US" dirty="0">
              <a:solidFill>
                <a:srgbClr val="FFFFFF"/>
              </a:solidFill>
            </a:endParaRPr>
          </a:p>
        </p:txBody>
      </p:sp>
      <p:sp>
        <p:nvSpPr>
          <p:cNvPr id="16" name="矩形 15"/>
          <p:cNvSpPr/>
          <p:nvPr/>
        </p:nvSpPr>
        <p:spPr>
          <a:xfrm>
            <a:off x="5431695" y="4641334"/>
            <a:ext cx="2903409" cy="461665"/>
          </a:xfrm>
          <a:prstGeom prst="rect">
            <a:avLst/>
          </a:prstGeom>
        </p:spPr>
        <p:txBody>
          <a:bodyPr wrap="none">
            <a:spAutoFit/>
          </a:bodyPr>
          <a:lstStyle/>
          <a:p>
            <a:pPr algn="ctr"/>
            <a:r>
              <a:rPr lang="zh-CN" altLang="en-US" sz="2400" b="1" dirty="0">
                <a:solidFill>
                  <a:srgbClr val="FFFFFF"/>
                </a:solidFill>
                <a:sym typeface="微软雅黑" charset="0"/>
              </a:rPr>
              <a:t>统一指导   区县为主</a:t>
            </a:r>
            <a:endParaRPr lang="zh-CN" altLang="en-US" sz="2400" b="1" dirty="0">
              <a:solidFill>
                <a:srgbClr val="FFFFFF"/>
              </a:solidFill>
              <a:latin typeface="微软雅黑" charset="0"/>
              <a:sym typeface="微软雅黑" charset="0"/>
            </a:endParaRPr>
          </a:p>
        </p:txBody>
      </p:sp>
      <p:sp>
        <p:nvSpPr>
          <p:cNvPr id="17" name="矩形 16"/>
          <p:cNvSpPr/>
          <p:nvPr/>
        </p:nvSpPr>
        <p:spPr>
          <a:xfrm>
            <a:off x="3479800" y="5417235"/>
            <a:ext cx="6705600" cy="646331"/>
          </a:xfrm>
          <a:prstGeom prst="rect">
            <a:avLst/>
          </a:prstGeom>
        </p:spPr>
        <p:txBody>
          <a:bodyPr wrap="square">
            <a:spAutoFit/>
          </a:bodyPr>
          <a:lstStyle/>
          <a:p>
            <a:r>
              <a:rPr lang="zh-CN" altLang="zh-CN" dirty="0">
                <a:solidFill>
                  <a:srgbClr val="FFFFFF"/>
                </a:solidFill>
              </a:rPr>
              <a:t>各有关区县具体组织实施，鼓励创新实践，在股权化改革框架范围内结合实际探索具体的操作模式、改革路径。</a:t>
            </a:r>
            <a:endParaRPr lang="zh-CN" altLang="en-US" dirty="0">
              <a:solidFill>
                <a:srgbClr val="FFFFFF"/>
              </a:solidFill>
            </a:endParaRPr>
          </a:p>
        </p:txBody>
      </p:sp>
    </p:spTree>
    <p:extLst>
      <p:ext uri="{BB962C8B-B14F-4D97-AF65-F5344CB8AC3E}">
        <p14:creationId xmlns:p14="http://schemas.microsoft.com/office/powerpoint/2010/main" val="11603849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F7B4EA0-D285-4E18-B1DF-8CE14E24C60B}"/>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2">
            <a:extLst>
              <a:ext uri="{FF2B5EF4-FFF2-40B4-BE49-F238E27FC236}">
                <a16:creationId xmlns="" xmlns:a16="http://schemas.microsoft.com/office/drawing/2014/main" id="{F12D9297-90E1-4592-954D-9487869180B5}"/>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22">
            <a:extLst>
              <a:ext uri="{FF2B5EF4-FFF2-40B4-BE49-F238E27FC236}">
                <a16:creationId xmlns="" xmlns:a16="http://schemas.microsoft.com/office/drawing/2014/main" id="{14064EF4-AAB7-4954-B1DC-526810126BFB}"/>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2">
            <a:extLst>
              <a:ext uri="{FF2B5EF4-FFF2-40B4-BE49-F238E27FC236}">
                <a16:creationId xmlns="" xmlns:a16="http://schemas.microsoft.com/office/drawing/2014/main" id="{54B27390-AE50-4F56-BBD9-A3794512E629}"/>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A382B5E8-3B89-4717-BE3E-0C07AFD19E95}"/>
              </a:ext>
            </a:extLst>
          </p:cNvPr>
          <p:cNvSpPr/>
          <p:nvPr/>
        </p:nvSpPr>
        <p:spPr>
          <a:xfrm>
            <a:off x="4445000" y="1610084"/>
            <a:ext cx="3302000" cy="2334884"/>
          </a:xfrm>
          <a:prstGeom prst="diamond">
            <a:avLst/>
          </a:prstGeom>
          <a:solidFill>
            <a:schemeClr val="tx1">
              <a:lumMod val="85000"/>
              <a:lumOff val="15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F1257C50-3CF0-40CB-8AB5-8FDFEECCC513}"/>
              </a:ext>
            </a:extLst>
          </p:cNvPr>
          <p:cNvSpPr/>
          <p:nvPr/>
        </p:nvSpPr>
        <p:spPr>
          <a:xfrm>
            <a:off x="3571536" y="4194204"/>
            <a:ext cx="4962863" cy="1077218"/>
          </a:xfrm>
          <a:prstGeom prst="rect">
            <a:avLst/>
          </a:prstGeom>
        </p:spPr>
        <p:txBody>
          <a:bodyPr wrap="squar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资金范围</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FUNDS RANGE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664200" y="2336800"/>
            <a:ext cx="1040519" cy="1015663"/>
          </a:xfrm>
          <a:prstGeom prst="rect">
            <a:avLst/>
          </a:prstGeom>
          <a:noFill/>
        </p:spPr>
        <p:txBody>
          <a:bodyPr wrap="none" rtlCol="0">
            <a:spAutoFit/>
          </a:bodyPr>
          <a:lstStyle/>
          <a:p>
            <a:r>
              <a:rPr kumimoji="1" lang="en-US" altLang="zh-CN" sz="6000" dirty="0">
                <a:solidFill>
                  <a:srgbClr val="FFFFFF"/>
                </a:solidFill>
              </a:rPr>
              <a:t>04</a:t>
            </a:r>
            <a:endParaRPr kumimoji="1" lang="zh-CN" altLang="en-US" sz="6000" dirty="0">
              <a:solidFill>
                <a:srgbClr val="FFFFFF"/>
              </a:solidFill>
            </a:endParaRPr>
          </a:p>
        </p:txBody>
      </p:sp>
    </p:spTree>
    <p:extLst>
      <p:ext uri="{BB962C8B-B14F-4D97-AF65-F5344CB8AC3E}">
        <p14:creationId xmlns:p14="http://schemas.microsoft.com/office/powerpoint/2010/main" val="4256691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F7B4EA0-D285-4E18-B1DF-8CE14E24C60B}"/>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2">
            <a:extLst>
              <a:ext uri="{FF2B5EF4-FFF2-40B4-BE49-F238E27FC236}">
                <a16:creationId xmlns="" xmlns:a16="http://schemas.microsoft.com/office/drawing/2014/main" id="{F12D9297-90E1-4592-954D-9487869180B5}"/>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22">
            <a:extLst>
              <a:ext uri="{FF2B5EF4-FFF2-40B4-BE49-F238E27FC236}">
                <a16:creationId xmlns="" xmlns:a16="http://schemas.microsoft.com/office/drawing/2014/main" id="{14064EF4-AAB7-4954-B1DC-526810126BFB}"/>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2">
            <a:extLst>
              <a:ext uri="{FF2B5EF4-FFF2-40B4-BE49-F238E27FC236}">
                <a16:creationId xmlns="" xmlns:a16="http://schemas.microsoft.com/office/drawing/2014/main" id="{54B27390-AE50-4F56-BBD9-A3794512E629}"/>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A382B5E8-3B89-4717-BE3E-0C07AFD19E95}"/>
              </a:ext>
            </a:extLst>
          </p:cNvPr>
          <p:cNvSpPr/>
          <p:nvPr/>
        </p:nvSpPr>
        <p:spPr>
          <a:xfrm>
            <a:off x="4445000" y="1610084"/>
            <a:ext cx="3302000" cy="2334884"/>
          </a:xfrm>
          <a:prstGeom prst="diamond">
            <a:avLst/>
          </a:prstGeom>
          <a:solidFill>
            <a:schemeClr val="tx1">
              <a:lumMod val="85000"/>
              <a:lumOff val="15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F1257C50-3CF0-40CB-8AB5-8FDFEECCC513}"/>
              </a:ext>
            </a:extLst>
          </p:cNvPr>
          <p:cNvSpPr/>
          <p:nvPr/>
        </p:nvSpPr>
        <p:spPr>
          <a:xfrm>
            <a:off x="2428536" y="4168804"/>
            <a:ext cx="7198064" cy="1077218"/>
          </a:xfrm>
          <a:prstGeom prst="rect">
            <a:avLst/>
          </a:prstGeom>
        </p:spPr>
        <p:txBody>
          <a:bodyPr wrap="squar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概念及内涵</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CONCEPT &amp; MEANING</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664200" y="2336800"/>
            <a:ext cx="1040519" cy="1015663"/>
          </a:xfrm>
          <a:prstGeom prst="rect">
            <a:avLst/>
          </a:prstGeom>
          <a:noFill/>
        </p:spPr>
        <p:txBody>
          <a:bodyPr wrap="none" rtlCol="0">
            <a:spAutoFit/>
          </a:bodyPr>
          <a:lstStyle/>
          <a:p>
            <a:r>
              <a:rPr kumimoji="1" lang="en-US" altLang="zh-CN" sz="6000" dirty="0">
                <a:solidFill>
                  <a:srgbClr val="FFFFFF"/>
                </a:solidFill>
              </a:rPr>
              <a:t>01</a:t>
            </a:r>
            <a:endParaRPr kumimoji="1" lang="zh-CN" altLang="en-US" sz="6000" dirty="0">
              <a:solidFill>
                <a:srgbClr val="FFFFFF"/>
              </a:solidFill>
            </a:endParaRPr>
          </a:p>
        </p:txBody>
      </p:sp>
    </p:spTree>
    <p:extLst>
      <p:ext uri="{BB962C8B-B14F-4D97-AF65-F5344CB8AC3E}">
        <p14:creationId xmlns:p14="http://schemas.microsoft.com/office/powerpoint/2010/main" val="38937946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4" name="图片 3" descr="d952f7260d142249bbc97a93ecf30a3f.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30600"/>
            <a:ext cx="5943600" cy="3327400"/>
          </a:xfrm>
          <a:prstGeom prst="rect">
            <a:avLst/>
          </a:prstGeom>
        </p:spPr>
      </p:pic>
      <p:pic>
        <p:nvPicPr>
          <p:cNvPr id="5" name="图片 4" descr="84f995d73a4691bb887b6bb4aa653496.jpg"/>
          <p:cNvPicPr>
            <a:picLocks noChangeAspect="1"/>
          </p:cNvPicPr>
          <p:nvPr/>
        </p:nvPicPr>
        <p:blipFill rotWithShape="1">
          <a:blip r:embed="rId4" cstate="print">
            <a:extLst>
              <a:ext uri="{28A0092B-C50C-407E-A947-70E740481C1C}">
                <a14:useLocalDpi xmlns:a14="http://schemas.microsoft.com/office/drawing/2010/main" val="0"/>
              </a:ext>
            </a:extLst>
          </a:blip>
          <a:srcRect l="6401" t="13867" r="6800" b="8267"/>
          <a:stretch/>
        </p:blipFill>
        <p:spPr>
          <a:xfrm>
            <a:off x="5943600" y="0"/>
            <a:ext cx="6248400" cy="3505200"/>
          </a:xfrm>
          <a:prstGeom prst="rect">
            <a:avLst/>
          </a:prstGeom>
        </p:spPr>
      </p:pic>
      <p:sp>
        <p:nvSpPr>
          <p:cNvPr id="6" name="矩形 5"/>
          <p:cNvSpPr/>
          <p:nvPr/>
        </p:nvSpPr>
        <p:spPr>
          <a:xfrm>
            <a:off x="381000" y="1339334"/>
            <a:ext cx="5224507" cy="523220"/>
          </a:xfrm>
          <a:prstGeom prst="rect">
            <a:avLst/>
          </a:prstGeom>
        </p:spPr>
        <p:txBody>
          <a:bodyPr wrap="none">
            <a:spAutoFit/>
          </a:bodyPr>
          <a:lstStyle/>
          <a:p>
            <a:pPr fontAlgn="auto">
              <a:defRPr/>
            </a:pPr>
            <a:r>
              <a:rPr lang="zh-CN" altLang="en-US" sz="2800" b="1" noProof="1">
                <a:solidFill>
                  <a:schemeClr val="bg1"/>
                </a:solidFill>
                <a:latin typeface="微软雅黑" panose="020B0503020204020204" pitchFamily="34" charset="-122"/>
                <a:ea typeface="微软雅黑" panose="020B0503020204020204" pitchFamily="34" charset="-122"/>
                <a:sym typeface="+mn-ea"/>
              </a:rPr>
              <a:t>财政涉农产业发展金、扶贫资金</a:t>
            </a:r>
          </a:p>
        </p:txBody>
      </p:sp>
      <p:sp>
        <p:nvSpPr>
          <p:cNvPr id="7" name="矩形 6"/>
          <p:cNvSpPr/>
          <p:nvPr/>
        </p:nvSpPr>
        <p:spPr>
          <a:xfrm>
            <a:off x="6087407" y="4920734"/>
            <a:ext cx="5917004" cy="523220"/>
          </a:xfrm>
          <a:prstGeom prst="rect">
            <a:avLst/>
          </a:prstGeom>
        </p:spPr>
        <p:txBody>
          <a:bodyPr wrap="none">
            <a:spAutoFit/>
          </a:bodyPr>
          <a:lstStyle/>
          <a:p>
            <a:pPr fontAlgn="auto">
              <a:defRPr/>
            </a:pPr>
            <a:r>
              <a:rPr lang="zh-CN" altLang="zh-CN" sz="2800" b="1" noProof="1">
                <a:solidFill>
                  <a:schemeClr val="bg1"/>
                </a:solidFill>
                <a:latin typeface="微软雅黑" panose="020B0503020204020204" pitchFamily="34" charset="-122"/>
                <a:ea typeface="微软雅黑" panose="020B0503020204020204" pitchFamily="34" charset="-122"/>
              </a:rPr>
              <a:t>每年不少于</a:t>
            </a:r>
            <a:r>
              <a:rPr lang="en-US" altLang="zh-CN" sz="2800" b="1" noProof="1">
                <a:solidFill>
                  <a:schemeClr val="bg1"/>
                </a:solidFill>
                <a:latin typeface="微软雅黑" panose="020B0503020204020204" pitchFamily="34" charset="-122"/>
                <a:ea typeface="微软雅黑" panose="020B0503020204020204" pitchFamily="34" charset="-122"/>
              </a:rPr>
              <a:t>3000</a:t>
            </a:r>
            <a:r>
              <a:rPr lang="zh-CN" altLang="zh-CN" sz="2800" b="1" noProof="1">
                <a:solidFill>
                  <a:schemeClr val="bg1"/>
                </a:solidFill>
                <a:latin typeface="微软雅黑" panose="020B0503020204020204" pitchFamily="34" charset="-122"/>
                <a:ea typeface="微软雅黑" panose="020B0503020204020204" pitchFamily="34" charset="-122"/>
              </a:rPr>
              <a:t>万元，连续实施</a:t>
            </a:r>
            <a:r>
              <a:rPr lang="en-US" altLang="zh-CN" sz="2800" b="1" noProof="1">
                <a:solidFill>
                  <a:schemeClr val="bg1"/>
                </a:solidFill>
                <a:latin typeface="微软雅黑" panose="020B0503020204020204" pitchFamily="34" charset="-122"/>
                <a:ea typeface="微软雅黑" panose="020B0503020204020204" pitchFamily="34" charset="-122"/>
              </a:rPr>
              <a:t>5</a:t>
            </a:r>
            <a:r>
              <a:rPr lang="zh-CN" altLang="zh-CN" sz="2800" b="1" noProof="1">
                <a:solidFill>
                  <a:schemeClr val="bg1"/>
                </a:solidFill>
                <a:latin typeface="微软雅黑" panose="020B0503020204020204" pitchFamily="34" charset="-122"/>
                <a:ea typeface="微软雅黑" panose="020B0503020204020204" pitchFamily="34" charset="-122"/>
              </a:rPr>
              <a:t>年</a:t>
            </a:r>
          </a:p>
        </p:txBody>
      </p:sp>
    </p:spTree>
    <p:extLst>
      <p:ext uri="{BB962C8B-B14F-4D97-AF65-F5344CB8AC3E}">
        <p14:creationId xmlns:p14="http://schemas.microsoft.com/office/powerpoint/2010/main" val="41299597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F7B4EA0-D285-4E18-B1DF-8CE14E24C60B}"/>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2">
            <a:extLst>
              <a:ext uri="{FF2B5EF4-FFF2-40B4-BE49-F238E27FC236}">
                <a16:creationId xmlns="" xmlns:a16="http://schemas.microsoft.com/office/drawing/2014/main" id="{F12D9297-90E1-4592-954D-9487869180B5}"/>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22">
            <a:extLst>
              <a:ext uri="{FF2B5EF4-FFF2-40B4-BE49-F238E27FC236}">
                <a16:creationId xmlns="" xmlns:a16="http://schemas.microsoft.com/office/drawing/2014/main" id="{14064EF4-AAB7-4954-B1DC-526810126BFB}"/>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2">
            <a:extLst>
              <a:ext uri="{FF2B5EF4-FFF2-40B4-BE49-F238E27FC236}">
                <a16:creationId xmlns="" xmlns:a16="http://schemas.microsoft.com/office/drawing/2014/main" id="{54B27390-AE50-4F56-BBD9-A3794512E629}"/>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A382B5E8-3B89-4717-BE3E-0C07AFD19E95}"/>
              </a:ext>
            </a:extLst>
          </p:cNvPr>
          <p:cNvSpPr/>
          <p:nvPr/>
        </p:nvSpPr>
        <p:spPr>
          <a:xfrm>
            <a:off x="4445000" y="1610084"/>
            <a:ext cx="3302000" cy="2334884"/>
          </a:xfrm>
          <a:prstGeom prst="diamond">
            <a:avLst/>
          </a:prstGeom>
          <a:solidFill>
            <a:schemeClr val="tx1">
              <a:lumMod val="85000"/>
              <a:lumOff val="15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F1257C50-3CF0-40CB-8AB5-8FDFEECCC513}"/>
              </a:ext>
            </a:extLst>
          </p:cNvPr>
          <p:cNvSpPr/>
          <p:nvPr/>
        </p:nvSpPr>
        <p:spPr>
          <a:xfrm>
            <a:off x="3571536" y="4194204"/>
            <a:ext cx="4962863" cy="1077218"/>
          </a:xfrm>
          <a:prstGeom prst="rect">
            <a:avLst/>
          </a:prstGeom>
        </p:spPr>
        <p:txBody>
          <a:bodyPr wrap="squar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持股方式</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SHAREHOLDING MODE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664200" y="2336800"/>
            <a:ext cx="1040519" cy="1015663"/>
          </a:xfrm>
          <a:prstGeom prst="rect">
            <a:avLst/>
          </a:prstGeom>
          <a:noFill/>
        </p:spPr>
        <p:txBody>
          <a:bodyPr wrap="none" rtlCol="0">
            <a:spAutoFit/>
          </a:bodyPr>
          <a:lstStyle/>
          <a:p>
            <a:r>
              <a:rPr kumimoji="1" lang="en-US" altLang="zh-CN" sz="6000" dirty="0">
                <a:solidFill>
                  <a:srgbClr val="FFFFFF"/>
                </a:solidFill>
              </a:rPr>
              <a:t>05</a:t>
            </a:r>
            <a:endParaRPr kumimoji="1" lang="zh-CN" altLang="en-US" sz="6000" dirty="0">
              <a:solidFill>
                <a:srgbClr val="FFFFFF"/>
              </a:solidFill>
            </a:endParaRPr>
          </a:p>
        </p:txBody>
      </p:sp>
    </p:spTree>
    <p:extLst>
      <p:ext uri="{BB962C8B-B14F-4D97-AF65-F5344CB8AC3E}">
        <p14:creationId xmlns:p14="http://schemas.microsoft.com/office/powerpoint/2010/main" val="39680117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9" name="等腰三角形 38"/>
          <p:cNvSpPr/>
          <p:nvPr/>
        </p:nvSpPr>
        <p:spPr bwMode="auto">
          <a:xfrm rot="5400000">
            <a:off x="-340783" y="2916768"/>
            <a:ext cx="1706033" cy="102446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2" name="任意多边形 1"/>
          <p:cNvSpPr/>
          <p:nvPr/>
        </p:nvSpPr>
        <p:spPr>
          <a:xfrm>
            <a:off x="1016000" y="3420533"/>
            <a:ext cx="11159067"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5" name="组合 4"/>
          <p:cNvGrpSpPr>
            <a:grpSpLocks/>
          </p:cNvGrpSpPr>
          <p:nvPr/>
        </p:nvGrpSpPr>
        <p:grpSpPr bwMode="auto">
          <a:xfrm>
            <a:off x="2419351" y="3043767"/>
            <a:ext cx="734483" cy="736600"/>
            <a:chOff x="2307521" y="2283162"/>
            <a:chExt cx="551398" cy="551398"/>
          </a:xfrm>
        </p:grpSpPr>
        <p:sp>
          <p:nvSpPr>
            <p:cNvPr id="3" name="矩形 2"/>
            <p:cNvSpPr/>
            <p:nvPr/>
          </p:nvSpPr>
          <p:spPr>
            <a:xfrm>
              <a:off x="2307521" y="2283162"/>
              <a:ext cx="551398" cy="551398"/>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4" name="五角星 3"/>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grpSp>
      <p:grpSp>
        <p:nvGrpSpPr>
          <p:cNvPr id="43" name="组合 42"/>
          <p:cNvGrpSpPr>
            <a:grpSpLocks/>
          </p:cNvGrpSpPr>
          <p:nvPr/>
        </p:nvGrpSpPr>
        <p:grpSpPr bwMode="auto">
          <a:xfrm>
            <a:off x="5380567" y="3043767"/>
            <a:ext cx="734484" cy="736600"/>
            <a:chOff x="2307521" y="2283162"/>
            <a:chExt cx="551398" cy="551398"/>
          </a:xfrm>
        </p:grpSpPr>
        <p:sp>
          <p:nvSpPr>
            <p:cNvPr id="44" name="矩形 43"/>
            <p:cNvSpPr/>
            <p:nvPr/>
          </p:nvSpPr>
          <p:spPr>
            <a:xfrm>
              <a:off x="2307521" y="2283162"/>
              <a:ext cx="551398" cy="551398"/>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45" name="五角星 44"/>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grpSp>
      <p:sp>
        <p:nvSpPr>
          <p:cNvPr id="28693" name="文本框 13"/>
          <p:cNvSpPr txBox="1">
            <a:spLocks noChangeArrowheads="1"/>
          </p:cNvSpPr>
          <p:nvPr/>
        </p:nvSpPr>
        <p:spPr bwMode="auto">
          <a:xfrm>
            <a:off x="2139952" y="1361017"/>
            <a:ext cx="3057247" cy="140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000">
                <a:solidFill>
                  <a:schemeClr val="tx1">
                    <a:lumMod val="85000"/>
                    <a:lumOff val="15000"/>
                  </a:schemeClr>
                </a:solidFill>
                <a:latin typeface="Helvetica" panose="020B060402020202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eaLnBrk="0" fontAlgn="base" hangingPunct="0">
              <a:spcBef>
                <a:spcPct val="0"/>
              </a:spcBef>
              <a:spcAft>
                <a:spcPct val="0"/>
              </a:spcAft>
            </a:lvl6pPr>
            <a:lvl7pPr marL="2971800" indent="-228600" defTabSz="685800" eaLnBrk="0" fontAlgn="base" hangingPunct="0">
              <a:spcBef>
                <a:spcPct val="0"/>
              </a:spcBef>
              <a:spcAft>
                <a:spcPct val="0"/>
              </a:spcAft>
            </a:lvl7pPr>
            <a:lvl8pPr marL="3429000" indent="-228600" defTabSz="685800" eaLnBrk="0" fontAlgn="base" hangingPunct="0">
              <a:spcBef>
                <a:spcPct val="0"/>
              </a:spcBef>
              <a:spcAft>
                <a:spcPct val="0"/>
              </a:spcAft>
            </a:lvl8pPr>
            <a:lvl9pPr marL="3886200" indent="-228600" defTabSz="685800" eaLnBrk="0" fontAlgn="base" hangingPunct="0">
              <a:spcBef>
                <a:spcPct val="0"/>
              </a:spcBef>
              <a:spcAft>
                <a:spcPct val="0"/>
              </a:spcAft>
            </a:lvl9pPr>
          </a:lstStyle>
          <a:p>
            <a:r>
              <a:rPr lang="en-US" altLang="zh-CN" sz="5333" dirty="0">
                <a:solidFill>
                  <a:schemeClr val="bg1"/>
                </a:solidFill>
              </a:rPr>
              <a:t>50%</a:t>
            </a:r>
          </a:p>
          <a:p>
            <a:r>
              <a:rPr lang="zh-CN" altLang="en-US" sz="3200" dirty="0">
                <a:solidFill>
                  <a:schemeClr val="bg1"/>
                </a:solidFill>
              </a:rPr>
              <a:t>农业企业不高于</a:t>
            </a:r>
          </a:p>
        </p:txBody>
      </p:sp>
      <p:grpSp>
        <p:nvGrpSpPr>
          <p:cNvPr id="56" name="组合 55"/>
          <p:cNvGrpSpPr>
            <a:grpSpLocks/>
          </p:cNvGrpSpPr>
          <p:nvPr/>
        </p:nvGrpSpPr>
        <p:grpSpPr bwMode="auto">
          <a:xfrm>
            <a:off x="8475133" y="3043767"/>
            <a:ext cx="736600" cy="736600"/>
            <a:chOff x="2307521" y="2283162"/>
            <a:chExt cx="551398" cy="551398"/>
          </a:xfrm>
        </p:grpSpPr>
        <p:sp>
          <p:nvSpPr>
            <p:cNvPr id="57" name="矩形 56"/>
            <p:cNvSpPr/>
            <p:nvPr/>
          </p:nvSpPr>
          <p:spPr>
            <a:xfrm>
              <a:off x="2307521" y="2283162"/>
              <a:ext cx="551398" cy="551398"/>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58" name="五角星 57"/>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grpSp>
      <p:sp>
        <p:nvSpPr>
          <p:cNvPr id="31" name="文本框 13"/>
          <p:cNvSpPr txBox="1">
            <a:spLocks noChangeArrowheads="1"/>
          </p:cNvSpPr>
          <p:nvPr/>
        </p:nvSpPr>
        <p:spPr bwMode="auto">
          <a:xfrm>
            <a:off x="4959352" y="4002617"/>
            <a:ext cx="3057247" cy="140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000">
                <a:solidFill>
                  <a:schemeClr val="tx1">
                    <a:lumMod val="85000"/>
                    <a:lumOff val="15000"/>
                  </a:schemeClr>
                </a:solidFill>
                <a:latin typeface="Helvetica" panose="020B060402020202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eaLnBrk="0" fontAlgn="base" hangingPunct="0">
              <a:spcBef>
                <a:spcPct val="0"/>
              </a:spcBef>
              <a:spcAft>
                <a:spcPct val="0"/>
              </a:spcAft>
            </a:lvl6pPr>
            <a:lvl7pPr marL="2971800" indent="-228600" defTabSz="685800" eaLnBrk="0" fontAlgn="base" hangingPunct="0">
              <a:spcBef>
                <a:spcPct val="0"/>
              </a:spcBef>
              <a:spcAft>
                <a:spcPct val="0"/>
              </a:spcAft>
            </a:lvl7pPr>
            <a:lvl8pPr marL="3429000" indent="-228600" defTabSz="685800" eaLnBrk="0" fontAlgn="base" hangingPunct="0">
              <a:spcBef>
                <a:spcPct val="0"/>
              </a:spcBef>
              <a:spcAft>
                <a:spcPct val="0"/>
              </a:spcAft>
            </a:lvl8pPr>
            <a:lvl9pPr marL="3886200" indent="-228600" defTabSz="685800" eaLnBrk="0" fontAlgn="base" hangingPunct="0">
              <a:spcBef>
                <a:spcPct val="0"/>
              </a:spcBef>
              <a:spcAft>
                <a:spcPct val="0"/>
              </a:spcAft>
            </a:lvl9pPr>
          </a:lstStyle>
          <a:p>
            <a:r>
              <a:rPr lang="en-US" altLang="zh-CN" sz="5333" dirty="0">
                <a:solidFill>
                  <a:schemeClr val="bg1"/>
                </a:solidFill>
              </a:rPr>
              <a:t>40%</a:t>
            </a:r>
          </a:p>
          <a:p>
            <a:r>
              <a:rPr lang="zh-CN" altLang="en-US" sz="3200" dirty="0">
                <a:solidFill>
                  <a:schemeClr val="bg1"/>
                </a:solidFill>
              </a:rPr>
              <a:t>农民持股不低于</a:t>
            </a:r>
          </a:p>
        </p:txBody>
      </p:sp>
      <p:sp>
        <p:nvSpPr>
          <p:cNvPr id="33" name="文本框 13"/>
          <p:cNvSpPr txBox="1">
            <a:spLocks noChangeArrowheads="1"/>
          </p:cNvSpPr>
          <p:nvPr/>
        </p:nvSpPr>
        <p:spPr bwMode="auto">
          <a:xfrm>
            <a:off x="8134352" y="1361017"/>
            <a:ext cx="2646878" cy="140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000">
                <a:solidFill>
                  <a:schemeClr val="tx1">
                    <a:lumMod val="85000"/>
                    <a:lumOff val="15000"/>
                  </a:schemeClr>
                </a:solidFill>
                <a:latin typeface="Helvetica" panose="020B060402020202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eaLnBrk="0" fontAlgn="base" hangingPunct="0">
              <a:spcBef>
                <a:spcPct val="0"/>
              </a:spcBef>
              <a:spcAft>
                <a:spcPct val="0"/>
              </a:spcAft>
            </a:lvl6pPr>
            <a:lvl7pPr marL="2971800" indent="-228600" defTabSz="685800" eaLnBrk="0" fontAlgn="base" hangingPunct="0">
              <a:spcBef>
                <a:spcPct val="0"/>
              </a:spcBef>
              <a:spcAft>
                <a:spcPct val="0"/>
              </a:spcAft>
            </a:lvl7pPr>
            <a:lvl8pPr marL="3429000" indent="-228600" defTabSz="685800" eaLnBrk="0" fontAlgn="base" hangingPunct="0">
              <a:spcBef>
                <a:spcPct val="0"/>
              </a:spcBef>
              <a:spcAft>
                <a:spcPct val="0"/>
              </a:spcAft>
            </a:lvl8pPr>
            <a:lvl9pPr marL="3886200" indent="-228600" defTabSz="685800" eaLnBrk="0" fontAlgn="base" hangingPunct="0">
              <a:spcBef>
                <a:spcPct val="0"/>
              </a:spcBef>
              <a:spcAft>
                <a:spcPct val="0"/>
              </a:spcAft>
            </a:lvl9pPr>
          </a:lstStyle>
          <a:p>
            <a:r>
              <a:rPr lang="en-US" altLang="zh-CN" sz="5333" dirty="0">
                <a:solidFill>
                  <a:schemeClr val="bg1"/>
                </a:solidFill>
              </a:rPr>
              <a:t>10%</a:t>
            </a:r>
          </a:p>
          <a:p>
            <a:r>
              <a:rPr lang="zh-CN" altLang="en-US" sz="3200" dirty="0">
                <a:solidFill>
                  <a:schemeClr val="bg1"/>
                </a:solidFill>
              </a:rPr>
              <a:t>集体经济组织</a:t>
            </a:r>
          </a:p>
        </p:txBody>
      </p:sp>
      <p:sp>
        <p:nvSpPr>
          <p:cNvPr id="6" name="矩形 5"/>
          <p:cNvSpPr/>
          <p:nvPr/>
        </p:nvSpPr>
        <p:spPr>
          <a:xfrm>
            <a:off x="279400" y="4985443"/>
            <a:ext cx="4470400" cy="1102866"/>
          </a:xfrm>
          <a:prstGeom prst="rect">
            <a:avLst/>
          </a:prstGeom>
        </p:spPr>
        <p:txBody>
          <a:bodyPr wrap="square">
            <a:spAutoFit/>
          </a:bodyPr>
          <a:lstStyle/>
          <a:p>
            <a:pPr>
              <a:lnSpc>
                <a:spcPct val="110000"/>
              </a:lnSpc>
            </a:pPr>
            <a:r>
              <a:rPr lang="zh-CN" altLang="en-US" sz="2000" dirty="0">
                <a:solidFill>
                  <a:srgbClr val="FFFFFF"/>
                </a:solidFill>
                <a:latin typeface="微软雅黑" charset="0"/>
              </a:rPr>
              <a:t>财政资金投入农业企业，</a:t>
            </a:r>
            <a:r>
              <a:rPr lang="en-US" altLang="zh-CN" sz="2000" dirty="0">
                <a:solidFill>
                  <a:srgbClr val="FFFFFF"/>
                </a:solidFill>
                <a:latin typeface="微软雅黑" charset="0"/>
              </a:rPr>
              <a:t>50%</a:t>
            </a:r>
            <a:r>
              <a:rPr lang="zh-CN" altLang="en-US" sz="2000" dirty="0">
                <a:solidFill>
                  <a:srgbClr val="FFFFFF"/>
                </a:solidFill>
                <a:latin typeface="微软雅黑" charset="0"/>
              </a:rPr>
              <a:t>以上用于涉及土地流转的农民，企业项目所在地集体经济组织持股。</a:t>
            </a:r>
          </a:p>
        </p:txBody>
      </p:sp>
    </p:spTree>
    <p:extLst>
      <p:ext uri="{BB962C8B-B14F-4D97-AF65-F5344CB8AC3E}">
        <p14:creationId xmlns:p14="http://schemas.microsoft.com/office/powerpoint/2010/main" val="12364146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66">
            <a:extLst>
              <a:ext uri="{FF2B5EF4-FFF2-40B4-BE49-F238E27FC236}">
                <a16:creationId xmlns="" xmlns:a16="http://schemas.microsoft.com/office/drawing/2014/main" id="{D8E48891-02B3-41DE-B072-BD5A4955A931}"/>
              </a:ext>
            </a:extLst>
          </p:cNvPr>
          <p:cNvSpPr txBox="1">
            <a:spLocks noChangeArrowheads="1"/>
          </p:cNvSpPr>
          <p:nvPr/>
        </p:nvSpPr>
        <p:spPr bwMode="auto">
          <a:xfrm>
            <a:off x="420821" y="163641"/>
            <a:ext cx="4662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资产收益扶贫</a:t>
            </a:r>
          </a:p>
        </p:txBody>
      </p:sp>
      <p:sp>
        <p:nvSpPr>
          <p:cNvPr id="41" name="Isosceles Triangle 91"/>
          <p:cNvSpPr/>
          <p:nvPr/>
        </p:nvSpPr>
        <p:spPr>
          <a:xfrm rot="3600000" flipH="1">
            <a:off x="7119770" y="3003913"/>
            <a:ext cx="314110" cy="270785"/>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42" name="Donut 92"/>
          <p:cNvSpPr/>
          <p:nvPr/>
        </p:nvSpPr>
        <p:spPr>
          <a:xfrm flipH="1">
            <a:off x="6527196" y="2493958"/>
            <a:ext cx="929072" cy="929072"/>
          </a:xfrm>
          <a:prstGeom prst="donut">
            <a:avLst>
              <a:gd name="adj" fmla="val 19079"/>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latin typeface="Arial"/>
              <a:ea typeface="微软雅黑"/>
              <a:cs typeface="+mn-cs"/>
            </a:endParaRPr>
          </a:p>
        </p:txBody>
      </p:sp>
      <p:grpSp>
        <p:nvGrpSpPr>
          <p:cNvPr id="43" name="Group 93"/>
          <p:cNvGrpSpPr/>
          <p:nvPr/>
        </p:nvGrpSpPr>
        <p:grpSpPr>
          <a:xfrm flipH="1">
            <a:off x="7081044" y="2785121"/>
            <a:ext cx="1133783" cy="287383"/>
            <a:chOff x="1793077" y="1463668"/>
            <a:chExt cx="1371600" cy="347664"/>
          </a:xfrm>
          <a:solidFill>
            <a:schemeClr val="bg1">
              <a:lumMod val="50000"/>
            </a:schemeClr>
          </a:solidFill>
        </p:grpSpPr>
        <p:sp>
          <p:nvSpPr>
            <p:cNvPr id="44" name="Round Same Side Corner Rectangle 94"/>
            <p:cNvSpPr/>
            <p:nvPr/>
          </p:nvSpPr>
          <p:spPr>
            <a:xfrm rot="16200000">
              <a:off x="2305045" y="951700"/>
              <a:ext cx="347664" cy="1371600"/>
            </a:xfrm>
            <a:prstGeom prst="round2Same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5" name="Text Placeholder 3"/>
            <p:cNvSpPr txBox="1">
              <a:spLocks/>
            </p:cNvSpPr>
            <p:nvPr/>
          </p:nvSpPr>
          <p:spPr>
            <a:xfrm>
              <a:off x="1829055" y="1463707"/>
              <a:ext cx="327732" cy="335102"/>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829" eaLnBrk="1" fontAlgn="auto" latinLnBrk="0" hangingPunct="1">
                <a:lnSpc>
                  <a:spcPct val="100000"/>
                </a:lnSpc>
                <a:spcBef>
                  <a:spcPct val="20000"/>
                </a:spcBef>
                <a:spcAft>
                  <a:spcPts val="0"/>
                </a:spcAft>
                <a:buClrTx/>
                <a:buSzTx/>
                <a:buFontTx/>
                <a:buNone/>
                <a:tabLst/>
                <a:defRPr/>
              </a:pPr>
              <a:r>
                <a:rPr kumimoji="0" lang="ar-SY"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a:t>
              </a:r>
              <a:r>
                <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2</a:t>
              </a:r>
            </a:p>
          </p:txBody>
        </p:sp>
      </p:grpSp>
      <p:sp>
        <p:nvSpPr>
          <p:cNvPr id="46" name="Isosceles Triangle 98"/>
          <p:cNvSpPr/>
          <p:nvPr/>
        </p:nvSpPr>
        <p:spPr>
          <a:xfrm rot="3600000" flipH="1">
            <a:off x="7160025" y="4473424"/>
            <a:ext cx="314110" cy="270785"/>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47" name="Donut 99"/>
          <p:cNvSpPr/>
          <p:nvPr/>
        </p:nvSpPr>
        <p:spPr>
          <a:xfrm flipH="1">
            <a:off x="6567448" y="3964055"/>
            <a:ext cx="929072" cy="929072"/>
          </a:xfrm>
          <a:prstGeom prst="donut">
            <a:avLst>
              <a:gd name="adj" fmla="val 19079"/>
            </a:avLst>
          </a:pr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latin typeface="Arial"/>
              <a:ea typeface="微软雅黑"/>
              <a:cs typeface="+mn-cs"/>
            </a:endParaRPr>
          </a:p>
        </p:txBody>
      </p:sp>
      <p:grpSp>
        <p:nvGrpSpPr>
          <p:cNvPr id="48" name="Group 100"/>
          <p:cNvGrpSpPr/>
          <p:nvPr/>
        </p:nvGrpSpPr>
        <p:grpSpPr>
          <a:xfrm flipH="1">
            <a:off x="7121299" y="4250279"/>
            <a:ext cx="1133783" cy="295394"/>
            <a:chOff x="1793075" y="1457160"/>
            <a:chExt cx="1371600" cy="357355"/>
          </a:xfrm>
          <a:solidFill>
            <a:srgbClr val="7F7F7F"/>
          </a:solidFill>
        </p:grpSpPr>
        <p:sp>
          <p:nvSpPr>
            <p:cNvPr id="49" name="Round Same Side Corner Rectangle 101"/>
            <p:cNvSpPr/>
            <p:nvPr/>
          </p:nvSpPr>
          <p:spPr>
            <a:xfrm rot="16200000">
              <a:off x="2305043" y="954883"/>
              <a:ext cx="347664" cy="1371600"/>
            </a:xfrm>
            <a:prstGeom prst="round2Same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50" name="Text Placeholder 3"/>
            <p:cNvSpPr txBox="1">
              <a:spLocks/>
            </p:cNvSpPr>
            <p:nvPr/>
          </p:nvSpPr>
          <p:spPr>
            <a:xfrm>
              <a:off x="1829056" y="1457160"/>
              <a:ext cx="327732" cy="335100"/>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829" eaLnBrk="1" fontAlgn="auto" latinLnBrk="0" hangingPunct="1">
                <a:lnSpc>
                  <a:spcPct val="100000"/>
                </a:lnSpc>
                <a:spcBef>
                  <a:spcPct val="20000"/>
                </a:spcBef>
                <a:spcAft>
                  <a:spcPts val="0"/>
                </a:spcAft>
                <a:buClrTx/>
                <a:buSzTx/>
                <a:buFontTx/>
                <a:buNone/>
                <a:tabLst/>
                <a:defRPr/>
              </a:pPr>
              <a:r>
                <a:rPr kumimoji="0" lang="ar-SY"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a:t>
              </a:r>
              <a:r>
                <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4</a:t>
              </a:r>
            </a:p>
          </p:txBody>
        </p:sp>
      </p:grpSp>
      <p:cxnSp>
        <p:nvCxnSpPr>
          <p:cNvPr id="51" name="Straight Connector 108"/>
          <p:cNvCxnSpPr/>
          <p:nvPr/>
        </p:nvCxnSpPr>
        <p:spPr>
          <a:xfrm>
            <a:off x="5553102" y="2281280"/>
            <a:ext cx="1046548" cy="542495"/>
          </a:xfrm>
          <a:prstGeom prst="line">
            <a:avLst/>
          </a:prstGeom>
          <a:noFill/>
          <a:ln w="9525" cap="flat" cmpd="sng" algn="ctr">
            <a:solidFill>
              <a:srgbClr val="FFFFFF"/>
            </a:solidFill>
            <a:prstDash val="sysDot"/>
            <a:miter lim="800000"/>
          </a:ln>
          <a:effectLst/>
        </p:spPr>
      </p:cxnSp>
      <p:cxnSp>
        <p:nvCxnSpPr>
          <p:cNvPr id="52" name="Straight Connector 110"/>
          <p:cNvCxnSpPr/>
          <p:nvPr/>
        </p:nvCxnSpPr>
        <p:spPr>
          <a:xfrm flipH="1">
            <a:off x="5553102" y="3249131"/>
            <a:ext cx="1046548" cy="542497"/>
          </a:xfrm>
          <a:prstGeom prst="line">
            <a:avLst/>
          </a:prstGeom>
          <a:noFill/>
          <a:ln w="9525" cap="flat" cmpd="sng" algn="ctr">
            <a:solidFill>
              <a:srgbClr val="FFFFFF"/>
            </a:solidFill>
            <a:prstDash val="sysDot"/>
            <a:miter lim="800000"/>
          </a:ln>
          <a:effectLst/>
        </p:spPr>
      </p:cxnSp>
      <p:cxnSp>
        <p:nvCxnSpPr>
          <p:cNvPr id="53" name="Straight Connector 111"/>
          <p:cNvCxnSpPr/>
          <p:nvPr/>
        </p:nvCxnSpPr>
        <p:spPr>
          <a:xfrm flipH="1">
            <a:off x="5553102" y="4640298"/>
            <a:ext cx="1046548" cy="542497"/>
          </a:xfrm>
          <a:prstGeom prst="line">
            <a:avLst/>
          </a:prstGeom>
          <a:noFill/>
          <a:ln w="9525" cap="flat" cmpd="sng" algn="ctr">
            <a:solidFill>
              <a:srgbClr val="FFFFFF"/>
            </a:solidFill>
            <a:prstDash val="sysDot"/>
            <a:miter lim="800000"/>
          </a:ln>
          <a:effectLst/>
        </p:spPr>
      </p:cxnSp>
      <p:cxnSp>
        <p:nvCxnSpPr>
          <p:cNvPr id="54" name="Straight Connector 112"/>
          <p:cNvCxnSpPr/>
          <p:nvPr/>
        </p:nvCxnSpPr>
        <p:spPr>
          <a:xfrm>
            <a:off x="5553102" y="3831879"/>
            <a:ext cx="1046548" cy="542495"/>
          </a:xfrm>
          <a:prstGeom prst="line">
            <a:avLst/>
          </a:prstGeom>
          <a:noFill/>
          <a:ln w="9525" cap="flat" cmpd="sng" algn="ctr">
            <a:solidFill>
              <a:srgbClr val="FFFFFF"/>
            </a:solidFill>
            <a:prstDash val="sysDot"/>
            <a:miter lim="800000"/>
          </a:ln>
          <a:effectLst/>
        </p:spPr>
      </p:cxnSp>
      <p:sp>
        <p:nvSpPr>
          <p:cNvPr id="55" name="Isosceles Triangle 114"/>
          <p:cNvSpPr/>
          <p:nvPr/>
        </p:nvSpPr>
        <p:spPr>
          <a:xfrm rot="18000000">
            <a:off x="4659474" y="2231653"/>
            <a:ext cx="272014" cy="270785"/>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56" name="Donut 115"/>
          <p:cNvSpPr/>
          <p:nvPr/>
        </p:nvSpPr>
        <p:spPr>
          <a:xfrm>
            <a:off x="4656231" y="1738784"/>
            <a:ext cx="929072" cy="929072"/>
          </a:xfrm>
          <a:prstGeom prst="donut">
            <a:avLst>
              <a:gd name="adj" fmla="val 19079"/>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latin typeface="Arial"/>
              <a:ea typeface="微软雅黑"/>
              <a:cs typeface="+mn-cs"/>
            </a:endParaRPr>
          </a:p>
        </p:txBody>
      </p:sp>
      <p:grpSp>
        <p:nvGrpSpPr>
          <p:cNvPr id="57" name="Group 54"/>
          <p:cNvGrpSpPr/>
          <p:nvPr/>
        </p:nvGrpSpPr>
        <p:grpSpPr>
          <a:xfrm>
            <a:off x="3846956" y="2014199"/>
            <a:ext cx="1133783" cy="306205"/>
            <a:chOff x="1793078" y="1444081"/>
            <a:chExt cx="1371600" cy="370433"/>
          </a:xfrm>
          <a:solidFill>
            <a:srgbClr val="FFC000"/>
          </a:solidFill>
        </p:grpSpPr>
        <p:sp>
          <p:nvSpPr>
            <p:cNvPr id="58" name="Round Same Side Corner Rectangle 117"/>
            <p:cNvSpPr/>
            <p:nvPr/>
          </p:nvSpPr>
          <p:spPr>
            <a:xfrm rot="16200000">
              <a:off x="2305046" y="954882"/>
              <a:ext cx="347664" cy="1371600"/>
            </a:xfrm>
            <a:prstGeom prst="round2Same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59" name="Text Placeholder 3"/>
            <p:cNvSpPr txBox="1">
              <a:spLocks/>
            </p:cNvSpPr>
            <p:nvPr/>
          </p:nvSpPr>
          <p:spPr>
            <a:xfrm>
              <a:off x="1848607" y="1444081"/>
              <a:ext cx="310278" cy="33510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829" eaLnBrk="1" fontAlgn="auto" latinLnBrk="0" hangingPunct="1">
                <a:lnSpc>
                  <a:spcPct val="100000"/>
                </a:lnSpc>
                <a:spcBef>
                  <a:spcPct val="20000"/>
                </a:spcBef>
                <a:spcAft>
                  <a:spcPts val="0"/>
                </a:spcAft>
                <a:buClrTx/>
                <a:buSzTx/>
                <a:buFontTx/>
                <a:buNone/>
                <a:tabLst/>
                <a:defRPr/>
              </a:pPr>
              <a:r>
                <a:rPr kumimoji="0" lang="ar-SY"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01</a:t>
              </a:r>
              <a:endPar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60" name="Isosceles Triangle 121"/>
          <p:cNvSpPr/>
          <p:nvPr/>
        </p:nvSpPr>
        <p:spPr>
          <a:xfrm rot="18000000">
            <a:off x="4670153" y="3733828"/>
            <a:ext cx="257774" cy="270785"/>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61" name="Donut 122"/>
          <p:cNvSpPr/>
          <p:nvPr/>
        </p:nvSpPr>
        <p:spPr>
          <a:xfrm>
            <a:off x="4656231" y="3249132"/>
            <a:ext cx="929072" cy="929072"/>
          </a:xfrm>
          <a:prstGeom prst="donut">
            <a:avLst>
              <a:gd name="adj" fmla="val 19079"/>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latin typeface="Arial"/>
              <a:ea typeface="微软雅黑"/>
              <a:cs typeface="+mn-cs"/>
            </a:endParaRPr>
          </a:p>
        </p:txBody>
      </p:sp>
      <p:grpSp>
        <p:nvGrpSpPr>
          <p:cNvPr id="62" name="Group 79"/>
          <p:cNvGrpSpPr/>
          <p:nvPr/>
        </p:nvGrpSpPr>
        <p:grpSpPr>
          <a:xfrm>
            <a:off x="3846958" y="3535357"/>
            <a:ext cx="1133783" cy="295394"/>
            <a:chOff x="1793079" y="1457160"/>
            <a:chExt cx="1371600" cy="357355"/>
          </a:xfrm>
          <a:solidFill>
            <a:srgbClr val="FFC000"/>
          </a:solidFill>
        </p:grpSpPr>
        <p:sp>
          <p:nvSpPr>
            <p:cNvPr id="63" name="Round Same Side Corner Rectangle 124"/>
            <p:cNvSpPr/>
            <p:nvPr/>
          </p:nvSpPr>
          <p:spPr>
            <a:xfrm rot="16200000">
              <a:off x="2305047" y="954883"/>
              <a:ext cx="347664" cy="1371600"/>
            </a:xfrm>
            <a:prstGeom prst="round2Same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4" name="Text Placeholder 3"/>
            <p:cNvSpPr txBox="1">
              <a:spLocks/>
            </p:cNvSpPr>
            <p:nvPr/>
          </p:nvSpPr>
          <p:spPr>
            <a:xfrm>
              <a:off x="1850700" y="1457160"/>
              <a:ext cx="327732" cy="335100"/>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829" eaLnBrk="1" fontAlgn="auto" latinLnBrk="0" hangingPunct="1">
                <a:lnSpc>
                  <a:spcPct val="100000"/>
                </a:lnSpc>
                <a:spcBef>
                  <a:spcPct val="20000"/>
                </a:spcBef>
                <a:spcAft>
                  <a:spcPts val="0"/>
                </a:spcAft>
                <a:buClrTx/>
                <a:buSzTx/>
                <a:buFontTx/>
                <a:buNone/>
                <a:tabLst/>
                <a:defRPr/>
              </a:pPr>
              <a:r>
                <a:rPr kumimoji="0" lang="ar-SY"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a:t>
              </a:r>
              <a:r>
                <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3</a:t>
              </a:r>
            </a:p>
          </p:txBody>
        </p:sp>
      </p:grpSp>
      <p:sp>
        <p:nvSpPr>
          <p:cNvPr id="65" name="Isosceles Triangle 128"/>
          <p:cNvSpPr/>
          <p:nvPr/>
        </p:nvSpPr>
        <p:spPr>
          <a:xfrm rot="18000000">
            <a:off x="4709548" y="5225235"/>
            <a:ext cx="207986" cy="266041"/>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66" name="Donut 129"/>
          <p:cNvSpPr/>
          <p:nvPr/>
        </p:nvSpPr>
        <p:spPr>
          <a:xfrm>
            <a:off x="4656231" y="4759479"/>
            <a:ext cx="929072" cy="929072"/>
          </a:xfrm>
          <a:prstGeom prst="donut">
            <a:avLst>
              <a:gd name="adj" fmla="val 19079"/>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latin typeface="Arial"/>
              <a:ea typeface="微软雅黑"/>
              <a:cs typeface="+mn-cs"/>
            </a:endParaRPr>
          </a:p>
        </p:txBody>
      </p:sp>
      <p:grpSp>
        <p:nvGrpSpPr>
          <p:cNvPr id="67" name="Group 86"/>
          <p:cNvGrpSpPr/>
          <p:nvPr/>
        </p:nvGrpSpPr>
        <p:grpSpPr>
          <a:xfrm>
            <a:off x="3846958" y="5045704"/>
            <a:ext cx="1133783" cy="295394"/>
            <a:chOff x="1793079" y="1457160"/>
            <a:chExt cx="1371600" cy="357355"/>
          </a:xfrm>
          <a:solidFill>
            <a:srgbClr val="FFC000"/>
          </a:solidFill>
        </p:grpSpPr>
        <p:sp>
          <p:nvSpPr>
            <p:cNvPr id="68" name="Round Same Side Corner Rectangle 131"/>
            <p:cNvSpPr/>
            <p:nvPr/>
          </p:nvSpPr>
          <p:spPr>
            <a:xfrm rot="16200000">
              <a:off x="2305047" y="954883"/>
              <a:ext cx="347664" cy="1371600"/>
            </a:xfrm>
            <a:prstGeom prst="round2Same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9" name="Text Placeholder 3"/>
            <p:cNvSpPr txBox="1">
              <a:spLocks/>
            </p:cNvSpPr>
            <p:nvPr/>
          </p:nvSpPr>
          <p:spPr>
            <a:xfrm>
              <a:off x="1840579" y="1457160"/>
              <a:ext cx="347973" cy="33510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829" eaLnBrk="1" fontAlgn="auto" latinLnBrk="0" hangingPunct="1">
                <a:lnSpc>
                  <a:spcPct val="100000"/>
                </a:lnSpc>
                <a:spcBef>
                  <a:spcPct val="20000"/>
                </a:spcBef>
                <a:spcAft>
                  <a:spcPts val="0"/>
                </a:spcAft>
                <a:buClrTx/>
                <a:buSzTx/>
                <a:buFontTx/>
                <a:buNone/>
                <a:tabLst/>
                <a:defRPr/>
              </a:pPr>
              <a:r>
                <a:rPr kumimoji="0" lang="ar-SY"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a:t>
              </a:r>
              <a:r>
                <a:rPr lang="en-US" altLang="zh-CN" sz="1800" kern="0" dirty="0">
                  <a:solidFill>
                    <a:sysClr val="window" lastClr="FFFFFF"/>
                  </a:solidFill>
                  <a:latin typeface="微软雅黑" panose="020B0503020204020204" pitchFamily="34" charset="-122"/>
                  <a:ea typeface="微软雅黑" panose="020B0503020204020204" pitchFamily="34" charset="-122"/>
                </a:rPr>
                <a:t>5</a:t>
              </a:r>
              <a:endPar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7" name="矩形 6"/>
          <p:cNvSpPr/>
          <p:nvPr/>
        </p:nvSpPr>
        <p:spPr>
          <a:xfrm>
            <a:off x="711200" y="1708902"/>
            <a:ext cx="3073400" cy="923330"/>
          </a:xfrm>
          <a:prstGeom prst="rect">
            <a:avLst/>
          </a:prstGeom>
        </p:spPr>
        <p:txBody>
          <a:bodyPr wrap="square">
            <a:spAutoFit/>
          </a:bodyPr>
          <a:lstStyle/>
          <a:p>
            <a:r>
              <a:rPr lang="zh-CN" altLang="zh-CN" dirty="0">
                <a:solidFill>
                  <a:srgbClr val="FFFFFF"/>
                </a:solidFill>
                <a:latin typeface="Arial" charset="0"/>
                <a:ea typeface="微软雅黑" charset="0"/>
              </a:rPr>
              <a:t>优先扶持贫困村、贫困户，兼顾贫困群众和</a:t>
            </a:r>
            <a:r>
              <a:rPr lang="zh-CN" altLang="zh-CN" dirty="0">
                <a:solidFill>
                  <a:srgbClr val="C00000"/>
                </a:solidFill>
                <a:latin typeface="Arial" charset="0"/>
                <a:ea typeface="微软雅黑" charset="0"/>
              </a:rPr>
              <a:t>“临界”贫困户。</a:t>
            </a:r>
            <a:endParaRPr lang="en-US" altLang="zh-CN" dirty="0">
              <a:solidFill>
                <a:srgbClr val="C00000"/>
              </a:solidFill>
              <a:latin typeface="Arial" charset="0"/>
              <a:ea typeface="微软雅黑" charset="0"/>
            </a:endParaRPr>
          </a:p>
        </p:txBody>
      </p:sp>
      <p:sp>
        <p:nvSpPr>
          <p:cNvPr id="70" name="矩形 69"/>
          <p:cNvSpPr/>
          <p:nvPr/>
        </p:nvSpPr>
        <p:spPr>
          <a:xfrm>
            <a:off x="8280400" y="2521702"/>
            <a:ext cx="3505200" cy="923330"/>
          </a:xfrm>
          <a:prstGeom prst="rect">
            <a:avLst/>
          </a:prstGeom>
        </p:spPr>
        <p:txBody>
          <a:bodyPr wrap="square">
            <a:spAutoFit/>
          </a:bodyPr>
          <a:lstStyle/>
          <a:p>
            <a:r>
              <a:rPr lang="zh-CN" altLang="zh-CN" dirty="0">
                <a:solidFill>
                  <a:srgbClr val="FFFFFF"/>
                </a:solidFill>
                <a:latin typeface="Arial" charset="0"/>
                <a:ea typeface="微软雅黑" charset="0"/>
              </a:rPr>
              <a:t>鼓励向丧失劳动力或弱劳动力的贫困户、贫困残疾人等“失能弱能”贫困群众倾斜。</a:t>
            </a:r>
            <a:endParaRPr lang="en-US" altLang="zh-CN" dirty="0">
              <a:solidFill>
                <a:srgbClr val="FFFFFF"/>
              </a:solidFill>
              <a:latin typeface="Arial" charset="0"/>
              <a:ea typeface="微软雅黑" charset="0"/>
            </a:endParaRPr>
          </a:p>
        </p:txBody>
      </p:sp>
      <p:sp>
        <p:nvSpPr>
          <p:cNvPr id="71" name="矩形 70"/>
          <p:cNvSpPr/>
          <p:nvPr/>
        </p:nvSpPr>
        <p:spPr>
          <a:xfrm>
            <a:off x="732472" y="3304401"/>
            <a:ext cx="2954655" cy="553998"/>
          </a:xfrm>
          <a:prstGeom prst="rect">
            <a:avLst/>
          </a:prstGeom>
        </p:spPr>
        <p:txBody>
          <a:bodyPr wrap="none">
            <a:spAutoFit/>
          </a:bodyPr>
          <a:lstStyle/>
          <a:p>
            <a:pPr>
              <a:lnSpc>
                <a:spcPct val="180000"/>
              </a:lnSpc>
            </a:pPr>
            <a:r>
              <a:rPr lang="zh-CN" altLang="zh-CN" dirty="0">
                <a:solidFill>
                  <a:srgbClr val="FFFFFF"/>
                </a:solidFill>
                <a:latin typeface="Arial" charset="0"/>
                <a:ea typeface="微软雅黑" charset="0"/>
              </a:rPr>
              <a:t>重点保障深度贫困户受益。</a:t>
            </a:r>
            <a:endParaRPr lang="en-US" altLang="zh-CN" dirty="0">
              <a:solidFill>
                <a:srgbClr val="FFFFFF"/>
              </a:solidFill>
              <a:latin typeface="Arial" charset="0"/>
              <a:ea typeface="微软雅黑" charset="0"/>
            </a:endParaRPr>
          </a:p>
        </p:txBody>
      </p:sp>
      <p:sp>
        <p:nvSpPr>
          <p:cNvPr id="72" name="矩形 71"/>
          <p:cNvSpPr/>
          <p:nvPr/>
        </p:nvSpPr>
        <p:spPr>
          <a:xfrm>
            <a:off x="8280400" y="3994902"/>
            <a:ext cx="3454400" cy="923330"/>
          </a:xfrm>
          <a:prstGeom prst="rect">
            <a:avLst/>
          </a:prstGeom>
        </p:spPr>
        <p:txBody>
          <a:bodyPr wrap="square">
            <a:spAutoFit/>
          </a:bodyPr>
          <a:lstStyle/>
          <a:p>
            <a:r>
              <a:rPr lang="zh-CN" altLang="zh-CN" dirty="0">
                <a:solidFill>
                  <a:srgbClr val="FFFFFF"/>
                </a:solidFill>
                <a:latin typeface="Arial" charset="0"/>
                <a:ea typeface="微软雅黑" charset="0"/>
              </a:rPr>
              <a:t>根据贫困户脱贫退出情况，建立贫困户动态调整机制，适时开展受益对象动态调整。</a:t>
            </a:r>
            <a:endParaRPr lang="en-US" altLang="zh-CN" dirty="0">
              <a:solidFill>
                <a:srgbClr val="FFFFFF"/>
              </a:solidFill>
              <a:latin typeface="Arial" charset="0"/>
              <a:ea typeface="微软雅黑" charset="0"/>
            </a:endParaRPr>
          </a:p>
        </p:txBody>
      </p:sp>
      <p:sp>
        <p:nvSpPr>
          <p:cNvPr id="73" name="矩形 72"/>
          <p:cNvSpPr/>
          <p:nvPr/>
        </p:nvSpPr>
        <p:spPr>
          <a:xfrm>
            <a:off x="660400" y="4858502"/>
            <a:ext cx="3175000" cy="923330"/>
          </a:xfrm>
          <a:prstGeom prst="rect">
            <a:avLst/>
          </a:prstGeom>
        </p:spPr>
        <p:txBody>
          <a:bodyPr wrap="square">
            <a:spAutoFit/>
          </a:bodyPr>
          <a:lstStyle/>
          <a:p>
            <a:r>
              <a:rPr lang="zh-CN" altLang="zh-CN" dirty="0">
                <a:solidFill>
                  <a:srgbClr val="FFFFFF"/>
                </a:solidFill>
                <a:latin typeface="Arial" charset="0"/>
                <a:ea typeface="微软雅黑" charset="0"/>
              </a:rPr>
              <a:t>调整出的资产收益权可分配给其他贫困户，或用于发展村级公益事业。</a:t>
            </a:r>
          </a:p>
        </p:txBody>
      </p:sp>
    </p:spTree>
    <p:extLst>
      <p:ext uri="{BB962C8B-B14F-4D97-AF65-F5344CB8AC3E}">
        <p14:creationId xmlns:p14="http://schemas.microsoft.com/office/powerpoint/2010/main" val="3028962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3430524"/>
            <a:ext cx="12192000" cy="3425952"/>
          </a:xfrm>
          <a:prstGeom prst="rect">
            <a:avLst/>
          </a:prstGeom>
          <a:blipFill>
            <a:blip r:embed="rId4" cstate="print"/>
            <a:stretch>
              <a:fillRect/>
            </a:stretch>
          </a:blipFill>
          <a:ln>
            <a:noFill/>
          </a:ln>
        </p:spPr>
      </p:pic>
      <p:sp>
        <p:nvSpPr>
          <p:cNvPr id="2" name="矩形 1"/>
          <p:cNvSpPr/>
          <p:nvPr/>
        </p:nvSpPr>
        <p:spPr>
          <a:xfrm>
            <a:off x="4844618" y="704334"/>
            <a:ext cx="2262158" cy="923330"/>
          </a:xfrm>
          <a:prstGeom prst="rect">
            <a:avLst/>
          </a:prstGeom>
        </p:spPr>
        <p:txBody>
          <a:bodyPr wrap="none">
            <a:spAutoFit/>
          </a:bodyPr>
          <a:lstStyle/>
          <a:p>
            <a:r>
              <a:rPr lang="zh-CN" altLang="en-US" sz="5400" b="1" dirty="0">
                <a:solidFill>
                  <a:srgbClr val="FFFFFF"/>
                </a:solidFill>
                <a:latin typeface="微软雅黑" charset="0"/>
              </a:rPr>
              <a:t>补改投</a:t>
            </a:r>
            <a:endParaRPr lang="zh-CN" altLang="en-US" sz="5400" dirty="0">
              <a:solidFill>
                <a:srgbClr val="FFFFFF"/>
              </a:solidFill>
            </a:endParaRPr>
          </a:p>
        </p:txBody>
      </p:sp>
      <p:sp>
        <p:nvSpPr>
          <p:cNvPr id="4" name="矩形 3"/>
          <p:cNvSpPr/>
          <p:nvPr/>
        </p:nvSpPr>
        <p:spPr>
          <a:xfrm>
            <a:off x="1737310" y="1914309"/>
            <a:ext cx="9212778" cy="707886"/>
          </a:xfrm>
          <a:prstGeom prst="rect">
            <a:avLst/>
          </a:prstGeom>
        </p:spPr>
        <p:txBody>
          <a:bodyPr wrap="none">
            <a:spAutoFit/>
          </a:bodyPr>
          <a:lstStyle/>
          <a:p>
            <a:pPr>
              <a:lnSpc>
                <a:spcPct val="130000"/>
              </a:lnSpc>
            </a:pPr>
            <a:r>
              <a:rPr lang="zh-CN" altLang="en-US" sz="3200" b="1" dirty="0">
                <a:solidFill>
                  <a:srgbClr val="FFFFFF"/>
                </a:solidFill>
                <a:latin typeface="微软雅黑" charset="0"/>
              </a:rPr>
              <a:t>对农民直接补贴、土地整治、公益性基础设施建设</a:t>
            </a:r>
          </a:p>
        </p:txBody>
      </p:sp>
      <p:sp>
        <p:nvSpPr>
          <p:cNvPr id="5" name="矩形 4"/>
          <p:cNvSpPr/>
          <p:nvPr/>
        </p:nvSpPr>
        <p:spPr>
          <a:xfrm>
            <a:off x="3667288" y="2600109"/>
            <a:ext cx="4698722" cy="707886"/>
          </a:xfrm>
          <a:prstGeom prst="rect">
            <a:avLst/>
          </a:prstGeom>
        </p:spPr>
        <p:txBody>
          <a:bodyPr wrap="none">
            <a:spAutoFit/>
          </a:bodyPr>
          <a:lstStyle/>
          <a:p>
            <a:pPr>
              <a:lnSpc>
                <a:spcPct val="130000"/>
              </a:lnSpc>
            </a:pPr>
            <a:r>
              <a:rPr lang="zh-CN" altLang="en-US" sz="3200" dirty="0">
                <a:solidFill>
                  <a:srgbClr val="FFFFFF"/>
                </a:solidFill>
                <a:latin typeface="微软雅黑" charset="0"/>
              </a:rPr>
              <a:t>家庭农场补助、贷款贴息</a:t>
            </a:r>
          </a:p>
        </p:txBody>
      </p:sp>
    </p:spTree>
    <p:extLst>
      <p:ext uri="{BB962C8B-B14F-4D97-AF65-F5344CB8AC3E}">
        <p14:creationId xmlns:p14="http://schemas.microsoft.com/office/powerpoint/2010/main" val="4230247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9" name="等腰三角形 38"/>
          <p:cNvSpPr/>
          <p:nvPr/>
        </p:nvSpPr>
        <p:spPr bwMode="auto">
          <a:xfrm rot="5400000">
            <a:off x="-340783" y="2916768"/>
            <a:ext cx="1706033" cy="102446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2" name="任意多边形 1"/>
          <p:cNvSpPr/>
          <p:nvPr/>
        </p:nvSpPr>
        <p:spPr>
          <a:xfrm>
            <a:off x="1016000" y="3420533"/>
            <a:ext cx="11159067"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5" name="组合 4"/>
          <p:cNvGrpSpPr>
            <a:grpSpLocks/>
          </p:cNvGrpSpPr>
          <p:nvPr/>
        </p:nvGrpSpPr>
        <p:grpSpPr bwMode="auto">
          <a:xfrm>
            <a:off x="2419351" y="3043767"/>
            <a:ext cx="734483" cy="736600"/>
            <a:chOff x="2307521" y="2283162"/>
            <a:chExt cx="551398" cy="551398"/>
          </a:xfrm>
        </p:grpSpPr>
        <p:sp>
          <p:nvSpPr>
            <p:cNvPr id="3" name="矩形 2"/>
            <p:cNvSpPr/>
            <p:nvPr/>
          </p:nvSpPr>
          <p:spPr>
            <a:xfrm>
              <a:off x="2307521" y="2283162"/>
              <a:ext cx="551398" cy="551398"/>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4" name="五角星 3"/>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grpSp>
      <p:grpSp>
        <p:nvGrpSpPr>
          <p:cNvPr id="43" name="组合 42"/>
          <p:cNvGrpSpPr>
            <a:grpSpLocks/>
          </p:cNvGrpSpPr>
          <p:nvPr/>
        </p:nvGrpSpPr>
        <p:grpSpPr bwMode="auto">
          <a:xfrm>
            <a:off x="5380567" y="3043767"/>
            <a:ext cx="734484" cy="736600"/>
            <a:chOff x="2307521" y="2283162"/>
            <a:chExt cx="551398" cy="551398"/>
          </a:xfrm>
        </p:grpSpPr>
        <p:sp>
          <p:nvSpPr>
            <p:cNvPr id="44" name="矩形 43"/>
            <p:cNvSpPr/>
            <p:nvPr/>
          </p:nvSpPr>
          <p:spPr>
            <a:xfrm>
              <a:off x="2307521" y="2283162"/>
              <a:ext cx="551398" cy="551398"/>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45" name="五角星 44"/>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grpSp>
      <p:sp>
        <p:nvSpPr>
          <p:cNvPr id="28693" name="文本框 13"/>
          <p:cNvSpPr txBox="1">
            <a:spLocks noChangeArrowheads="1"/>
          </p:cNvSpPr>
          <p:nvPr/>
        </p:nvSpPr>
        <p:spPr bwMode="auto">
          <a:xfrm>
            <a:off x="2139952" y="1361017"/>
            <a:ext cx="3877985" cy="140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000">
                <a:solidFill>
                  <a:schemeClr val="tx1">
                    <a:lumMod val="85000"/>
                    <a:lumOff val="15000"/>
                  </a:schemeClr>
                </a:solidFill>
                <a:latin typeface="Helvetica" panose="020B060402020202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eaLnBrk="0" fontAlgn="base" hangingPunct="0">
              <a:spcBef>
                <a:spcPct val="0"/>
              </a:spcBef>
              <a:spcAft>
                <a:spcPct val="0"/>
              </a:spcAft>
            </a:lvl6pPr>
            <a:lvl7pPr marL="2971800" indent="-228600" defTabSz="685800" eaLnBrk="0" fontAlgn="base" hangingPunct="0">
              <a:spcBef>
                <a:spcPct val="0"/>
              </a:spcBef>
              <a:spcAft>
                <a:spcPct val="0"/>
              </a:spcAft>
            </a:lvl7pPr>
            <a:lvl8pPr marL="3429000" indent="-228600" defTabSz="685800" eaLnBrk="0" fontAlgn="base" hangingPunct="0">
              <a:spcBef>
                <a:spcPct val="0"/>
              </a:spcBef>
              <a:spcAft>
                <a:spcPct val="0"/>
              </a:spcAft>
            </a:lvl8pPr>
            <a:lvl9pPr marL="3886200" indent="-228600" defTabSz="685800" eaLnBrk="0" fontAlgn="base" hangingPunct="0">
              <a:spcBef>
                <a:spcPct val="0"/>
              </a:spcBef>
              <a:spcAft>
                <a:spcPct val="0"/>
              </a:spcAft>
            </a:lvl9pPr>
          </a:lstStyle>
          <a:p>
            <a:r>
              <a:rPr lang="en-US" altLang="zh-CN" sz="5333" dirty="0">
                <a:solidFill>
                  <a:schemeClr val="bg1"/>
                </a:solidFill>
              </a:rPr>
              <a:t>30%</a:t>
            </a:r>
          </a:p>
          <a:p>
            <a:r>
              <a:rPr lang="zh-CN" altLang="en-US" sz="3200" dirty="0">
                <a:solidFill>
                  <a:schemeClr val="bg1"/>
                </a:solidFill>
              </a:rPr>
              <a:t>合作社领办者不高于</a:t>
            </a:r>
          </a:p>
        </p:txBody>
      </p:sp>
      <p:grpSp>
        <p:nvGrpSpPr>
          <p:cNvPr id="56" name="组合 55"/>
          <p:cNvGrpSpPr>
            <a:grpSpLocks/>
          </p:cNvGrpSpPr>
          <p:nvPr/>
        </p:nvGrpSpPr>
        <p:grpSpPr bwMode="auto">
          <a:xfrm>
            <a:off x="8475133" y="3043767"/>
            <a:ext cx="736600" cy="736600"/>
            <a:chOff x="2307521" y="2283162"/>
            <a:chExt cx="551398" cy="551398"/>
          </a:xfrm>
        </p:grpSpPr>
        <p:sp>
          <p:nvSpPr>
            <p:cNvPr id="57" name="矩形 56"/>
            <p:cNvSpPr/>
            <p:nvPr/>
          </p:nvSpPr>
          <p:spPr>
            <a:xfrm>
              <a:off x="2307521" y="2283162"/>
              <a:ext cx="551398" cy="551398"/>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sp>
          <p:nvSpPr>
            <p:cNvPr id="58" name="五角星 57"/>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grpSp>
      <p:sp>
        <p:nvSpPr>
          <p:cNvPr id="31" name="文本框 13"/>
          <p:cNvSpPr txBox="1">
            <a:spLocks noChangeArrowheads="1"/>
          </p:cNvSpPr>
          <p:nvPr/>
        </p:nvSpPr>
        <p:spPr bwMode="auto">
          <a:xfrm>
            <a:off x="4959352" y="4002617"/>
            <a:ext cx="4288353" cy="189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000">
                <a:solidFill>
                  <a:schemeClr val="tx1">
                    <a:lumMod val="85000"/>
                    <a:lumOff val="15000"/>
                  </a:schemeClr>
                </a:solidFill>
                <a:latin typeface="Helvetica" panose="020B060402020202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eaLnBrk="0" fontAlgn="base" hangingPunct="0">
              <a:spcBef>
                <a:spcPct val="0"/>
              </a:spcBef>
              <a:spcAft>
                <a:spcPct val="0"/>
              </a:spcAft>
            </a:lvl6pPr>
            <a:lvl7pPr marL="2971800" indent="-228600" defTabSz="685800" eaLnBrk="0" fontAlgn="base" hangingPunct="0">
              <a:spcBef>
                <a:spcPct val="0"/>
              </a:spcBef>
              <a:spcAft>
                <a:spcPct val="0"/>
              </a:spcAft>
            </a:lvl7pPr>
            <a:lvl8pPr marL="3429000" indent="-228600" defTabSz="685800" eaLnBrk="0" fontAlgn="base" hangingPunct="0">
              <a:spcBef>
                <a:spcPct val="0"/>
              </a:spcBef>
              <a:spcAft>
                <a:spcPct val="0"/>
              </a:spcAft>
            </a:lvl8pPr>
            <a:lvl9pPr marL="3886200" indent="-228600" defTabSz="685800" eaLnBrk="0" fontAlgn="base" hangingPunct="0">
              <a:spcBef>
                <a:spcPct val="0"/>
              </a:spcBef>
              <a:spcAft>
                <a:spcPct val="0"/>
              </a:spcAft>
            </a:lvl9pPr>
          </a:lstStyle>
          <a:p>
            <a:r>
              <a:rPr lang="en-US" altLang="zh-CN" sz="5333" dirty="0">
                <a:solidFill>
                  <a:schemeClr val="bg1"/>
                </a:solidFill>
              </a:rPr>
              <a:t>60%</a:t>
            </a:r>
          </a:p>
          <a:p>
            <a:r>
              <a:rPr lang="zh-CN" altLang="en-US" sz="3200" dirty="0">
                <a:solidFill>
                  <a:schemeClr val="bg1"/>
                </a:solidFill>
              </a:rPr>
              <a:t>成员持股不低于</a:t>
            </a:r>
            <a:endParaRPr lang="en-US" altLang="zh-CN" sz="3200" dirty="0">
              <a:solidFill>
                <a:schemeClr val="bg1"/>
              </a:solidFill>
            </a:endParaRPr>
          </a:p>
          <a:p>
            <a:r>
              <a:rPr lang="zh-CN" altLang="en-US" sz="3200" dirty="0">
                <a:solidFill>
                  <a:schemeClr val="bg1"/>
                </a:solidFill>
              </a:rPr>
              <a:t>成员持股向贫苦户倾斜</a:t>
            </a:r>
          </a:p>
        </p:txBody>
      </p:sp>
      <p:sp>
        <p:nvSpPr>
          <p:cNvPr id="33" name="文本框 13"/>
          <p:cNvSpPr txBox="1">
            <a:spLocks noChangeArrowheads="1"/>
          </p:cNvSpPr>
          <p:nvPr/>
        </p:nvSpPr>
        <p:spPr bwMode="auto">
          <a:xfrm>
            <a:off x="8134352" y="1361017"/>
            <a:ext cx="2646878" cy="140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000">
                <a:solidFill>
                  <a:schemeClr val="tx1">
                    <a:lumMod val="85000"/>
                    <a:lumOff val="15000"/>
                  </a:schemeClr>
                </a:solidFill>
                <a:latin typeface="Helvetica" panose="020B060402020202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eaLnBrk="0" fontAlgn="base" hangingPunct="0">
              <a:spcBef>
                <a:spcPct val="0"/>
              </a:spcBef>
              <a:spcAft>
                <a:spcPct val="0"/>
              </a:spcAft>
            </a:lvl6pPr>
            <a:lvl7pPr marL="2971800" indent="-228600" defTabSz="685800" eaLnBrk="0" fontAlgn="base" hangingPunct="0">
              <a:spcBef>
                <a:spcPct val="0"/>
              </a:spcBef>
              <a:spcAft>
                <a:spcPct val="0"/>
              </a:spcAft>
            </a:lvl7pPr>
            <a:lvl8pPr marL="3429000" indent="-228600" defTabSz="685800" eaLnBrk="0" fontAlgn="base" hangingPunct="0">
              <a:spcBef>
                <a:spcPct val="0"/>
              </a:spcBef>
              <a:spcAft>
                <a:spcPct val="0"/>
              </a:spcAft>
            </a:lvl8pPr>
            <a:lvl9pPr marL="3886200" indent="-228600" defTabSz="685800" eaLnBrk="0" fontAlgn="base" hangingPunct="0">
              <a:spcBef>
                <a:spcPct val="0"/>
              </a:spcBef>
              <a:spcAft>
                <a:spcPct val="0"/>
              </a:spcAft>
            </a:lvl9pPr>
          </a:lstStyle>
          <a:p>
            <a:r>
              <a:rPr lang="en-US" altLang="zh-CN" sz="5333" dirty="0">
                <a:solidFill>
                  <a:schemeClr val="bg1"/>
                </a:solidFill>
              </a:rPr>
              <a:t>10%</a:t>
            </a:r>
          </a:p>
          <a:p>
            <a:r>
              <a:rPr lang="zh-CN" altLang="en-US" sz="3200" dirty="0">
                <a:solidFill>
                  <a:schemeClr val="bg1"/>
                </a:solidFill>
              </a:rPr>
              <a:t>集体经济组织</a:t>
            </a:r>
          </a:p>
        </p:txBody>
      </p:sp>
      <p:sp>
        <p:nvSpPr>
          <p:cNvPr id="18" name="文本框 66">
            <a:extLst>
              <a:ext uri="{FF2B5EF4-FFF2-40B4-BE49-F238E27FC236}">
                <a16:creationId xmlns="" xmlns:a16="http://schemas.microsoft.com/office/drawing/2014/main" id="{D8E48891-02B3-41DE-B072-BD5A4955A931}"/>
              </a:ext>
            </a:extLst>
          </p:cNvPr>
          <p:cNvSpPr txBox="1">
            <a:spLocks noChangeArrowheads="1"/>
          </p:cNvSpPr>
          <p:nvPr/>
        </p:nvSpPr>
        <p:spPr bwMode="auto">
          <a:xfrm>
            <a:off x="420821" y="163641"/>
            <a:ext cx="4662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财政资金投入专业合作社</a:t>
            </a:r>
          </a:p>
        </p:txBody>
      </p:sp>
    </p:spTree>
    <p:extLst>
      <p:ext uri="{BB962C8B-B14F-4D97-AF65-F5344CB8AC3E}">
        <p14:creationId xmlns:p14="http://schemas.microsoft.com/office/powerpoint/2010/main" val="29090879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圆柱形 14"/>
          <p:cNvSpPr/>
          <p:nvPr/>
        </p:nvSpPr>
        <p:spPr>
          <a:xfrm>
            <a:off x="1701800" y="4546600"/>
            <a:ext cx="8534400" cy="1222375"/>
          </a:xfrm>
          <a:prstGeom prst="ca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latin typeface="微软雅黑" panose="020B0503020204020204" pitchFamily="34" charset="-122"/>
            </a:endParaRPr>
          </a:p>
        </p:txBody>
      </p:sp>
      <p:sp>
        <p:nvSpPr>
          <p:cNvPr id="20" name="圆柱形 18"/>
          <p:cNvSpPr/>
          <p:nvPr/>
        </p:nvSpPr>
        <p:spPr>
          <a:xfrm>
            <a:off x="6610350" y="1752600"/>
            <a:ext cx="3625850" cy="1179513"/>
          </a:xfrm>
          <a:prstGeom prst="can">
            <a:avLst>
              <a:gd name="adj" fmla="val 2877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800" dirty="0">
                <a:solidFill>
                  <a:schemeClr val="bg1"/>
                </a:solidFill>
                <a:latin typeface="微软雅黑" charset="0"/>
                <a:ea typeface="微软雅黑" charset="0"/>
                <a:cs typeface="微软雅黑" charset="0"/>
              </a:rPr>
              <a:t>收益权</a:t>
            </a:r>
          </a:p>
        </p:txBody>
      </p:sp>
      <p:sp>
        <p:nvSpPr>
          <p:cNvPr id="26" name="圆柱形 18"/>
          <p:cNvSpPr/>
          <p:nvPr/>
        </p:nvSpPr>
        <p:spPr>
          <a:xfrm>
            <a:off x="1606550" y="1778000"/>
            <a:ext cx="3625850" cy="1179513"/>
          </a:xfrm>
          <a:prstGeom prst="can">
            <a:avLst>
              <a:gd name="adj" fmla="val 2877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800" dirty="0">
                <a:solidFill>
                  <a:schemeClr val="bg1"/>
                </a:solidFill>
                <a:latin typeface="微软雅黑" charset="0"/>
                <a:ea typeface="微软雅黑" charset="0"/>
                <a:cs typeface="微软雅黑" charset="0"/>
              </a:rPr>
              <a:t>经营权</a:t>
            </a:r>
          </a:p>
        </p:txBody>
      </p:sp>
      <p:sp>
        <p:nvSpPr>
          <p:cNvPr id="2" name="文本框 1"/>
          <p:cNvSpPr txBox="1"/>
          <p:nvPr/>
        </p:nvSpPr>
        <p:spPr>
          <a:xfrm>
            <a:off x="5181600" y="5003800"/>
            <a:ext cx="1261884" cy="523220"/>
          </a:xfrm>
          <a:prstGeom prst="rect">
            <a:avLst/>
          </a:prstGeom>
          <a:noFill/>
        </p:spPr>
        <p:txBody>
          <a:bodyPr wrap="none" rtlCol="0">
            <a:spAutoFit/>
          </a:bodyPr>
          <a:lstStyle/>
          <a:p>
            <a:r>
              <a:rPr kumimoji="1" lang="zh-CN" altLang="en-US" sz="2800" dirty="0"/>
              <a:t>所有权</a:t>
            </a:r>
          </a:p>
        </p:txBody>
      </p:sp>
      <p:sp>
        <p:nvSpPr>
          <p:cNvPr id="27" name="上下箭头 26"/>
          <p:cNvSpPr/>
          <p:nvPr/>
        </p:nvSpPr>
        <p:spPr>
          <a:xfrm>
            <a:off x="3078480" y="3017520"/>
            <a:ext cx="731520" cy="1554480"/>
          </a:xfrm>
          <a:prstGeom prst="upDownArrow">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8" name="上下箭头 27"/>
          <p:cNvSpPr/>
          <p:nvPr/>
        </p:nvSpPr>
        <p:spPr>
          <a:xfrm>
            <a:off x="8158480" y="2992120"/>
            <a:ext cx="731520" cy="1554480"/>
          </a:xfrm>
          <a:prstGeom prst="upDownArrow">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9" name="上下箭头 28"/>
          <p:cNvSpPr/>
          <p:nvPr/>
        </p:nvSpPr>
        <p:spPr>
          <a:xfrm rot="5400000">
            <a:off x="5565140" y="2486660"/>
            <a:ext cx="731520" cy="2616200"/>
          </a:xfrm>
          <a:prstGeom prst="upDownArrow">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4" name="文本框 3"/>
          <p:cNvSpPr txBox="1"/>
          <p:nvPr/>
        </p:nvSpPr>
        <p:spPr>
          <a:xfrm>
            <a:off x="5257800" y="3556000"/>
            <a:ext cx="1415772" cy="461665"/>
          </a:xfrm>
          <a:prstGeom prst="rect">
            <a:avLst/>
          </a:prstGeom>
          <a:noFill/>
        </p:spPr>
        <p:txBody>
          <a:bodyPr wrap="none" rtlCol="0">
            <a:spAutoFit/>
          </a:bodyPr>
          <a:lstStyle/>
          <a:p>
            <a:r>
              <a:rPr kumimoji="1" lang="zh-CN" altLang="en-US" sz="2400" dirty="0"/>
              <a:t>适度分离</a:t>
            </a:r>
          </a:p>
        </p:txBody>
      </p:sp>
    </p:spTree>
    <p:extLst>
      <p:ext uri="{BB962C8B-B14F-4D97-AF65-F5344CB8AC3E}">
        <p14:creationId xmlns:p14="http://schemas.microsoft.com/office/powerpoint/2010/main" val="12608546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F7B4EA0-D285-4E18-B1DF-8CE14E24C60B}"/>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2">
            <a:extLst>
              <a:ext uri="{FF2B5EF4-FFF2-40B4-BE49-F238E27FC236}">
                <a16:creationId xmlns="" xmlns:a16="http://schemas.microsoft.com/office/drawing/2014/main" id="{F12D9297-90E1-4592-954D-9487869180B5}"/>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22">
            <a:extLst>
              <a:ext uri="{FF2B5EF4-FFF2-40B4-BE49-F238E27FC236}">
                <a16:creationId xmlns="" xmlns:a16="http://schemas.microsoft.com/office/drawing/2014/main" id="{14064EF4-AAB7-4954-B1DC-526810126BFB}"/>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2">
            <a:extLst>
              <a:ext uri="{FF2B5EF4-FFF2-40B4-BE49-F238E27FC236}">
                <a16:creationId xmlns="" xmlns:a16="http://schemas.microsoft.com/office/drawing/2014/main" id="{54B27390-AE50-4F56-BBD9-A3794512E629}"/>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A382B5E8-3B89-4717-BE3E-0C07AFD19E95}"/>
              </a:ext>
            </a:extLst>
          </p:cNvPr>
          <p:cNvSpPr/>
          <p:nvPr/>
        </p:nvSpPr>
        <p:spPr>
          <a:xfrm>
            <a:off x="4445000" y="1610084"/>
            <a:ext cx="3302000" cy="2334884"/>
          </a:xfrm>
          <a:prstGeom prst="diamond">
            <a:avLst/>
          </a:prstGeom>
          <a:solidFill>
            <a:schemeClr val="tx1">
              <a:lumMod val="85000"/>
              <a:lumOff val="15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F1257C50-3CF0-40CB-8AB5-8FDFEECCC513}"/>
              </a:ext>
            </a:extLst>
          </p:cNvPr>
          <p:cNvSpPr/>
          <p:nvPr/>
        </p:nvSpPr>
        <p:spPr>
          <a:xfrm>
            <a:off x="3571536" y="4194204"/>
            <a:ext cx="4962863" cy="1077218"/>
          </a:xfrm>
          <a:prstGeom prst="rect">
            <a:avLst/>
          </a:prstGeom>
        </p:spPr>
        <p:txBody>
          <a:bodyPr wrap="squar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股权管理</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STOCK RIGHT</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664200" y="2336800"/>
            <a:ext cx="1040519" cy="1015663"/>
          </a:xfrm>
          <a:prstGeom prst="rect">
            <a:avLst/>
          </a:prstGeom>
          <a:noFill/>
        </p:spPr>
        <p:txBody>
          <a:bodyPr wrap="none" rtlCol="0">
            <a:spAutoFit/>
          </a:bodyPr>
          <a:lstStyle/>
          <a:p>
            <a:r>
              <a:rPr kumimoji="1" lang="en-US" altLang="zh-CN" sz="6000" dirty="0">
                <a:solidFill>
                  <a:srgbClr val="FFFFFF"/>
                </a:solidFill>
              </a:rPr>
              <a:t>06</a:t>
            </a:r>
            <a:endParaRPr kumimoji="1" lang="zh-CN" altLang="en-US" sz="6000" dirty="0">
              <a:solidFill>
                <a:srgbClr val="FFFFFF"/>
              </a:solidFill>
            </a:endParaRPr>
          </a:p>
        </p:txBody>
      </p:sp>
    </p:spTree>
    <p:extLst>
      <p:ext uri="{BB962C8B-B14F-4D97-AF65-F5344CB8AC3E}">
        <p14:creationId xmlns:p14="http://schemas.microsoft.com/office/powerpoint/2010/main" val="4932816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pic>
        <p:nvPicPr>
          <p:cNvPr id="7" name="图片 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784457" y="2369422"/>
            <a:ext cx="1151313" cy="1151312"/>
          </a:xfrm>
          <a:custGeom>
            <a:avLst/>
            <a:gdLst>
              <a:gd name="connsiteX0" fmla="*/ 595085 w 1190170"/>
              <a:gd name="connsiteY0" fmla="*/ 0 h 1190170"/>
              <a:gd name="connsiteX1" fmla="*/ 1190170 w 1190170"/>
              <a:gd name="connsiteY1" fmla="*/ 595085 h 1190170"/>
              <a:gd name="connsiteX2" fmla="*/ 595085 w 1190170"/>
              <a:gd name="connsiteY2" fmla="*/ 1190170 h 1190170"/>
              <a:gd name="connsiteX3" fmla="*/ 0 w 1190170"/>
              <a:gd name="connsiteY3" fmla="*/ 595085 h 1190170"/>
              <a:gd name="connsiteX4" fmla="*/ 595085 w 1190170"/>
              <a:gd name="connsiteY4" fmla="*/ 0 h 1190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70" h="1190170">
                <a:moveTo>
                  <a:pt x="595085" y="0"/>
                </a:moveTo>
                <a:cubicBezTo>
                  <a:pt x="923741" y="0"/>
                  <a:pt x="1190170" y="266429"/>
                  <a:pt x="1190170" y="595085"/>
                </a:cubicBezTo>
                <a:cubicBezTo>
                  <a:pt x="1190170" y="923741"/>
                  <a:pt x="923741" y="1190170"/>
                  <a:pt x="595085" y="1190170"/>
                </a:cubicBezTo>
                <a:cubicBezTo>
                  <a:pt x="266429" y="1190170"/>
                  <a:pt x="0" y="923741"/>
                  <a:pt x="0" y="595085"/>
                </a:cubicBezTo>
                <a:cubicBezTo>
                  <a:pt x="0" y="266429"/>
                  <a:pt x="266429" y="0"/>
                  <a:pt x="595085" y="0"/>
                </a:cubicBezTo>
                <a:close/>
              </a:path>
            </a:pathLst>
          </a:custGeom>
          <a:solidFill>
            <a:srgbClr val="357879"/>
          </a:solidFill>
        </p:spPr>
      </p:pic>
      <p:pic>
        <p:nvPicPr>
          <p:cNvPr id="8" name="图片 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350577" y="3959496"/>
            <a:ext cx="1709423" cy="1709423"/>
          </a:xfrm>
          <a:custGeom>
            <a:avLst/>
            <a:gdLst>
              <a:gd name="connsiteX0" fmla="*/ 883558 w 1767116"/>
              <a:gd name="connsiteY0" fmla="*/ 0 h 1767116"/>
              <a:gd name="connsiteX1" fmla="*/ 1767116 w 1767116"/>
              <a:gd name="connsiteY1" fmla="*/ 883558 h 1767116"/>
              <a:gd name="connsiteX2" fmla="*/ 883558 w 1767116"/>
              <a:gd name="connsiteY2" fmla="*/ 1767116 h 1767116"/>
              <a:gd name="connsiteX3" fmla="*/ 0 w 1767116"/>
              <a:gd name="connsiteY3" fmla="*/ 883558 h 1767116"/>
              <a:gd name="connsiteX4" fmla="*/ 883558 w 1767116"/>
              <a:gd name="connsiteY4" fmla="*/ 0 h 1767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116" h="1767116">
                <a:moveTo>
                  <a:pt x="883558" y="0"/>
                </a:moveTo>
                <a:cubicBezTo>
                  <a:pt x="1371534" y="0"/>
                  <a:pt x="1767116" y="395582"/>
                  <a:pt x="1767116" y="883558"/>
                </a:cubicBezTo>
                <a:cubicBezTo>
                  <a:pt x="1767116" y="1371534"/>
                  <a:pt x="1371534" y="1767116"/>
                  <a:pt x="883558" y="1767116"/>
                </a:cubicBezTo>
                <a:cubicBezTo>
                  <a:pt x="395582" y="1767116"/>
                  <a:pt x="0" y="1371534"/>
                  <a:pt x="0" y="883558"/>
                </a:cubicBezTo>
                <a:cubicBezTo>
                  <a:pt x="0" y="395582"/>
                  <a:pt x="395582" y="0"/>
                  <a:pt x="883558" y="0"/>
                </a:cubicBezTo>
                <a:close/>
              </a:path>
            </a:pathLst>
          </a:custGeom>
          <a:solidFill>
            <a:srgbClr val="357879"/>
          </a:solidFill>
        </p:spPr>
      </p:pic>
      <p:pic>
        <p:nvPicPr>
          <p:cNvPr id="9" name="图片 8"/>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678012" y="1175985"/>
            <a:ext cx="2527277" cy="2527276"/>
          </a:xfrm>
          <a:custGeom>
            <a:avLst/>
            <a:gdLst>
              <a:gd name="connsiteX0" fmla="*/ 1306286 w 2612572"/>
              <a:gd name="connsiteY0" fmla="*/ 0 h 2612572"/>
              <a:gd name="connsiteX1" fmla="*/ 2612572 w 2612572"/>
              <a:gd name="connsiteY1" fmla="*/ 1306286 h 2612572"/>
              <a:gd name="connsiteX2" fmla="*/ 1306286 w 2612572"/>
              <a:gd name="connsiteY2" fmla="*/ 2612572 h 2612572"/>
              <a:gd name="connsiteX3" fmla="*/ 0 w 2612572"/>
              <a:gd name="connsiteY3" fmla="*/ 1306286 h 2612572"/>
              <a:gd name="connsiteX4" fmla="*/ 1306286 w 2612572"/>
              <a:gd name="connsiteY4" fmla="*/ 0 h 261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2572" h="2612572">
                <a:moveTo>
                  <a:pt x="1306286" y="0"/>
                </a:moveTo>
                <a:cubicBezTo>
                  <a:pt x="2027728" y="0"/>
                  <a:pt x="2612572" y="584844"/>
                  <a:pt x="2612572" y="1306286"/>
                </a:cubicBezTo>
                <a:cubicBezTo>
                  <a:pt x="2612572" y="2027728"/>
                  <a:pt x="2027728" y="2612572"/>
                  <a:pt x="1306286" y="2612572"/>
                </a:cubicBezTo>
                <a:cubicBezTo>
                  <a:pt x="584844" y="2612572"/>
                  <a:pt x="0" y="2027728"/>
                  <a:pt x="0" y="1306286"/>
                </a:cubicBezTo>
                <a:cubicBezTo>
                  <a:pt x="0" y="584844"/>
                  <a:pt x="584844" y="0"/>
                  <a:pt x="1306286" y="0"/>
                </a:cubicBezTo>
                <a:close/>
              </a:path>
            </a:pathLst>
          </a:custGeom>
          <a:blipFill dpi="0" rotWithShape="1">
            <a:blip r:embed="rId6" cstate="screen">
              <a:extLst>
                <a:ext uri="{28A0092B-C50C-407E-A947-70E740481C1C}">
                  <a14:useLocalDpi xmlns:a14="http://schemas.microsoft.com/office/drawing/2010/main"/>
                </a:ext>
              </a:extLst>
            </a:blip>
            <a:srcRect/>
            <a:stretch>
              <a:fillRect/>
            </a:stretch>
          </a:blipFill>
        </p:spPr>
      </p:pic>
      <p:sp>
        <p:nvSpPr>
          <p:cNvPr id="11" name="椭圆 10"/>
          <p:cNvSpPr/>
          <p:nvPr/>
        </p:nvSpPr>
        <p:spPr>
          <a:xfrm>
            <a:off x="9169611" y="3162671"/>
            <a:ext cx="730979" cy="729444"/>
          </a:xfrm>
          <a:prstGeom prst="ellipse">
            <a:avLst/>
          </a:prstGeom>
          <a:solidFill>
            <a:srgbClr val="FEA60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11"/>
          <p:cNvSpPr/>
          <p:nvPr/>
        </p:nvSpPr>
        <p:spPr>
          <a:xfrm>
            <a:off x="10545572" y="3594196"/>
            <a:ext cx="365490" cy="365490"/>
          </a:xfrm>
          <a:prstGeom prst="ellipse">
            <a:avLst/>
          </a:prstGeom>
          <a:solidFill>
            <a:srgbClr val="FEA60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Impact" panose="020B0806030902050204" pitchFamily="34" charset="0"/>
              <a:ea typeface="宋体"/>
              <a:cs typeface="+mn-cs"/>
            </a:endParaRPr>
          </a:p>
        </p:txBody>
      </p:sp>
      <p:sp>
        <p:nvSpPr>
          <p:cNvPr id="13" name="椭圆 12"/>
          <p:cNvSpPr/>
          <p:nvPr/>
        </p:nvSpPr>
        <p:spPr>
          <a:xfrm>
            <a:off x="7816684" y="3970434"/>
            <a:ext cx="534413" cy="532877"/>
          </a:xfrm>
          <a:prstGeom prst="ellipse">
            <a:avLst/>
          </a:prstGeom>
          <a:solidFill>
            <a:srgbClr val="A6A6A6"/>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Impact" panose="020B0806030902050204" pitchFamily="34" charset="0"/>
              <a:ea typeface="宋体"/>
              <a:cs typeface="+mn-cs"/>
            </a:endParaRPr>
          </a:p>
        </p:txBody>
      </p:sp>
      <p:sp>
        <p:nvSpPr>
          <p:cNvPr id="14" name="椭圆 13"/>
          <p:cNvSpPr/>
          <p:nvPr/>
        </p:nvSpPr>
        <p:spPr>
          <a:xfrm>
            <a:off x="9350821" y="1688427"/>
            <a:ext cx="778585" cy="778584"/>
          </a:xfrm>
          <a:prstGeom prst="ellipse">
            <a:avLst/>
          </a:prstGeom>
          <a:solidFill>
            <a:srgbClr val="FEA600"/>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Impact" panose="020B0806030902050204" pitchFamily="34" charset="0"/>
              <a:ea typeface="宋体"/>
              <a:cs typeface="+mn-cs"/>
            </a:endParaRPr>
          </a:p>
        </p:txBody>
      </p:sp>
      <p:sp>
        <p:nvSpPr>
          <p:cNvPr id="15" name="椭圆 14"/>
          <p:cNvSpPr/>
          <p:nvPr/>
        </p:nvSpPr>
        <p:spPr>
          <a:xfrm>
            <a:off x="6573520" y="1092200"/>
            <a:ext cx="2697480" cy="2697480"/>
          </a:xfrm>
          <a:prstGeom prst="ellipse">
            <a:avLst/>
          </a:prstGeom>
          <a:blipFill rotWithShape="1">
            <a:blip r:embed="rId7" cstate="print"/>
            <a:stretch>
              <a:fillRect/>
            </a:stretch>
          </a:blipFill>
          <a:ln>
            <a:noFill/>
          </a:ln>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6" name="椭圆 15"/>
          <p:cNvSpPr/>
          <p:nvPr/>
        </p:nvSpPr>
        <p:spPr>
          <a:xfrm>
            <a:off x="8326120" y="3962400"/>
            <a:ext cx="1757680" cy="1757680"/>
          </a:xfrm>
          <a:prstGeom prst="ellipse">
            <a:avLst/>
          </a:prstGeom>
          <a:blipFill rotWithShape="1">
            <a:blip r:embed="rId8" cstate="print"/>
            <a:stretch>
              <a:fillRect/>
            </a:stretch>
          </a:blipFill>
          <a:ln>
            <a:noFill/>
          </a:ln>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7" name="椭圆 16"/>
          <p:cNvSpPr/>
          <p:nvPr/>
        </p:nvSpPr>
        <p:spPr>
          <a:xfrm>
            <a:off x="9748520" y="2357120"/>
            <a:ext cx="1249680" cy="1249680"/>
          </a:xfrm>
          <a:prstGeom prst="ellipse">
            <a:avLst/>
          </a:prstGeom>
          <a:blipFill rotWithShape="1">
            <a:blip r:embed="rId9" cstate="print"/>
            <a:stretch>
              <a:fillRect/>
            </a:stretch>
          </a:blipFill>
          <a:ln>
            <a:noFill/>
          </a:ln>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 name="矩形 1"/>
          <p:cNvSpPr/>
          <p:nvPr/>
        </p:nvSpPr>
        <p:spPr>
          <a:xfrm>
            <a:off x="812800" y="2191435"/>
            <a:ext cx="5359400" cy="954107"/>
          </a:xfrm>
          <a:prstGeom prst="rect">
            <a:avLst/>
          </a:prstGeom>
        </p:spPr>
        <p:txBody>
          <a:bodyPr wrap="square">
            <a:spAutoFit/>
          </a:bodyPr>
          <a:lstStyle/>
          <a:p>
            <a:pPr algn="just"/>
            <a:r>
              <a:rPr lang="en-US" altLang="zh-CN" sz="2800" dirty="0">
                <a:solidFill>
                  <a:srgbClr val="FFFFFF"/>
                </a:solidFill>
                <a:latin typeface="微软雅黑" charset="0"/>
                <a:sym typeface="微软雅黑" charset="0"/>
              </a:rPr>
              <a:t>1</a:t>
            </a:r>
            <a:r>
              <a:rPr lang="zh-CN" altLang="en-US" sz="2800" dirty="0">
                <a:solidFill>
                  <a:srgbClr val="FFFFFF"/>
                </a:solidFill>
                <a:latin typeface="微软雅黑" charset="0"/>
                <a:sym typeface="微软雅黑" charset="0"/>
              </a:rPr>
              <a:t>、持股的农村经济组织及成员，不参与实施项目的经营管理</a:t>
            </a:r>
            <a:endParaRPr lang="zh-CN" altLang="en-US" sz="2800" dirty="0">
              <a:solidFill>
                <a:srgbClr val="FFFFFF"/>
              </a:solidFill>
            </a:endParaRPr>
          </a:p>
        </p:txBody>
      </p:sp>
      <p:sp>
        <p:nvSpPr>
          <p:cNvPr id="4" name="矩形 3"/>
          <p:cNvSpPr/>
          <p:nvPr/>
        </p:nvSpPr>
        <p:spPr>
          <a:xfrm>
            <a:off x="838200" y="3461435"/>
            <a:ext cx="5359400" cy="1384995"/>
          </a:xfrm>
          <a:prstGeom prst="rect">
            <a:avLst/>
          </a:prstGeom>
        </p:spPr>
        <p:txBody>
          <a:bodyPr wrap="square">
            <a:spAutoFit/>
          </a:bodyPr>
          <a:lstStyle/>
          <a:p>
            <a:pPr algn="just"/>
            <a:r>
              <a:rPr lang="en-US" altLang="zh-CN" sz="2800" dirty="0">
                <a:solidFill>
                  <a:srgbClr val="FFFFFF"/>
                </a:solidFill>
                <a:latin typeface="+mn-ea"/>
                <a:sym typeface="微软雅黑" charset="0"/>
              </a:rPr>
              <a:t>2、双方约定项目期限，项目存续期内，农村集体经济组织及成员不得要求退股</a:t>
            </a:r>
            <a:endParaRPr lang="en-US" altLang="zh-CN" sz="2800" dirty="0">
              <a:solidFill>
                <a:srgbClr val="FFFFFF"/>
              </a:solidFill>
              <a:effectLst>
                <a:outerShdw blurRad="38100" dist="38100" dir="2700000" algn="tl">
                  <a:srgbClr val="DDDDDD"/>
                </a:outerShdw>
              </a:effectLst>
              <a:latin typeface="+mn-ea"/>
              <a:cs typeface="Arial" charset="0"/>
              <a:sym typeface="微软雅黑" charset="0"/>
            </a:endParaRPr>
          </a:p>
        </p:txBody>
      </p:sp>
    </p:spTree>
    <p:extLst>
      <p:ext uri="{BB962C8B-B14F-4D97-AF65-F5344CB8AC3E}">
        <p14:creationId xmlns:p14="http://schemas.microsoft.com/office/powerpoint/2010/main" val="27753320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F7B4EA0-D285-4E18-B1DF-8CE14E24C60B}"/>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2">
            <a:extLst>
              <a:ext uri="{FF2B5EF4-FFF2-40B4-BE49-F238E27FC236}">
                <a16:creationId xmlns="" xmlns:a16="http://schemas.microsoft.com/office/drawing/2014/main" id="{F12D9297-90E1-4592-954D-9487869180B5}"/>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22">
            <a:extLst>
              <a:ext uri="{FF2B5EF4-FFF2-40B4-BE49-F238E27FC236}">
                <a16:creationId xmlns="" xmlns:a16="http://schemas.microsoft.com/office/drawing/2014/main" id="{14064EF4-AAB7-4954-B1DC-526810126BFB}"/>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2">
            <a:extLst>
              <a:ext uri="{FF2B5EF4-FFF2-40B4-BE49-F238E27FC236}">
                <a16:creationId xmlns="" xmlns:a16="http://schemas.microsoft.com/office/drawing/2014/main" id="{54B27390-AE50-4F56-BBD9-A3794512E629}"/>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A382B5E8-3B89-4717-BE3E-0C07AFD19E95}"/>
              </a:ext>
            </a:extLst>
          </p:cNvPr>
          <p:cNvSpPr/>
          <p:nvPr/>
        </p:nvSpPr>
        <p:spPr>
          <a:xfrm>
            <a:off x="4445000" y="1610084"/>
            <a:ext cx="3302000" cy="2334884"/>
          </a:xfrm>
          <a:prstGeom prst="diamond">
            <a:avLst/>
          </a:prstGeom>
          <a:solidFill>
            <a:schemeClr val="tx1">
              <a:lumMod val="85000"/>
              <a:lumOff val="15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F1257C50-3CF0-40CB-8AB5-8FDFEECCC513}"/>
              </a:ext>
            </a:extLst>
          </p:cNvPr>
          <p:cNvSpPr/>
          <p:nvPr/>
        </p:nvSpPr>
        <p:spPr>
          <a:xfrm>
            <a:off x="3571536" y="4194204"/>
            <a:ext cx="4962863" cy="1077218"/>
          </a:xfrm>
          <a:prstGeom prst="rect">
            <a:avLst/>
          </a:prstGeom>
        </p:spPr>
        <p:txBody>
          <a:bodyPr wrap="squar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收益分配</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RECEIVE DIVIDENTS</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664200" y="2336800"/>
            <a:ext cx="1040519" cy="1015663"/>
          </a:xfrm>
          <a:prstGeom prst="rect">
            <a:avLst/>
          </a:prstGeom>
          <a:noFill/>
        </p:spPr>
        <p:txBody>
          <a:bodyPr wrap="none" rtlCol="0">
            <a:spAutoFit/>
          </a:bodyPr>
          <a:lstStyle/>
          <a:p>
            <a:r>
              <a:rPr kumimoji="1" lang="en-US" altLang="zh-CN" sz="6000" dirty="0">
                <a:solidFill>
                  <a:srgbClr val="FFFFFF"/>
                </a:solidFill>
              </a:rPr>
              <a:t>07</a:t>
            </a:r>
            <a:endParaRPr kumimoji="1" lang="zh-CN" altLang="en-US" sz="6000" dirty="0">
              <a:solidFill>
                <a:srgbClr val="FFFFFF"/>
              </a:solidFill>
            </a:endParaRPr>
          </a:p>
        </p:txBody>
      </p:sp>
    </p:spTree>
    <p:extLst>
      <p:ext uri="{BB962C8B-B14F-4D97-AF65-F5344CB8AC3E}">
        <p14:creationId xmlns:p14="http://schemas.microsoft.com/office/powerpoint/2010/main" val="1372611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nvGrpSpPr>
          <p:cNvPr id="20" name="组合 7"/>
          <p:cNvGrpSpPr>
            <a:grpSpLocks/>
          </p:cNvGrpSpPr>
          <p:nvPr/>
        </p:nvGrpSpPr>
        <p:grpSpPr bwMode="auto">
          <a:xfrm>
            <a:off x="399043" y="810103"/>
            <a:ext cx="5860870" cy="1855728"/>
            <a:chOff x="2087625" y="365257"/>
            <a:chExt cx="4394753" cy="1391997"/>
          </a:xfrm>
        </p:grpSpPr>
        <p:sp>
          <p:nvSpPr>
            <p:cNvPr id="22539" name="文本框 13"/>
            <p:cNvSpPr txBox="1">
              <a:spLocks noChangeArrowheads="1"/>
            </p:cNvSpPr>
            <p:nvPr/>
          </p:nvSpPr>
          <p:spPr bwMode="auto">
            <a:xfrm>
              <a:off x="2087625" y="365257"/>
              <a:ext cx="4241640" cy="56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4267" dirty="0">
                  <a:solidFill>
                    <a:schemeClr val="bg1"/>
                  </a:solidFill>
                  <a:latin typeface="Helvetica" panose="020B0604020202020204" pitchFamily="34" charset="0"/>
                  <a:ea typeface="SimSun-ExtB" panose="02010609060101010101" pitchFamily="49" charset="-122"/>
                  <a:cs typeface="Arial" panose="020B0604020202020204" pitchFamily="34" charset="0"/>
                </a:rPr>
                <a:t>扶贫小额信贷政策要点</a:t>
              </a:r>
            </a:p>
          </p:txBody>
        </p:sp>
        <p:sp>
          <p:nvSpPr>
            <p:cNvPr id="23" name="文本框 66"/>
            <p:cNvSpPr txBox="1">
              <a:spLocks noChangeArrowheads="1"/>
            </p:cNvSpPr>
            <p:nvPr/>
          </p:nvSpPr>
          <p:spPr bwMode="auto">
            <a:xfrm>
              <a:off x="2100825" y="1041570"/>
              <a:ext cx="4381553" cy="71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fontAlgn="auto">
                <a:defRPr/>
              </a:pPr>
              <a:r>
                <a:rPr lang="en-US" altLang="zh-CN" sz="2800" noProof="1">
                  <a:solidFill>
                    <a:schemeClr val="bg1"/>
                  </a:solidFill>
                  <a:latin typeface="微软雅黑" panose="020B0503020204020204" pitchFamily="34" charset="-122"/>
                  <a:ea typeface="微软雅黑" panose="020B0503020204020204" pitchFamily="34" charset="-122"/>
                  <a:sym typeface="+mn-ea"/>
                </a:rPr>
                <a:t>5</a:t>
              </a:r>
              <a:r>
                <a:rPr lang="zh-CN" altLang="en-US" sz="2800" noProof="1">
                  <a:solidFill>
                    <a:schemeClr val="bg1"/>
                  </a:solidFill>
                  <a:latin typeface="微软雅黑" panose="020B0503020204020204" pitchFamily="34" charset="-122"/>
                  <a:ea typeface="微软雅黑" panose="020B0503020204020204" pitchFamily="34" charset="-122"/>
                  <a:sym typeface="+mn-ea"/>
                </a:rPr>
                <a:t>万元以下 </a:t>
              </a:r>
              <a:r>
                <a:rPr lang="en-US" altLang="zh-CN" sz="2800" noProof="1">
                  <a:solidFill>
                    <a:schemeClr val="bg1"/>
                  </a:solidFill>
                  <a:latin typeface="微软雅黑" panose="020B0503020204020204" pitchFamily="34" charset="-122"/>
                  <a:ea typeface="微软雅黑" panose="020B0503020204020204" pitchFamily="34" charset="-122"/>
                  <a:sym typeface="+mn-ea"/>
                </a:rPr>
                <a:t>3</a:t>
              </a:r>
              <a:r>
                <a:rPr lang="zh-CN" altLang="en-US" sz="2800" noProof="1">
                  <a:solidFill>
                    <a:schemeClr val="bg1"/>
                  </a:solidFill>
                  <a:latin typeface="微软雅黑" panose="020B0503020204020204" pitchFamily="34" charset="-122"/>
                  <a:ea typeface="微软雅黑" panose="020B0503020204020204" pitchFamily="34" charset="-122"/>
                  <a:sym typeface="+mn-ea"/>
                </a:rPr>
                <a:t>万元以内 免抵押免担保</a:t>
              </a:r>
              <a:endParaRPr lang="en-US" altLang="zh-CN" sz="2800" noProof="1">
                <a:solidFill>
                  <a:schemeClr val="bg1"/>
                </a:solidFill>
                <a:latin typeface="微软雅黑" panose="020B0503020204020204" pitchFamily="34" charset="-122"/>
                <a:ea typeface="微软雅黑" panose="020B0503020204020204" pitchFamily="34" charset="-122"/>
                <a:sym typeface="+mn-ea"/>
              </a:endParaRPr>
            </a:p>
            <a:p>
              <a:pPr fontAlgn="auto">
                <a:defRPr/>
              </a:pPr>
              <a:r>
                <a:rPr lang="zh-CN" altLang="en-US" sz="2800" noProof="1">
                  <a:solidFill>
                    <a:schemeClr val="bg1"/>
                  </a:solidFill>
                  <a:latin typeface="微软雅黑" panose="020B0503020204020204" pitchFamily="34" charset="-122"/>
                  <a:ea typeface="微软雅黑" panose="020B0503020204020204" pitchFamily="34" charset="-122"/>
                  <a:sym typeface="+mn-ea"/>
                </a:rPr>
                <a:t>财政贴息  县建风险补偿金</a:t>
              </a:r>
            </a:p>
          </p:txBody>
        </p:sp>
        <p:sp>
          <p:nvSpPr>
            <p:cNvPr id="24" name="任意多边形 23"/>
            <p:cNvSpPr/>
            <p:nvPr/>
          </p:nvSpPr>
          <p:spPr>
            <a:xfrm>
              <a:off x="5356367" y="1286573"/>
              <a:ext cx="28727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grpSp>
      <p:sp>
        <p:nvSpPr>
          <p:cNvPr id="41" name="任意多边形 40"/>
          <p:cNvSpPr/>
          <p:nvPr/>
        </p:nvSpPr>
        <p:spPr>
          <a:xfrm>
            <a:off x="6235701" y="1"/>
            <a:ext cx="5956300" cy="3390900"/>
          </a:xfrm>
          <a:custGeom>
            <a:avLst/>
            <a:gdLst>
              <a:gd name="connsiteX0" fmla="*/ 0 w 4467225"/>
              <a:gd name="connsiteY0" fmla="*/ 0 h 2543175"/>
              <a:gd name="connsiteX1" fmla="*/ 4467225 w 4467225"/>
              <a:gd name="connsiteY1" fmla="*/ 0 h 2543175"/>
              <a:gd name="connsiteX2" fmla="*/ 4467225 w 4467225"/>
              <a:gd name="connsiteY2" fmla="*/ 2543175 h 2543175"/>
              <a:gd name="connsiteX3" fmla="*/ 0 w 4467225"/>
              <a:gd name="connsiteY3" fmla="*/ 2543175 h 2543175"/>
              <a:gd name="connsiteX4" fmla="*/ 0 w 4467225"/>
              <a:gd name="connsiteY4" fmla="*/ 1386931 h 2543175"/>
              <a:gd name="connsiteX5" fmla="*/ 198867 w 4467225"/>
              <a:gd name="connsiteY5" fmla="*/ 1271588 h 2543175"/>
              <a:gd name="connsiteX6" fmla="*/ 0 w 4467225"/>
              <a:gd name="connsiteY6" fmla="*/ 1156245 h 2543175"/>
              <a:gd name="connsiteX7" fmla="*/ 0 w 4467225"/>
              <a:gd name="connsiteY7"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7225" h="2543175">
                <a:moveTo>
                  <a:pt x="0" y="0"/>
                </a:moveTo>
                <a:lnTo>
                  <a:pt x="4467225" y="0"/>
                </a:lnTo>
                <a:lnTo>
                  <a:pt x="4467225" y="2543175"/>
                </a:lnTo>
                <a:lnTo>
                  <a:pt x="0" y="2543175"/>
                </a:lnTo>
                <a:lnTo>
                  <a:pt x="0" y="1386931"/>
                </a:lnTo>
                <a:lnTo>
                  <a:pt x="198867" y="1271588"/>
                </a:lnTo>
                <a:lnTo>
                  <a:pt x="0" y="1156245"/>
                </a:lnTo>
                <a:lnTo>
                  <a:pt x="0" y="0"/>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389885"/>
            <a:ext cx="6285701" cy="3456432"/>
          </a:xfrm>
          <a:prstGeom prst="rect">
            <a:avLst/>
          </a:prstGeom>
        </p:spPr>
      </p:pic>
      <p:sp>
        <p:nvSpPr>
          <p:cNvPr id="15" name="文本框 66">
            <a:extLst>
              <a:ext uri="{FF2B5EF4-FFF2-40B4-BE49-F238E27FC236}">
                <a16:creationId xmlns="" xmlns:a16="http://schemas.microsoft.com/office/drawing/2014/main" id="{FB6FD4E4-1D6C-47AE-BB02-5B980C5CBBFD}"/>
              </a:ext>
            </a:extLst>
          </p:cNvPr>
          <p:cNvSpPr txBox="1">
            <a:spLocks noChangeArrowheads="1"/>
          </p:cNvSpPr>
          <p:nvPr/>
        </p:nvSpPr>
        <p:spPr bwMode="auto">
          <a:xfrm>
            <a:off x="420821" y="163641"/>
            <a:ext cx="4662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概念及内涵</a:t>
            </a:r>
          </a:p>
        </p:txBody>
      </p:sp>
      <p:grpSp>
        <p:nvGrpSpPr>
          <p:cNvPr id="2" name="组合 1"/>
          <p:cNvGrpSpPr>
            <a:grpSpLocks/>
          </p:cNvGrpSpPr>
          <p:nvPr/>
        </p:nvGrpSpPr>
        <p:grpSpPr bwMode="auto">
          <a:xfrm>
            <a:off x="5395384" y="3810001"/>
            <a:ext cx="6441016" cy="2616200"/>
            <a:chOff x="4046335" y="2857499"/>
            <a:chExt cx="4830965" cy="1962150"/>
          </a:xfrm>
        </p:grpSpPr>
        <p:grpSp>
          <p:nvGrpSpPr>
            <p:cNvPr id="22534" name="组合 6"/>
            <p:cNvGrpSpPr>
              <a:grpSpLocks/>
            </p:cNvGrpSpPr>
            <p:nvPr/>
          </p:nvGrpSpPr>
          <p:grpSpPr bwMode="auto">
            <a:xfrm>
              <a:off x="4789805" y="3081299"/>
              <a:ext cx="3831499" cy="1645423"/>
              <a:chOff x="4789805" y="3033674"/>
              <a:chExt cx="3831499" cy="1645423"/>
            </a:xfrm>
          </p:grpSpPr>
          <p:sp>
            <p:nvSpPr>
              <p:cNvPr id="46" name="文本框 66"/>
              <p:cNvSpPr txBox="1">
                <a:spLocks noChangeArrowheads="1"/>
              </p:cNvSpPr>
              <p:nvPr/>
            </p:nvSpPr>
            <p:spPr bwMode="auto">
              <a:xfrm>
                <a:off x="4803751" y="3538785"/>
                <a:ext cx="3817553" cy="11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r" eaLnBrk="1" hangingPunct="1">
                  <a:lnSpc>
                    <a:spcPts val="1400"/>
                  </a:lnSpc>
                  <a:defRPr sz="800">
                    <a:latin typeface="方正兰亭黑_GBK" panose="02000000000000000000" pitchFamily="2" charset="-122"/>
                    <a:ea typeface="方正兰亭黑_GBK" panose="02000000000000000000" pitchFamily="2" charset="-122"/>
                  </a:defRPr>
                </a:lvl1pPr>
                <a:lvl2pPr marL="742950" indent="-285750"/>
                <a:lvl3pPr marL="1143000" indent="-228600"/>
                <a:lvl4pPr marL="1600200" indent="-228600"/>
                <a:lvl5pPr marL="2057400" indent="-228600"/>
                <a:lvl6pPr marL="2514600" indent="-228600" defTabSz="685800" eaLnBrk="0" fontAlgn="base" hangingPunct="0">
                  <a:spcBef>
                    <a:spcPct val="0"/>
                  </a:spcBef>
                  <a:spcAft>
                    <a:spcPct val="0"/>
                  </a:spcAft>
                </a:lvl6pPr>
                <a:lvl7pPr marL="2971800" indent="-228600" defTabSz="685800" eaLnBrk="0" fontAlgn="base" hangingPunct="0">
                  <a:spcBef>
                    <a:spcPct val="0"/>
                  </a:spcBef>
                  <a:spcAft>
                    <a:spcPct val="0"/>
                  </a:spcAft>
                </a:lvl7pPr>
                <a:lvl8pPr marL="3429000" indent="-228600" defTabSz="685800" eaLnBrk="0" fontAlgn="base" hangingPunct="0">
                  <a:spcBef>
                    <a:spcPct val="0"/>
                  </a:spcBef>
                  <a:spcAft>
                    <a:spcPct val="0"/>
                  </a:spcAft>
                </a:lvl8pPr>
                <a:lvl9pPr marL="3886200" indent="-228600" defTabSz="685800" eaLnBrk="0" fontAlgn="base" hangingPunct="0">
                  <a:spcBef>
                    <a:spcPct val="0"/>
                  </a:spcBef>
                  <a:spcAft>
                    <a:spcPct val="0"/>
                  </a:spcAft>
                </a:lvl9pPr>
              </a:lstStyle>
              <a:p>
                <a:pPr algn="l" fontAlgn="auto">
                  <a:lnSpc>
                    <a:spcPct val="130000"/>
                  </a:lnSpc>
                  <a:defRPr/>
                </a:pPr>
                <a:r>
                  <a:rPr lang="zh-CN" altLang="en-US" sz="2000" b="1" noProof="1">
                    <a:solidFill>
                      <a:schemeClr val="bg1"/>
                    </a:solidFill>
                    <a:latin typeface="微软雅黑" panose="020B0503020204020204" pitchFamily="34" charset="-122"/>
                    <a:ea typeface="微软雅黑" panose="020B0503020204020204" pitchFamily="34" charset="-122"/>
                    <a:sym typeface="+mn-ea"/>
                  </a:rPr>
                  <a:t>贷款用途   </a:t>
                </a:r>
                <a:r>
                  <a:rPr lang="zh-CN" altLang="en-US" sz="1600" noProof="1">
                    <a:solidFill>
                      <a:schemeClr val="bg1"/>
                    </a:solidFill>
                    <a:latin typeface="微软雅黑" panose="020B0503020204020204" pitchFamily="34" charset="-122"/>
                    <a:ea typeface="微软雅黑" panose="020B0503020204020204" pitchFamily="34" charset="-122"/>
                    <a:sym typeface="+mn-ea"/>
                  </a:rPr>
                  <a:t>户借户用户还精准用于贫困户发展生产</a:t>
                </a:r>
                <a:endParaRPr lang="en-US" altLang="zh-CN" sz="1600" noProof="1">
                  <a:solidFill>
                    <a:schemeClr val="bg1"/>
                  </a:solidFill>
                  <a:latin typeface="微软雅黑" panose="020B0503020204020204" pitchFamily="34" charset="-122"/>
                  <a:ea typeface="微软雅黑" panose="020B0503020204020204" pitchFamily="34" charset="-122"/>
                  <a:sym typeface="+mn-ea"/>
                </a:endParaRPr>
              </a:p>
              <a:p>
                <a:pPr algn="l" fontAlgn="auto">
                  <a:lnSpc>
                    <a:spcPct val="130000"/>
                  </a:lnSpc>
                  <a:defRPr/>
                </a:pPr>
                <a:r>
                  <a:rPr lang="zh-CN" altLang="en-US" sz="2000" b="1" noProof="1">
                    <a:solidFill>
                      <a:schemeClr val="bg1"/>
                    </a:solidFill>
                    <a:latin typeface="微软雅黑" panose="020B0503020204020204" pitchFamily="34" charset="-122"/>
                    <a:ea typeface="微软雅黑" panose="020B0503020204020204" pitchFamily="34" charset="-122"/>
                    <a:sym typeface="+mn-ea"/>
                  </a:rPr>
                  <a:t>负面清单</a:t>
                </a:r>
                <a:r>
                  <a:rPr lang="en-US" altLang="zh-CN" sz="2000" b="1" noProof="1">
                    <a:solidFill>
                      <a:schemeClr val="bg1"/>
                    </a:solidFill>
                    <a:latin typeface="微软雅黑" panose="020B0503020204020204" pitchFamily="34" charset="-122"/>
                    <a:ea typeface="微软雅黑" panose="020B0503020204020204" pitchFamily="34" charset="-122"/>
                    <a:sym typeface="+mn-ea"/>
                  </a:rPr>
                  <a:t> </a:t>
                </a:r>
                <a:r>
                  <a:rPr lang="zh-CN" altLang="en-US" sz="2000" b="1" noProof="1">
                    <a:solidFill>
                      <a:schemeClr val="bg1"/>
                    </a:solidFill>
                    <a:latin typeface="微软雅黑" panose="020B0503020204020204" pitchFamily="34" charset="-122"/>
                    <a:ea typeface="微软雅黑" panose="020B0503020204020204" pitchFamily="34" charset="-122"/>
                    <a:sym typeface="+mn-ea"/>
                  </a:rPr>
                  <a:t> </a:t>
                </a:r>
                <a:r>
                  <a:rPr lang="zh-CN" altLang="en-US" sz="1600" noProof="1">
                    <a:solidFill>
                      <a:schemeClr val="bg1"/>
                    </a:solidFill>
                    <a:latin typeface="微软雅黑" panose="020B0503020204020204" pitchFamily="34" charset="-122"/>
                    <a:ea typeface="微软雅黑" panose="020B0503020204020204" pitchFamily="34" charset="-122"/>
                    <a:sym typeface="+mn-ea"/>
                  </a:rPr>
                  <a:t> 不能用于非生产性支出</a:t>
                </a:r>
                <a:r>
                  <a:rPr lang="zh-CN" altLang="zh-CN" sz="1600" noProof="1">
                    <a:solidFill>
                      <a:schemeClr val="bg1"/>
                    </a:solidFill>
                    <a:latin typeface="微软雅黑" panose="020B0503020204020204" pitchFamily="34" charset="-122"/>
                    <a:ea typeface="微软雅黑" panose="020B0503020204020204" pitchFamily="34" charset="-122"/>
                    <a:sym typeface="+mn-ea"/>
                  </a:rPr>
                  <a:t>（</a:t>
                </a:r>
                <a:r>
                  <a:rPr lang="zh-CN" altLang="en-US" sz="1600" noProof="1">
                    <a:solidFill>
                      <a:schemeClr val="bg1"/>
                    </a:solidFill>
                    <a:latin typeface="微软雅黑" panose="020B0503020204020204" pitchFamily="34" charset="-122"/>
                    <a:ea typeface="微软雅黑" panose="020B0503020204020204" pitchFamily="34" charset="-122"/>
                    <a:sym typeface="+mn-ea"/>
                  </a:rPr>
                  <a:t>结婚建房理理财购置家庭用品）</a:t>
                </a:r>
                <a:r>
                  <a:rPr lang="zh-CN" altLang="zh-CN" sz="1600" noProof="1">
                    <a:solidFill>
                      <a:schemeClr val="bg1"/>
                    </a:solidFill>
                    <a:latin typeface="微软雅黑" panose="020B0503020204020204" pitchFamily="34" charset="-122"/>
                    <a:ea typeface="微软雅黑" panose="020B0503020204020204" pitchFamily="34" charset="-122"/>
                    <a:sym typeface="+mn-ea"/>
                  </a:rPr>
                  <a:t>、</a:t>
                </a:r>
                <a:r>
                  <a:rPr lang="zh-CN" altLang="en-US" sz="1600" noProof="1">
                    <a:solidFill>
                      <a:schemeClr val="bg1"/>
                    </a:solidFill>
                    <a:latin typeface="微软雅黑" panose="020B0503020204020204" pitchFamily="34" charset="-122"/>
                    <a:ea typeface="微软雅黑" panose="020B0503020204020204" pitchFamily="34" charset="-122"/>
                    <a:sym typeface="+mn-ea"/>
                  </a:rPr>
                  <a:t>不能集中用于政府融资平台、生产经营企业</a:t>
                </a:r>
                <a:endParaRPr lang="en-US" altLang="zh-CN" sz="1600" noProof="1">
                  <a:solidFill>
                    <a:schemeClr val="bg1"/>
                  </a:solidFill>
                  <a:latin typeface="微软雅黑" panose="020B0503020204020204" pitchFamily="34" charset="-122"/>
                  <a:ea typeface="微软雅黑" panose="020B0503020204020204" pitchFamily="34" charset="-122"/>
                  <a:sym typeface="+mn-ea"/>
                </a:endParaRPr>
              </a:p>
            </p:txBody>
          </p:sp>
          <p:sp>
            <p:nvSpPr>
              <p:cNvPr id="47" name="文本框 66"/>
              <p:cNvSpPr txBox="1">
                <a:spLocks noChangeArrowheads="1"/>
              </p:cNvSpPr>
              <p:nvPr/>
            </p:nvSpPr>
            <p:spPr bwMode="auto">
              <a:xfrm>
                <a:off x="4789805" y="3033674"/>
                <a:ext cx="367808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fontAlgn="auto">
                  <a:lnSpc>
                    <a:spcPct val="120000"/>
                  </a:lnSpc>
                  <a:defRPr/>
                </a:pPr>
                <a:r>
                  <a:rPr lang="zh-CN" altLang="en-US" sz="3200" b="1" noProof="1">
                    <a:solidFill>
                      <a:schemeClr val="bg1"/>
                    </a:solidFill>
                  </a:rPr>
                  <a:t>保障对象 建档立卡贫困户</a:t>
                </a:r>
                <a:endParaRPr lang="zh-CN" altLang="en-US" sz="3200" b="1" noProof="1">
                  <a:solidFill>
                    <a:schemeClr val="bg2"/>
                  </a:solidFill>
                  <a:latin typeface="Arial" panose="020B0604020202020204" pitchFamily="34" charset="0"/>
                  <a:ea typeface="微软雅黑" panose="020B0503020204020204" pitchFamily="34" charset="-122"/>
                </a:endParaRPr>
              </a:p>
            </p:txBody>
          </p:sp>
        </p:grpSp>
        <p:sp>
          <p:nvSpPr>
            <p:cNvPr id="54" name="任意多边形 53"/>
            <p:cNvSpPr/>
            <p:nvPr/>
          </p:nvSpPr>
          <p:spPr>
            <a:xfrm>
              <a:off x="4046335" y="2857499"/>
              <a:ext cx="4830965" cy="1962150"/>
            </a:xfrm>
            <a:custGeom>
              <a:avLst/>
              <a:gdLst>
                <a:gd name="connsiteX0" fmla="*/ 0 w 4830965"/>
                <a:gd name="connsiteY0" fmla="*/ 0 h 1962150"/>
                <a:gd name="connsiteX1" fmla="*/ 4830965 w 4830965"/>
                <a:gd name="connsiteY1" fmla="*/ 0 h 1962150"/>
                <a:gd name="connsiteX2" fmla="*/ 4830965 w 4830965"/>
                <a:gd name="connsiteY2" fmla="*/ 1962150 h 1962150"/>
                <a:gd name="connsiteX3" fmla="*/ 0 w 4830965"/>
                <a:gd name="connsiteY3" fmla="*/ 1962150 h 1962150"/>
                <a:gd name="connsiteX4" fmla="*/ 0 w 4830965"/>
                <a:gd name="connsiteY4" fmla="*/ 0 h 1962150"/>
                <a:gd name="connsiteX5" fmla="*/ 95250 w 4830965"/>
                <a:gd name="connsiteY5" fmla="*/ 95250 h 1962150"/>
                <a:gd name="connsiteX6" fmla="*/ 95250 w 4830965"/>
                <a:gd name="connsiteY6" fmla="*/ 1876425 h 1962150"/>
                <a:gd name="connsiteX7" fmla="*/ 4726190 w 4830965"/>
                <a:gd name="connsiteY7" fmla="*/ 1876425 h 1962150"/>
                <a:gd name="connsiteX8" fmla="*/ 4726190 w 4830965"/>
                <a:gd name="connsiteY8" fmla="*/ 95250 h 1962150"/>
                <a:gd name="connsiteX9" fmla="*/ 95250 w 4830965"/>
                <a:gd name="connsiteY9" fmla="*/ 952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0965" h="1962150">
                  <a:moveTo>
                    <a:pt x="0" y="0"/>
                  </a:moveTo>
                  <a:lnTo>
                    <a:pt x="4830965" y="0"/>
                  </a:lnTo>
                  <a:lnTo>
                    <a:pt x="4830965" y="1962150"/>
                  </a:lnTo>
                  <a:lnTo>
                    <a:pt x="0" y="1962150"/>
                  </a:lnTo>
                  <a:lnTo>
                    <a:pt x="0" y="0"/>
                  </a:lnTo>
                  <a:close/>
                  <a:moveTo>
                    <a:pt x="95250" y="95250"/>
                  </a:moveTo>
                  <a:lnTo>
                    <a:pt x="95250" y="1876425"/>
                  </a:lnTo>
                  <a:lnTo>
                    <a:pt x="4726190" y="1876425"/>
                  </a:lnTo>
                  <a:lnTo>
                    <a:pt x="4726190" y="95250"/>
                  </a:lnTo>
                  <a:lnTo>
                    <a:pt x="95250" y="9525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endParaRPr>
            </a:p>
          </p:txBody>
        </p:sp>
      </p:grpSp>
    </p:spTree>
    <p:extLst>
      <p:ext uri="{BB962C8B-B14F-4D97-AF65-F5344CB8AC3E}">
        <p14:creationId xmlns:p14="http://schemas.microsoft.com/office/powerpoint/2010/main" val="22715411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7" name="环形箭头 6"/>
          <p:cNvSpPr/>
          <p:nvPr/>
        </p:nvSpPr>
        <p:spPr>
          <a:xfrm>
            <a:off x="4652996" y="419167"/>
            <a:ext cx="2865404" cy="2865841"/>
          </a:xfrm>
          <a:prstGeom prst="circularArrow">
            <a:avLst>
              <a:gd name="adj1" fmla="val 10980"/>
              <a:gd name="adj2" fmla="val 1142322"/>
              <a:gd name="adj3" fmla="val 4500000"/>
              <a:gd name="adj4" fmla="val 10800000"/>
              <a:gd name="adj5" fmla="val 12500"/>
            </a:avLst>
          </a:pr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形状 7"/>
          <p:cNvSpPr/>
          <p:nvPr/>
        </p:nvSpPr>
        <p:spPr>
          <a:xfrm>
            <a:off x="3957293" y="2025869"/>
            <a:ext cx="2865404" cy="2865841"/>
          </a:xfrm>
          <a:prstGeom prst="leftCircularArrow">
            <a:avLst>
              <a:gd name="adj1" fmla="val 10980"/>
              <a:gd name="adj2" fmla="val 1142322"/>
              <a:gd name="adj3" fmla="val 6300000"/>
              <a:gd name="adj4" fmla="val 18900000"/>
              <a:gd name="adj5" fmla="val 12500"/>
            </a:avLst>
          </a:pr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空心弧 8"/>
          <p:cNvSpPr/>
          <p:nvPr/>
        </p:nvSpPr>
        <p:spPr>
          <a:xfrm>
            <a:off x="4843020" y="3844185"/>
            <a:ext cx="2461827" cy="2462813"/>
          </a:xfrm>
          <a:prstGeom prst="blockArc">
            <a:avLst>
              <a:gd name="adj1" fmla="val 13500000"/>
              <a:gd name="adj2" fmla="val 10800000"/>
              <a:gd name="adj3" fmla="val 12740"/>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文本框 1"/>
          <p:cNvSpPr txBox="1"/>
          <p:nvPr/>
        </p:nvSpPr>
        <p:spPr>
          <a:xfrm>
            <a:off x="5892800" y="1422400"/>
            <a:ext cx="527007" cy="830997"/>
          </a:xfrm>
          <a:prstGeom prst="rect">
            <a:avLst/>
          </a:prstGeom>
          <a:noFill/>
        </p:spPr>
        <p:txBody>
          <a:bodyPr wrap="none" rtlCol="0">
            <a:spAutoFit/>
          </a:bodyPr>
          <a:lstStyle/>
          <a:p>
            <a:r>
              <a:rPr kumimoji="1" lang="en-US" altLang="zh-CN" sz="4800" dirty="0">
                <a:solidFill>
                  <a:srgbClr val="FFFFFF"/>
                </a:solidFill>
              </a:rPr>
              <a:t>1</a:t>
            </a:r>
            <a:endParaRPr kumimoji="1" lang="zh-CN" altLang="en-US" sz="4800" dirty="0">
              <a:solidFill>
                <a:srgbClr val="FFFFFF"/>
              </a:solidFill>
            </a:endParaRPr>
          </a:p>
        </p:txBody>
      </p:sp>
      <p:sp>
        <p:nvSpPr>
          <p:cNvPr id="18" name="文本框 17"/>
          <p:cNvSpPr txBox="1"/>
          <p:nvPr/>
        </p:nvSpPr>
        <p:spPr>
          <a:xfrm>
            <a:off x="5054600" y="2971800"/>
            <a:ext cx="527007" cy="830997"/>
          </a:xfrm>
          <a:prstGeom prst="rect">
            <a:avLst/>
          </a:prstGeom>
          <a:noFill/>
        </p:spPr>
        <p:txBody>
          <a:bodyPr wrap="none" rtlCol="0">
            <a:spAutoFit/>
          </a:bodyPr>
          <a:lstStyle/>
          <a:p>
            <a:r>
              <a:rPr kumimoji="1" lang="zh-CN" altLang="zh-CN" sz="4800" dirty="0">
                <a:solidFill>
                  <a:srgbClr val="FFFFFF"/>
                </a:solidFill>
              </a:rPr>
              <a:t>2</a:t>
            </a:r>
            <a:endParaRPr kumimoji="1" lang="zh-CN" altLang="en-US" sz="4800" dirty="0">
              <a:solidFill>
                <a:srgbClr val="FFFFFF"/>
              </a:solidFill>
            </a:endParaRPr>
          </a:p>
        </p:txBody>
      </p:sp>
      <p:sp>
        <p:nvSpPr>
          <p:cNvPr id="19" name="文本框 18"/>
          <p:cNvSpPr txBox="1"/>
          <p:nvPr/>
        </p:nvSpPr>
        <p:spPr>
          <a:xfrm>
            <a:off x="5892800" y="4648200"/>
            <a:ext cx="527007" cy="830997"/>
          </a:xfrm>
          <a:prstGeom prst="rect">
            <a:avLst/>
          </a:prstGeom>
          <a:noFill/>
        </p:spPr>
        <p:txBody>
          <a:bodyPr wrap="none" rtlCol="0">
            <a:spAutoFit/>
          </a:bodyPr>
          <a:lstStyle/>
          <a:p>
            <a:r>
              <a:rPr kumimoji="1" lang="en-US" altLang="zh-CN" sz="4800" dirty="0">
                <a:solidFill>
                  <a:srgbClr val="FFFFFF"/>
                </a:solidFill>
              </a:rPr>
              <a:t>3</a:t>
            </a:r>
            <a:endParaRPr kumimoji="1" lang="zh-CN" altLang="en-US" sz="4800" dirty="0">
              <a:solidFill>
                <a:srgbClr val="FFFFFF"/>
              </a:solidFill>
            </a:endParaRPr>
          </a:p>
        </p:txBody>
      </p:sp>
      <p:sp>
        <p:nvSpPr>
          <p:cNvPr id="4" name="矩形 3"/>
          <p:cNvSpPr/>
          <p:nvPr/>
        </p:nvSpPr>
        <p:spPr>
          <a:xfrm>
            <a:off x="7721600" y="681831"/>
            <a:ext cx="3683000" cy="1998496"/>
          </a:xfrm>
          <a:prstGeom prst="rect">
            <a:avLst/>
          </a:prstGeom>
        </p:spPr>
        <p:txBody>
          <a:bodyPr wrap="square">
            <a:spAutoFit/>
          </a:bodyPr>
          <a:lstStyle/>
          <a:p>
            <a:pPr>
              <a:lnSpc>
                <a:spcPct val="120000"/>
              </a:lnSpc>
            </a:pPr>
            <a:r>
              <a:rPr lang="zh-CN" altLang="en-US" sz="2400" dirty="0">
                <a:solidFill>
                  <a:srgbClr val="FFFFFF"/>
                </a:solidFill>
                <a:latin typeface="微软雅黑" charset="0"/>
              </a:rPr>
              <a:t>农村集体经济组织及成员按</a:t>
            </a:r>
            <a:r>
              <a:rPr lang="en-US" altLang="zh-CN" sz="2400" dirty="0">
                <a:solidFill>
                  <a:srgbClr val="FFFFFF"/>
                </a:solidFill>
                <a:latin typeface="微软雅黑" charset="0"/>
              </a:rPr>
              <a:t>5%-12%/</a:t>
            </a:r>
            <a:r>
              <a:rPr lang="zh-CN" altLang="en-US" sz="2400" dirty="0">
                <a:solidFill>
                  <a:srgbClr val="FFFFFF"/>
                </a:solidFill>
                <a:latin typeface="微软雅黑" charset="0"/>
              </a:rPr>
              <a:t>年的标准实行</a:t>
            </a:r>
            <a:r>
              <a:rPr lang="zh-CN" altLang="en-US" sz="2800" b="1" dirty="0">
                <a:solidFill>
                  <a:srgbClr val="FFC000"/>
                </a:solidFill>
                <a:latin typeface="微软雅黑" charset="0"/>
              </a:rPr>
              <a:t>固定分红</a:t>
            </a:r>
            <a:r>
              <a:rPr lang="en-US" altLang="zh-CN" sz="2800" b="1" dirty="0">
                <a:solidFill>
                  <a:srgbClr val="FFC000"/>
                </a:solidFill>
                <a:latin typeface="微软雅黑" charset="0"/>
              </a:rPr>
              <a:t>(</a:t>
            </a:r>
            <a:r>
              <a:rPr lang="zh-CN" altLang="en-US" sz="2800" b="1" dirty="0">
                <a:solidFill>
                  <a:srgbClr val="FFC000"/>
                </a:solidFill>
                <a:latin typeface="微软雅黑" charset="0"/>
              </a:rPr>
              <a:t>或</a:t>
            </a:r>
            <a:r>
              <a:rPr lang="en-US" altLang="zh-CN" sz="2800" b="1" dirty="0">
                <a:solidFill>
                  <a:srgbClr val="FFC000"/>
                </a:solidFill>
                <a:latin typeface="微软雅黑" charset="0"/>
              </a:rPr>
              <a:t>5-10%</a:t>
            </a:r>
            <a:r>
              <a:rPr lang="zh-CN" altLang="en-US" sz="2800" b="1" dirty="0">
                <a:solidFill>
                  <a:srgbClr val="FFC000"/>
                </a:solidFill>
                <a:latin typeface="微软雅黑" charset="0"/>
              </a:rPr>
              <a:t>保底收益</a:t>
            </a:r>
            <a:r>
              <a:rPr lang="en-US" altLang="zh-CN" sz="2800" b="1" dirty="0">
                <a:solidFill>
                  <a:srgbClr val="FFC000"/>
                </a:solidFill>
                <a:latin typeface="微软雅黑" charset="0"/>
              </a:rPr>
              <a:t>)</a:t>
            </a:r>
          </a:p>
        </p:txBody>
      </p:sp>
      <p:sp>
        <p:nvSpPr>
          <p:cNvPr id="5" name="矩形 4"/>
          <p:cNvSpPr/>
          <p:nvPr/>
        </p:nvSpPr>
        <p:spPr>
          <a:xfrm>
            <a:off x="609600" y="2299985"/>
            <a:ext cx="3251200" cy="2443746"/>
          </a:xfrm>
          <a:prstGeom prst="rect">
            <a:avLst/>
          </a:prstGeom>
        </p:spPr>
        <p:txBody>
          <a:bodyPr wrap="square">
            <a:spAutoFit/>
          </a:bodyPr>
          <a:lstStyle/>
          <a:p>
            <a:pPr>
              <a:lnSpc>
                <a:spcPct val="120000"/>
              </a:lnSpc>
            </a:pPr>
            <a:r>
              <a:rPr lang="zh-CN" altLang="en-US" sz="2400" dirty="0">
                <a:solidFill>
                  <a:srgbClr val="FFFFFF"/>
                </a:solidFill>
                <a:latin typeface="微软雅黑" charset="0"/>
              </a:rPr>
              <a:t>分红时间从财政资金到位时间算起，以</a:t>
            </a:r>
            <a:r>
              <a:rPr lang="zh-CN" altLang="en-US" sz="2800" b="1" dirty="0">
                <a:solidFill>
                  <a:srgbClr val="FFC000"/>
                </a:solidFill>
                <a:latin typeface="微软雅黑" charset="0"/>
              </a:rPr>
              <a:t>整年度计算</a:t>
            </a:r>
            <a:r>
              <a:rPr lang="zh-CN" altLang="en-US" sz="2400" dirty="0">
                <a:solidFill>
                  <a:srgbClr val="FFFFFF"/>
                </a:solidFill>
                <a:latin typeface="微软雅黑" charset="0"/>
              </a:rPr>
              <a:t>，兑现情况需公示。分红年限为项目存续期</a:t>
            </a:r>
          </a:p>
        </p:txBody>
      </p:sp>
      <p:sp>
        <p:nvSpPr>
          <p:cNvPr id="6" name="矩形 5"/>
          <p:cNvSpPr/>
          <p:nvPr/>
        </p:nvSpPr>
        <p:spPr>
          <a:xfrm>
            <a:off x="7772400" y="4110831"/>
            <a:ext cx="3911600" cy="1926681"/>
          </a:xfrm>
          <a:prstGeom prst="rect">
            <a:avLst/>
          </a:prstGeom>
        </p:spPr>
        <p:txBody>
          <a:bodyPr wrap="square">
            <a:spAutoFit/>
          </a:bodyPr>
          <a:lstStyle/>
          <a:p>
            <a:pPr>
              <a:lnSpc>
                <a:spcPct val="120000"/>
              </a:lnSpc>
            </a:pPr>
            <a:r>
              <a:rPr lang="zh-CN" altLang="en-US" sz="2400" dirty="0">
                <a:solidFill>
                  <a:srgbClr val="FFFFFF"/>
                </a:solidFill>
                <a:latin typeface="微软雅黑" charset="0"/>
              </a:rPr>
              <a:t>集体经济组织持有股份分红收益，用于农村公益事业，</a:t>
            </a:r>
            <a:r>
              <a:rPr lang="zh-CN" altLang="en-US" sz="2800" b="1" dirty="0">
                <a:solidFill>
                  <a:srgbClr val="FFC000"/>
                </a:solidFill>
                <a:latin typeface="微软雅黑" charset="0"/>
              </a:rPr>
              <a:t>不得进行二次分配</a:t>
            </a:r>
            <a:r>
              <a:rPr lang="zh-CN" altLang="en-US" sz="2400" dirty="0">
                <a:solidFill>
                  <a:srgbClr val="FFFFFF"/>
                </a:solidFill>
                <a:latin typeface="微软雅黑" charset="0"/>
              </a:rPr>
              <a:t>，不得量化到内部成员</a:t>
            </a:r>
          </a:p>
        </p:txBody>
      </p:sp>
    </p:spTree>
    <p:extLst>
      <p:ext uri="{BB962C8B-B14F-4D97-AF65-F5344CB8AC3E}">
        <p14:creationId xmlns:p14="http://schemas.microsoft.com/office/powerpoint/2010/main" val="26967169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F7B4EA0-D285-4E18-B1DF-8CE14E24C60B}"/>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2">
            <a:extLst>
              <a:ext uri="{FF2B5EF4-FFF2-40B4-BE49-F238E27FC236}">
                <a16:creationId xmlns="" xmlns:a16="http://schemas.microsoft.com/office/drawing/2014/main" id="{F12D9297-90E1-4592-954D-9487869180B5}"/>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22">
            <a:extLst>
              <a:ext uri="{FF2B5EF4-FFF2-40B4-BE49-F238E27FC236}">
                <a16:creationId xmlns="" xmlns:a16="http://schemas.microsoft.com/office/drawing/2014/main" id="{14064EF4-AAB7-4954-B1DC-526810126BFB}"/>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2">
            <a:extLst>
              <a:ext uri="{FF2B5EF4-FFF2-40B4-BE49-F238E27FC236}">
                <a16:creationId xmlns="" xmlns:a16="http://schemas.microsoft.com/office/drawing/2014/main" id="{54B27390-AE50-4F56-BBD9-A3794512E629}"/>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A382B5E8-3B89-4717-BE3E-0C07AFD19E95}"/>
              </a:ext>
            </a:extLst>
          </p:cNvPr>
          <p:cNvSpPr/>
          <p:nvPr/>
        </p:nvSpPr>
        <p:spPr>
          <a:xfrm>
            <a:off x="4445000" y="1610084"/>
            <a:ext cx="3302000" cy="2334884"/>
          </a:xfrm>
          <a:prstGeom prst="diamond">
            <a:avLst/>
          </a:prstGeom>
          <a:solidFill>
            <a:schemeClr val="tx1">
              <a:lumMod val="85000"/>
              <a:lumOff val="15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F1257C50-3CF0-40CB-8AB5-8FDFEECCC513}"/>
              </a:ext>
            </a:extLst>
          </p:cNvPr>
          <p:cNvSpPr/>
          <p:nvPr/>
        </p:nvSpPr>
        <p:spPr>
          <a:xfrm>
            <a:off x="3571536" y="4194204"/>
            <a:ext cx="4962863" cy="1077218"/>
          </a:xfrm>
          <a:prstGeom prst="rect">
            <a:avLst/>
          </a:prstGeom>
        </p:spPr>
        <p:txBody>
          <a:bodyPr wrap="squar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退出机制</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EXIT MECHANISM</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664200" y="2336800"/>
            <a:ext cx="1040519" cy="1015663"/>
          </a:xfrm>
          <a:prstGeom prst="rect">
            <a:avLst/>
          </a:prstGeom>
          <a:noFill/>
        </p:spPr>
        <p:txBody>
          <a:bodyPr wrap="none" rtlCol="0">
            <a:spAutoFit/>
          </a:bodyPr>
          <a:lstStyle/>
          <a:p>
            <a:r>
              <a:rPr kumimoji="1" lang="en-US" altLang="zh-CN" sz="6000" dirty="0">
                <a:solidFill>
                  <a:srgbClr val="FFFFFF"/>
                </a:solidFill>
              </a:rPr>
              <a:t>08</a:t>
            </a:r>
            <a:endParaRPr kumimoji="1" lang="zh-CN" altLang="en-US" sz="6000" dirty="0">
              <a:solidFill>
                <a:srgbClr val="FFFFFF"/>
              </a:solidFill>
            </a:endParaRPr>
          </a:p>
        </p:txBody>
      </p:sp>
    </p:spTree>
    <p:extLst>
      <p:ext uri="{BB962C8B-B14F-4D97-AF65-F5344CB8AC3E}">
        <p14:creationId xmlns:p14="http://schemas.microsoft.com/office/powerpoint/2010/main" val="4658368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29" name="矩形 28"/>
          <p:cNvSpPr/>
          <p:nvPr/>
        </p:nvSpPr>
        <p:spPr>
          <a:xfrm>
            <a:off x="0" y="0"/>
            <a:ext cx="12192001" cy="6858000"/>
          </a:xfrm>
          <a:prstGeom prst="rect">
            <a:avLst/>
          </a:prstGeom>
          <a:solidFill>
            <a:schemeClr val="tx1">
              <a:lumMod val="95000"/>
              <a:lumOff val="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749300" y="630767"/>
            <a:ext cx="10693400" cy="5596467"/>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2" name="文本框 66"/>
          <p:cNvSpPr txBox="1">
            <a:spLocks noChangeArrowheads="1"/>
          </p:cNvSpPr>
          <p:nvPr/>
        </p:nvSpPr>
        <p:spPr bwMode="auto">
          <a:xfrm>
            <a:off x="1411817" y="1166284"/>
            <a:ext cx="25040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bg1"/>
                </a:solidFill>
                <a:latin typeface="Helvetica" panose="020B0604020202020204" pitchFamily="34" charset="0"/>
                <a:ea typeface="SimSun-ExtB" panose="02010609060101010101" pitchFamily="49" charset="-122"/>
                <a:cs typeface="Arial" panose="020B0604020202020204" pitchFamily="34" charset="0"/>
              </a:rPr>
              <a:t>退出机制</a:t>
            </a:r>
          </a:p>
        </p:txBody>
      </p:sp>
      <p:sp>
        <p:nvSpPr>
          <p:cNvPr id="55" name="Oval 480"/>
          <p:cNvSpPr>
            <a:spLocks noChangeArrowheads="1"/>
          </p:cNvSpPr>
          <p:nvPr/>
        </p:nvSpPr>
        <p:spPr bwMode="auto">
          <a:xfrm>
            <a:off x="2046818" y="2550585"/>
            <a:ext cx="1722967" cy="1714500"/>
          </a:xfrm>
          <a:prstGeom prst="ellipse">
            <a:avLst/>
          </a:prstGeom>
          <a:noFill/>
          <a:ln w="9525">
            <a:solidFill>
              <a:schemeClr val="bg1"/>
            </a:solidFill>
            <a:round/>
            <a:headEnd/>
            <a:tailEnd/>
          </a:ln>
        </p:spPr>
        <p:txBody>
          <a:bodyPr/>
          <a:lstStyle/>
          <a:p>
            <a:pPr>
              <a:defRPr/>
            </a:pPr>
            <a:endParaRPr lang="zh-CN" altLang="en-US"/>
          </a:p>
        </p:txBody>
      </p:sp>
      <p:sp>
        <p:nvSpPr>
          <p:cNvPr id="58" name="Oval 480"/>
          <p:cNvSpPr>
            <a:spLocks noChangeArrowheads="1"/>
          </p:cNvSpPr>
          <p:nvPr/>
        </p:nvSpPr>
        <p:spPr bwMode="auto">
          <a:xfrm>
            <a:off x="8536518" y="2550585"/>
            <a:ext cx="1722967" cy="1714500"/>
          </a:xfrm>
          <a:prstGeom prst="ellipse">
            <a:avLst/>
          </a:prstGeom>
          <a:noFill/>
          <a:ln w="9525">
            <a:solidFill>
              <a:schemeClr val="bg1"/>
            </a:solidFill>
            <a:round/>
            <a:headEnd/>
            <a:tailEnd/>
          </a:ln>
        </p:spPr>
        <p:txBody>
          <a:bodyPr/>
          <a:lstStyle/>
          <a:p>
            <a:pPr>
              <a:defRPr/>
            </a:pPr>
            <a:endParaRPr lang="zh-CN" altLang="en-US" dirty="0"/>
          </a:p>
        </p:txBody>
      </p:sp>
      <p:sp>
        <p:nvSpPr>
          <p:cNvPr id="65" name="Oval 480"/>
          <p:cNvSpPr>
            <a:spLocks noChangeArrowheads="1"/>
          </p:cNvSpPr>
          <p:nvPr/>
        </p:nvSpPr>
        <p:spPr bwMode="auto">
          <a:xfrm>
            <a:off x="5278967" y="2550585"/>
            <a:ext cx="1722967" cy="1714500"/>
          </a:xfrm>
          <a:prstGeom prst="ellipse">
            <a:avLst/>
          </a:prstGeom>
          <a:noFill/>
          <a:ln w="9525">
            <a:solidFill>
              <a:schemeClr val="bg1"/>
            </a:solidFill>
            <a:round/>
            <a:headEnd/>
            <a:tailEnd/>
          </a:ln>
        </p:spPr>
        <p:txBody>
          <a:bodyPr/>
          <a:lstStyle/>
          <a:p>
            <a:pPr>
              <a:defRPr/>
            </a:pPr>
            <a:endParaRPr lang="zh-CN" altLang="en-US"/>
          </a:p>
        </p:txBody>
      </p:sp>
      <p:grpSp>
        <p:nvGrpSpPr>
          <p:cNvPr id="31" name="Group 81"/>
          <p:cNvGrpSpPr/>
          <p:nvPr/>
        </p:nvGrpSpPr>
        <p:grpSpPr>
          <a:xfrm>
            <a:off x="5697692" y="2912845"/>
            <a:ext cx="906308" cy="913359"/>
            <a:chOff x="2066925" y="3786188"/>
            <a:chExt cx="407988" cy="411162"/>
          </a:xfrm>
          <a:solidFill>
            <a:srgbClr val="FFC000"/>
          </a:solidFill>
        </p:grpSpPr>
        <p:sp>
          <p:nvSpPr>
            <p:cNvPr id="32"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3" name="Freeform 76"/>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4" name="Freeform 77"/>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35" name="Group 221"/>
          <p:cNvGrpSpPr/>
          <p:nvPr/>
        </p:nvGrpSpPr>
        <p:grpSpPr>
          <a:xfrm>
            <a:off x="8990576" y="2971801"/>
            <a:ext cx="788424" cy="814904"/>
            <a:chOff x="2060575" y="6313488"/>
            <a:chExt cx="446088" cy="447675"/>
          </a:xfrm>
          <a:solidFill>
            <a:srgbClr val="FFC000"/>
          </a:solidFill>
        </p:grpSpPr>
        <p:sp>
          <p:nvSpPr>
            <p:cNvPr id="36" name="Freeform 210"/>
            <p:cNvSpPr/>
            <p:nvPr/>
          </p:nvSpPr>
          <p:spPr bwMode="auto">
            <a:xfrm>
              <a:off x="2306638" y="6553200"/>
              <a:ext cx="200025" cy="188913"/>
            </a:xfrm>
            <a:custGeom>
              <a:avLst/>
              <a:gdLst>
                <a:gd name="T0" fmla="*/ 88 w 262"/>
                <a:gd name="T1" fmla="*/ 245 h 245"/>
                <a:gd name="T2" fmla="*/ 262 w 262"/>
                <a:gd name="T3" fmla="*/ 0 h 245"/>
                <a:gd name="T4" fmla="*/ 0 w 262"/>
                <a:gd name="T5" fmla="*/ 0 h 245"/>
                <a:gd name="T6" fmla="*/ 88 w 262"/>
                <a:gd name="T7" fmla="*/ 245 h 245"/>
              </a:gdLst>
              <a:ahLst/>
              <a:cxnLst>
                <a:cxn ang="0">
                  <a:pos x="T0" y="T1"/>
                </a:cxn>
                <a:cxn ang="0">
                  <a:pos x="T2" y="T3"/>
                </a:cxn>
                <a:cxn ang="0">
                  <a:pos x="T4" y="T5"/>
                </a:cxn>
                <a:cxn ang="0">
                  <a:pos x="T6" y="T7"/>
                </a:cxn>
              </a:cxnLst>
              <a:rect l="0" t="0" r="r" b="b"/>
              <a:pathLst>
                <a:path w="262" h="245">
                  <a:moveTo>
                    <a:pt x="88" y="245"/>
                  </a:moveTo>
                  <a:cubicBezTo>
                    <a:pt x="185" y="203"/>
                    <a:pt x="254" y="110"/>
                    <a:pt x="262" y="0"/>
                  </a:cubicBezTo>
                  <a:cubicBezTo>
                    <a:pt x="0" y="0"/>
                    <a:pt x="0" y="0"/>
                    <a:pt x="0" y="0"/>
                  </a:cubicBezTo>
                  <a:lnTo>
                    <a:pt x="88" y="245"/>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7" name="Freeform 211"/>
            <p:cNvSpPr/>
            <p:nvPr/>
          </p:nvSpPr>
          <p:spPr bwMode="auto">
            <a:xfrm>
              <a:off x="2060575" y="6553200"/>
              <a:ext cx="282575" cy="207963"/>
            </a:xfrm>
            <a:custGeom>
              <a:avLst/>
              <a:gdLst>
                <a:gd name="T0" fmla="*/ 0 w 367"/>
                <a:gd name="T1" fmla="*/ 0 h 269"/>
                <a:gd name="T2" fmla="*/ 291 w 367"/>
                <a:gd name="T3" fmla="*/ 269 h 269"/>
                <a:gd name="T4" fmla="*/ 367 w 367"/>
                <a:gd name="T5" fmla="*/ 259 h 269"/>
                <a:gd name="T6" fmla="*/ 274 w 367"/>
                <a:gd name="T7" fmla="*/ 0 h 269"/>
                <a:gd name="T8" fmla="*/ 0 w 367"/>
                <a:gd name="T9" fmla="*/ 0 h 269"/>
              </a:gdLst>
              <a:ahLst/>
              <a:cxnLst>
                <a:cxn ang="0">
                  <a:pos x="T0" y="T1"/>
                </a:cxn>
                <a:cxn ang="0">
                  <a:pos x="T2" y="T3"/>
                </a:cxn>
                <a:cxn ang="0">
                  <a:pos x="T4" y="T5"/>
                </a:cxn>
                <a:cxn ang="0">
                  <a:pos x="T6" y="T7"/>
                </a:cxn>
                <a:cxn ang="0">
                  <a:pos x="T8" y="T9"/>
                </a:cxn>
              </a:cxnLst>
              <a:rect l="0" t="0" r="r" b="b"/>
              <a:pathLst>
                <a:path w="367" h="269">
                  <a:moveTo>
                    <a:pt x="0" y="0"/>
                  </a:moveTo>
                  <a:cubicBezTo>
                    <a:pt x="12" y="151"/>
                    <a:pt x="137" y="269"/>
                    <a:pt x="291" y="269"/>
                  </a:cubicBezTo>
                  <a:cubicBezTo>
                    <a:pt x="317" y="269"/>
                    <a:pt x="342" y="265"/>
                    <a:pt x="367" y="259"/>
                  </a:cubicBezTo>
                  <a:cubicBezTo>
                    <a:pt x="274" y="0"/>
                    <a:pt x="274" y="0"/>
                    <a:pt x="274"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8" name="Freeform 212"/>
            <p:cNvSpPr/>
            <p:nvPr/>
          </p:nvSpPr>
          <p:spPr bwMode="auto">
            <a:xfrm>
              <a:off x="2060575" y="6361113"/>
              <a:ext cx="188913" cy="158750"/>
            </a:xfrm>
            <a:custGeom>
              <a:avLst/>
              <a:gdLst>
                <a:gd name="T0" fmla="*/ 110 w 245"/>
                <a:gd name="T1" fmla="*/ 0 h 206"/>
                <a:gd name="T2" fmla="*/ 0 w 245"/>
                <a:gd name="T3" fmla="*/ 206 h 206"/>
                <a:gd name="T4" fmla="*/ 245 w 245"/>
                <a:gd name="T5" fmla="*/ 206 h 206"/>
                <a:gd name="T6" fmla="*/ 110 w 245"/>
                <a:gd name="T7" fmla="*/ 0 h 206"/>
              </a:gdLst>
              <a:ahLst/>
              <a:cxnLst>
                <a:cxn ang="0">
                  <a:pos x="T0" y="T1"/>
                </a:cxn>
                <a:cxn ang="0">
                  <a:pos x="T2" y="T3"/>
                </a:cxn>
                <a:cxn ang="0">
                  <a:pos x="T4" y="T5"/>
                </a:cxn>
                <a:cxn ang="0">
                  <a:pos x="T6" y="T7"/>
                </a:cxn>
              </a:cxnLst>
              <a:rect l="0" t="0" r="r" b="b"/>
              <a:pathLst>
                <a:path w="245" h="206">
                  <a:moveTo>
                    <a:pt x="110" y="0"/>
                  </a:moveTo>
                  <a:cubicBezTo>
                    <a:pt x="48" y="49"/>
                    <a:pt x="7" y="122"/>
                    <a:pt x="0" y="206"/>
                  </a:cubicBezTo>
                  <a:cubicBezTo>
                    <a:pt x="245" y="206"/>
                    <a:pt x="245" y="206"/>
                    <a:pt x="245" y="206"/>
                  </a:cubicBezTo>
                  <a:lnTo>
                    <a:pt x="110" y="0"/>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9" name="Freeform 213"/>
            <p:cNvSpPr/>
            <p:nvPr/>
          </p:nvSpPr>
          <p:spPr bwMode="auto">
            <a:xfrm>
              <a:off x="2173288" y="6313488"/>
              <a:ext cx="93663" cy="173038"/>
            </a:xfrm>
            <a:custGeom>
              <a:avLst/>
              <a:gdLst>
                <a:gd name="T0" fmla="*/ 123 w 123"/>
                <a:gd name="T1" fmla="*/ 0 h 225"/>
                <a:gd name="T2" fmla="*/ 0 w 123"/>
                <a:gd name="T3" fmla="*/ 37 h 225"/>
                <a:gd name="T4" fmla="*/ 123 w 123"/>
                <a:gd name="T5" fmla="*/ 225 h 225"/>
                <a:gd name="T6" fmla="*/ 123 w 123"/>
                <a:gd name="T7" fmla="*/ 0 h 225"/>
              </a:gdLst>
              <a:ahLst/>
              <a:cxnLst>
                <a:cxn ang="0">
                  <a:pos x="T0" y="T1"/>
                </a:cxn>
                <a:cxn ang="0">
                  <a:pos x="T2" y="T3"/>
                </a:cxn>
                <a:cxn ang="0">
                  <a:pos x="T4" y="T5"/>
                </a:cxn>
                <a:cxn ang="0">
                  <a:pos x="T6" y="T7"/>
                </a:cxn>
              </a:cxnLst>
              <a:rect l="0" t="0" r="r" b="b"/>
              <a:pathLst>
                <a:path w="123" h="225">
                  <a:moveTo>
                    <a:pt x="123" y="0"/>
                  </a:moveTo>
                  <a:cubicBezTo>
                    <a:pt x="79" y="3"/>
                    <a:pt x="37" y="16"/>
                    <a:pt x="0" y="37"/>
                  </a:cubicBezTo>
                  <a:cubicBezTo>
                    <a:pt x="123" y="225"/>
                    <a:pt x="123" y="225"/>
                    <a:pt x="123" y="225"/>
                  </a:cubicBezTo>
                  <a:lnTo>
                    <a:pt x="123" y="0"/>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0" name="Freeform 214"/>
            <p:cNvSpPr/>
            <p:nvPr/>
          </p:nvSpPr>
          <p:spPr bwMode="auto">
            <a:xfrm>
              <a:off x="2300288" y="6313488"/>
              <a:ext cx="206375" cy="206375"/>
            </a:xfrm>
            <a:custGeom>
              <a:avLst/>
              <a:gdLst>
                <a:gd name="T0" fmla="*/ 269 w 269"/>
                <a:gd name="T1" fmla="*/ 268 h 268"/>
                <a:gd name="T2" fmla="*/ 0 w 269"/>
                <a:gd name="T3" fmla="*/ 268 h 268"/>
                <a:gd name="T4" fmla="*/ 0 w 269"/>
                <a:gd name="T5" fmla="*/ 0 h 268"/>
                <a:gd name="T6" fmla="*/ 269 w 269"/>
                <a:gd name="T7" fmla="*/ 268 h 268"/>
              </a:gdLst>
              <a:ahLst/>
              <a:cxnLst>
                <a:cxn ang="0">
                  <a:pos x="T0" y="T1"/>
                </a:cxn>
                <a:cxn ang="0">
                  <a:pos x="T2" y="T3"/>
                </a:cxn>
                <a:cxn ang="0">
                  <a:pos x="T4" y="T5"/>
                </a:cxn>
                <a:cxn ang="0">
                  <a:pos x="T6" y="T7"/>
                </a:cxn>
              </a:cxnLst>
              <a:rect l="0" t="0" r="r" b="b"/>
              <a:pathLst>
                <a:path w="269" h="268">
                  <a:moveTo>
                    <a:pt x="269" y="268"/>
                  </a:moveTo>
                  <a:cubicBezTo>
                    <a:pt x="0" y="268"/>
                    <a:pt x="0" y="268"/>
                    <a:pt x="0" y="268"/>
                  </a:cubicBezTo>
                  <a:cubicBezTo>
                    <a:pt x="0" y="0"/>
                    <a:pt x="0" y="0"/>
                    <a:pt x="0" y="0"/>
                  </a:cubicBezTo>
                  <a:cubicBezTo>
                    <a:pt x="144" y="10"/>
                    <a:pt x="258" y="124"/>
                    <a:pt x="269" y="268"/>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41" name="Group 69"/>
          <p:cNvGrpSpPr/>
          <p:nvPr/>
        </p:nvGrpSpPr>
        <p:grpSpPr>
          <a:xfrm>
            <a:off x="2505628" y="2941464"/>
            <a:ext cx="913004" cy="787903"/>
            <a:chOff x="2919413" y="3781425"/>
            <a:chExt cx="400050" cy="420688"/>
          </a:xfrm>
          <a:solidFill>
            <a:srgbClr val="FFC000"/>
          </a:solidFill>
        </p:grpSpPr>
        <p:sp>
          <p:nvSpPr>
            <p:cNvPr id="42"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3" name="Freeform 65"/>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4" name="Freeform 66"/>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5" name="Freeform 67"/>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6" name="Freeform 68"/>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7" name="Freeform 69"/>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8" name="Freeform 70"/>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9" name="Freeform 71"/>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50" name="Freeform 72"/>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69" name="Freeform 73"/>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0" name="Freeform 74"/>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sp>
        <p:nvSpPr>
          <p:cNvPr id="4" name="矩形 3"/>
          <p:cNvSpPr/>
          <p:nvPr/>
        </p:nvSpPr>
        <p:spPr>
          <a:xfrm>
            <a:off x="1422400" y="4694451"/>
            <a:ext cx="3098801" cy="451406"/>
          </a:xfrm>
          <a:prstGeom prst="rect">
            <a:avLst/>
          </a:prstGeom>
        </p:spPr>
        <p:txBody>
          <a:bodyPr wrap="square">
            <a:spAutoFit/>
          </a:bodyPr>
          <a:lstStyle/>
          <a:p>
            <a:pPr>
              <a:lnSpc>
                <a:spcPct val="120000"/>
              </a:lnSpc>
            </a:pPr>
            <a:r>
              <a:rPr lang="zh-CN" altLang="en-US" sz="2000" dirty="0">
                <a:solidFill>
                  <a:schemeClr val="bg1"/>
                </a:solidFill>
                <a:latin typeface="微软雅黑" charset="0"/>
                <a:sym typeface="微软雅黑" charset="0"/>
              </a:rPr>
              <a:t>内部成员之间股权可转让</a:t>
            </a:r>
          </a:p>
        </p:txBody>
      </p:sp>
      <p:sp>
        <p:nvSpPr>
          <p:cNvPr id="5" name="矩形 4"/>
          <p:cNvSpPr/>
          <p:nvPr/>
        </p:nvSpPr>
        <p:spPr>
          <a:xfrm>
            <a:off x="4826000" y="4692252"/>
            <a:ext cx="3048000" cy="1190069"/>
          </a:xfrm>
          <a:prstGeom prst="rect">
            <a:avLst/>
          </a:prstGeom>
        </p:spPr>
        <p:txBody>
          <a:bodyPr wrap="square">
            <a:spAutoFit/>
          </a:bodyPr>
          <a:lstStyle/>
          <a:p>
            <a:pPr fontAlgn="auto">
              <a:lnSpc>
                <a:spcPct val="120000"/>
              </a:lnSpc>
              <a:defRPr/>
            </a:pPr>
            <a:r>
              <a:rPr lang="zh-CN" altLang="en-US" sz="2000" noProof="1">
                <a:solidFill>
                  <a:schemeClr val="bg1"/>
                </a:solidFill>
                <a:latin typeface="微软雅黑" panose="020B0503020204020204" pitchFamily="34" charset="-122"/>
                <a:ea typeface="微软雅黑" panose="020B0503020204020204" pitchFamily="34" charset="-122"/>
                <a:sym typeface="+mn-ea"/>
              </a:rPr>
              <a:t>项目存续到期后，农业企</a:t>
            </a:r>
          </a:p>
          <a:p>
            <a:pPr fontAlgn="auto">
              <a:lnSpc>
                <a:spcPct val="120000"/>
              </a:lnSpc>
              <a:defRPr/>
            </a:pPr>
            <a:r>
              <a:rPr lang="zh-CN" altLang="en-US" sz="2000" noProof="1">
                <a:solidFill>
                  <a:schemeClr val="bg1"/>
                </a:solidFill>
                <a:latin typeface="微软雅黑" panose="020B0503020204020204" pitchFamily="34" charset="-122"/>
                <a:ea typeface="微软雅黑" panose="020B0503020204020204" pitchFamily="34" charset="-122"/>
                <a:sym typeface="+mn-ea"/>
              </a:rPr>
              <a:t>业按原值返还农村集体经</a:t>
            </a:r>
          </a:p>
          <a:p>
            <a:pPr fontAlgn="auto">
              <a:lnSpc>
                <a:spcPct val="120000"/>
              </a:lnSpc>
              <a:defRPr/>
            </a:pPr>
            <a:r>
              <a:rPr lang="zh-CN" altLang="en-US" sz="2000" noProof="1">
                <a:solidFill>
                  <a:schemeClr val="bg1"/>
                </a:solidFill>
                <a:latin typeface="微软雅黑" panose="020B0503020204020204" pitchFamily="34" charset="-122"/>
                <a:ea typeface="微软雅黑" panose="020B0503020204020204" pitchFamily="34" charset="-122"/>
                <a:sym typeface="+mn-ea"/>
              </a:rPr>
              <a:t>济组织及成员</a:t>
            </a:r>
            <a:endParaRPr lang="zh-CN" altLang="en-US" sz="2000" b="1" noProof="1">
              <a:solidFill>
                <a:schemeClr val="bg1"/>
              </a:solidFill>
              <a:latin typeface="微软雅黑" panose="020B0503020204020204" pitchFamily="34" charset="-122"/>
              <a:ea typeface="微软雅黑" panose="020B0503020204020204" pitchFamily="34" charset="-122"/>
              <a:sym typeface="+mn-ea"/>
            </a:endParaRPr>
          </a:p>
        </p:txBody>
      </p:sp>
      <p:sp>
        <p:nvSpPr>
          <p:cNvPr id="6" name="矩形 5"/>
          <p:cNvSpPr/>
          <p:nvPr/>
        </p:nvSpPr>
        <p:spPr>
          <a:xfrm>
            <a:off x="8128000" y="4655260"/>
            <a:ext cx="2997200" cy="1277273"/>
          </a:xfrm>
          <a:prstGeom prst="rect">
            <a:avLst/>
          </a:prstGeom>
        </p:spPr>
        <p:txBody>
          <a:bodyPr wrap="square">
            <a:spAutoFit/>
          </a:bodyPr>
          <a:lstStyle/>
          <a:p>
            <a:pPr fontAlgn="auto">
              <a:lnSpc>
                <a:spcPct val="130000"/>
              </a:lnSpc>
              <a:defRPr/>
            </a:pPr>
            <a:r>
              <a:rPr lang="zh-CN" altLang="en-US" sz="2000" noProof="1">
                <a:solidFill>
                  <a:schemeClr val="bg1"/>
                </a:solidFill>
                <a:latin typeface="微软雅黑" panose="020B0503020204020204" pitchFamily="34" charset="-122"/>
                <a:ea typeface="微软雅黑" panose="020B0503020204020204" pitchFamily="34" charset="-122"/>
                <a:sym typeface="+mn-ea"/>
              </a:rPr>
              <a:t>农村集体经济组织收到后，应将农民持股部分量化到人到户</a:t>
            </a:r>
          </a:p>
        </p:txBody>
      </p:sp>
    </p:spTree>
    <p:extLst>
      <p:ext uri="{BB962C8B-B14F-4D97-AF65-F5344CB8AC3E}">
        <p14:creationId xmlns:p14="http://schemas.microsoft.com/office/powerpoint/2010/main" val="29903868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F7B4EA0-D285-4E18-B1DF-8CE14E24C60B}"/>
              </a:ext>
            </a:extLst>
          </p:cNvPr>
          <p:cNvSpPr/>
          <p:nvPr/>
        </p:nvSpPr>
        <p:spPr>
          <a:xfrm>
            <a:off x="0" y="0"/>
            <a:ext cx="12192000"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22">
            <a:extLst>
              <a:ext uri="{FF2B5EF4-FFF2-40B4-BE49-F238E27FC236}">
                <a16:creationId xmlns="" xmlns:a16="http://schemas.microsoft.com/office/drawing/2014/main" id="{F12D9297-90E1-4592-954D-9487869180B5}"/>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22">
            <a:extLst>
              <a:ext uri="{FF2B5EF4-FFF2-40B4-BE49-F238E27FC236}">
                <a16:creationId xmlns="" xmlns:a16="http://schemas.microsoft.com/office/drawing/2014/main" id="{14064EF4-AAB7-4954-B1DC-526810126BFB}"/>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2">
            <a:extLst>
              <a:ext uri="{FF2B5EF4-FFF2-40B4-BE49-F238E27FC236}">
                <a16:creationId xmlns="" xmlns:a16="http://schemas.microsoft.com/office/drawing/2014/main" id="{54B27390-AE50-4F56-BBD9-A3794512E629}"/>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A382B5E8-3B89-4717-BE3E-0C07AFD19E95}"/>
              </a:ext>
            </a:extLst>
          </p:cNvPr>
          <p:cNvSpPr/>
          <p:nvPr/>
        </p:nvSpPr>
        <p:spPr>
          <a:xfrm>
            <a:off x="4445000" y="1610084"/>
            <a:ext cx="3302000" cy="2334884"/>
          </a:xfrm>
          <a:prstGeom prst="diamond">
            <a:avLst/>
          </a:prstGeom>
          <a:solidFill>
            <a:schemeClr val="tx1">
              <a:lumMod val="85000"/>
              <a:lumOff val="15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F1257C50-3CF0-40CB-8AB5-8FDFEECCC513}"/>
              </a:ext>
            </a:extLst>
          </p:cNvPr>
          <p:cNvSpPr/>
          <p:nvPr/>
        </p:nvSpPr>
        <p:spPr>
          <a:xfrm>
            <a:off x="3571536" y="4194204"/>
            <a:ext cx="4962863" cy="1077218"/>
          </a:xfrm>
          <a:prstGeom prst="rect">
            <a:avLst/>
          </a:prstGeom>
        </p:spPr>
        <p:txBody>
          <a:bodyPr wrap="squar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案例介绍</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CASE INTRODUCTION</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664200" y="2336800"/>
            <a:ext cx="1040519" cy="1015663"/>
          </a:xfrm>
          <a:prstGeom prst="rect">
            <a:avLst/>
          </a:prstGeom>
          <a:noFill/>
        </p:spPr>
        <p:txBody>
          <a:bodyPr wrap="none" rtlCol="0">
            <a:spAutoFit/>
          </a:bodyPr>
          <a:lstStyle/>
          <a:p>
            <a:r>
              <a:rPr kumimoji="1" lang="en-US" altLang="zh-CN" sz="6000" dirty="0">
                <a:solidFill>
                  <a:srgbClr val="FFFFFF"/>
                </a:solidFill>
              </a:rPr>
              <a:t>09</a:t>
            </a:r>
            <a:endParaRPr kumimoji="1" lang="zh-CN" altLang="en-US" sz="6000" dirty="0">
              <a:solidFill>
                <a:srgbClr val="FFFFFF"/>
              </a:solidFill>
            </a:endParaRPr>
          </a:p>
        </p:txBody>
      </p:sp>
    </p:spTree>
    <p:extLst>
      <p:ext uri="{BB962C8B-B14F-4D97-AF65-F5344CB8AC3E}">
        <p14:creationId xmlns:p14="http://schemas.microsoft.com/office/powerpoint/2010/main" val="33178748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2" name="图片 1" descr="1.png"/>
          <p:cNvPicPr>
            <a:picLocks noChangeAspect="1"/>
          </p:cNvPicPr>
          <p:nvPr/>
        </p:nvPicPr>
        <p:blipFill rotWithShape="1">
          <a:blip r:embed="rId3" cstate="print">
            <a:extLst>
              <a:ext uri="{28A0092B-C50C-407E-A947-70E740481C1C}">
                <a14:useLocalDpi xmlns:a14="http://schemas.microsoft.com/office/drawing/2010/main" val="0"/>
              </a:ext>
            </a:extLst>
          </a:blip>
          <a:srcRect l="6638" t="11137" r="6108" b="10247"/>
          <a:stretch/>
        </p:blipFill>
        <p:spPr>
          <a:xfrm>
            <a:off x="0" y="0"/>
            <a:ext cx="3505200" cy="3124200"/>
          </a:xfrm>
          <a:prstGeom prst="rect">
            <a:avLst/>
          </a:prstGeom>
        </p:spPr>
      </p:pic>
      <p:pic>
        <p:nvPicPr>
          <p:cNvPr id="4" name="图片 3" descr="2.png"/>
          <p:cNvPicPr>
            <a:picLocks noChangeAspect="1"/>
          </p:cNvPicPr>
          <p:nvPr/>
        </p:nvPicPr>
        <p:blipFill rotWithShape="1">
          <a:blip r:embed="rId4" cstate="print">
            <a:extLst>
              <a:ext uri="{28A0092B-C50C-407E-A947-70E740481C1C}">
                <a14:useLocalDpi xmlns:a14="http://schemas.microsoft.com/office/drawing/2010/main" val="0"/>
              </a:ext>
            </a:extLst>
          </a:blip>
          <a:srcRect t="7206" b="7627"/>
          <a:stretch/>
        </p:blipFill>
        <p:spPr>
          <a:xfrm>
            <a:off x="0" y="3606800"/>
            <a:ext cx="3505200" cy="3251200"/>
          </a:xfrm>
          <a:prstGeom prst="rect">
            <a:avLst/>
          </a:prstGeom>
        </p:spPr>
      </p:pic>
      <p:pic>
        <p:nvPicPr>
          <p:cNvPr id="5" name="图片 4" descr="3.png"/>
          <p:cNvPicPr>
            <a:picLocks noChangeAspect="1"/>
          </p:cNvPicPr>
          <p:nvPr/>
        </p:nvPicPr>
        <p:blipFill rotWithShape="1">
          <a:blip r:embed="rId5" cstate="print">
            <a:extLst>
              <a:ext uri="{28A0092B-C50C-407E-A947-70E740481C1C}">
                <a14:useLocalDpi xmlns:a14="http://schemas.microsoft.com/office/drawing/2010/main" val="0"/>
              </a:ext>
            </a:extLst>
          </a:blip>
          <a:srcRect l="36804" t="5648" r="25978" b="3987"/>
          <a:stretch/>
        </p:blipFill>
        <p:spPr>
          <a:xfrm>
            <a:off x="3911600" y="0"/>
            <a:ext cx="3911600" cy="6858000"/>
          </a:xfrm>
          <a:prstGeom prst="rect">
            <a:avLst/>
          </a:prstGeom>
        </p:spPr>
      </p:pic>
      <p:sp>
        <p:nvSpPr>
          <p:cNvPr id="6" name="矩形 5"/>
          <p:cNvSpPr/>
          <p:nvPr/>
        </p:nvSpPr>
        <p:spPr>
          <a:xfrm>
            <a:off x="8204537" y="1355509"/>
            <a:ext cx="3467616" cy="707886"/>
          </a:xfrm>
          <a:prstGeom prst="rect">
            <a:avLst/>
          </a:prstGeom>
        </p:spPr>
        <p:txBody>
          <a:bodyPr wrap="none">
            <a:spAutoFit/>
          </a:bodyPr>
          <a:lstStyle/>
          <a:p>
            <a:pPr>
              <a:lnSpc>
                <a:spcPct val="130000"/>
              </a:lnSpc>
            </a:pPr>
            <a:r>
              <a:rPr lang="zh-CN" altLang="en-US" sz="3200" b="1" dirty="0">
                <a:solidFill>
                  <a:schemeClr val="bg1"/>
                </a:solidFill>
                <a:effectLst>
                  <a:outerShdw blurRad="38100" dist="38100" dir="2700000" algn="tl">
                    <a:srgbClr val="DDDDDD"/>
                  </a:outerShdw>
                </a:effectLst>
                <a:latin typeface="微软雅黑" charset="0"/>
              </a:rPr>
              <a:t>开县长沙镇齐圣村</a:t>
            </a:r>
            <a:endParaRPr lang="zh-CN" altLang="en-US" sz="3200" b="1" dirty="0">
              <a:solidFill>
                <a:schemeClr val="bg1"/>
              </a:solidFill>
              <a:latin typeface="微软雅黑" charset="0"/>
            </a:endParaRPr>
          </a:p>
        </p:txBody>
      </p:sp>
      <p:sp>
        <p:nvSpPr>
          <p:cNvPr id="7" name="矩形 6"/>
          <p:cNvSpPr/>
          <p:nvPr/>
        </p:nvSpPr>
        <p:spPr>
          <a:xfrm>
            <a:off x="8077200" y="2212454"/>
            <a:ext cx="3835400" cy="3775393"/>
          </a:xfrm>
          <a:prstGeom prst="rect">
            <a:avLst/>
          </a:prstGeom>
        </p:spPr>
        <p:txBody>
          <a:bodyPr wrap="square">
            <a:spAutoFit/>
          </a:bodyPr>
          <a:lstStyle/>
          <a:p>
            <a:pPr>
              <a:lnSpc>
                <a:spcPct val="120000"/>
              </a:lnSpc>
            </a:pPr>
            <a:r>
              <a:rPr lang="zh-CN" altLang="en-US" sz="2000" dirty="0">
                <a:solidFill>
                  <a:srgbClr val="FFFFFF"/>
                </a:solidFill>
                <a:effectLst>
                  <a:outerShdw blurRad="38100" dist="38100" dir="2700000" algn="tl">
                    <a:srgbClr val="DDDDDD"/>
                  </a:outerShdw>
                </a:effectLst>
                <a:latin typeface="微软雅黑" charset="0"/>
              </a:rPr>
              <a:t>为了加快推进扶贫开发，齐圣村在扶贫部门的支持下，2010年4月成立了开县奇圣红心猕猴桃种植专业合作社。合作社注册资金1200万元，农民土地入股512户（折合现金75万元），现金入股95万元（其中村社干部、党员入股50万元）。主要经营猕猴桃、蓝莓、柑橘种植、销售、技术服务等。</a:t>
            </a:r>
          </a:p>
        </p:txBody>
      </p:sp>
    </p:spTree>
    <p:extLst>
      <p:ext uri="{BB962C8B-B14F-4D97-AF65-F5344CB8AC3E}">
        <p14:creationId xmlns:p14="http://schemas.microsoft.com/office/powerpoint/2010/main" val="16268565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2" name="图片 1" descr="094a18a950d7faa45f6c05c30055dc4c.jpg"/>
          <p:cNvPicPr>
            <a:picLocks noChangeAspect="1"/>
          </p:cNvPicPr>
          <p:nvPr/>
        </p:nvPicPr>
        <p:blipFill rotWithShape="1">
          <a:blip r:embed="rId3" cstate="print">
            <a:extLst>
              <a:ext uri="{28A0092B-C50C-407E-A947-70E740481C1C}">
                <a14:useLocalDpi xmlns:a14="http://schemas.microsoft.com/office/drawing/2010/main" val="0"/>
              </a:ext>
            </a:extLst>
          </a:blip>
          <a:srcRect l="26429" r="12360"/>
          <a:stretch/>
        </p:blipFill>
        <p:spPr>
          <a:xfrm>
            <a:off x="5867400" y="0"/>
            <a:ext cx="6324600" cy="6858000"/>
          </a:xfrm>
          <a:prstGeom prst="rect">
            <a:avLst/>
          </a:prstGeom>
        </p:spPr>
      </p:pic>
      <p:sp>
        <p:nvSpPr>
          <p:cNvPr id="5" name="矩形 4"/>
          <p:cNvSpPr/>
          <p:nvPr/>
        </p:nvSpPr>
        <p:spPr>
          <a:xfrm>
            <a:off x="584200" y="517588"/>
            <a:ext cx="4902200" cy="2839432"/>
          </a:xfrm>
          <a:prstGeom prst="rect">
            <a:avLst/>
          </a:prstGeom>
        </p:spPr>
        <p:txBody>
          <a:bodyPr wrap="square">
            <a:spAutoFit/>
          </a:bodyPr>
          <a:lstStyle/>
          <a:p>
            <a:pPr>
              <a:lnSpc>
                <a:spcPct val="120000"/>
              </a:lnSpc>
            </a:pPr>
            <a:r>
              <a:rPr lang="zh-CN" altLang="en-US" sz="2400" b="1" dirty="0">
                <a:solidFill>
                  <a:srgbClr val="FFFFFF"/>
                </a:solidFill>
                <a:effectLst>
                  <a:outerShdw blurRad="38100" dist="38100" dir="2700000" algn="tl">
                    <a:srgbClr val="DDDDDD"/>
                  </a:outerShdw>
                </a:effectLst>
                <a:latin typeface="微软雅黑" charset="0"/>
              </a:rPr>
              <a:t>石柱县石家乡石龙村</a:t>
            </a:r>
            <a:endParaRPr lang="en-US" altLang="zh-CN" sz="2400" dirty="0">
              <a:solidFill>
                <a:srgbClr val="FFFFFF"/>
              </a:solidFill>
              <a:latin typeface="微软雅黑" charset="0"/>
            </a:endParaRPr>
          </a:p>
          <a:p>
            <a:pPr algn="just">
              <a:lnSpc>
                <a:spcPct val="120000"/>
              </a:lnSpc>
            </a:pPr>
            <a:r>
              <a:rPr lang="zh-CN" altLang="en-US" dirty="0">
                <a:solidFill>
                  <a:srgbClr val="FFFFFF"/>
                </a:solidFill>
                <a:latin typeface="微软雅黑" charset="0"/>
              </a:rPr>
              <a:t>针对贫困户自身条件差、经营管理能力弱、无法直接从事乡村旅游接待的实际，将财政资金</a:t>
            </a:r>
            <a:r>
              <a:rPr lang="en-US" altLang="zh-CN" dirty="0">
                <a:solidFill>
                  <a:srgbClr val="FFFFFF"/>
                </a:solidFill>
                <a:latin typeface="微软雅黑" charset="0"/>
              </a:rPr>
              <a:t>108</a:t>
            </a:r>
            <a:r>
              <a:rPr lang="zh-CN" altLang="en-US" dirty="0">
                <a:solidFill>
                  <a:srgbClr val="FFFFFF"/>
                </a:solidFill>
                <a:latin typeface="微软雅黑" charset="0"/>
              </a:rPr>
              <a:t>万元分配给</a:t>
            </a:r>
            <a:r>
              <a:rPr lang="en-US" altLang="zh-CN" dirty="0">
                <a:solidFill>
                  <a:srgbClr val="FFFFFF"/>
                </a:solidFill>
                <a:latin typeface="微软雅黑" charset="0"/>
              </a:rPr>
              <a:t>36</a:t>
            </a:r>
            <a:r>
              <a:rPr lang="zh-CN" altLang="en-US" dirty="0">
                <a:solidFill>
                  <a:srgbClr val="FFFFFF"/>
                </a:solidFill>
                <a:latin typeface="微软雅黑" charset="0"/>
              </a:rPr>
              <a:t>户贫困户，以借款的方式交给乡村旅游合作社，合作社与龙头企业合作，企业按借款总额</a:t>
            </a:r>
            <a:r>
              <a:rPr lang="en-US" altLang="zh-CN" dirty="0">
                <a:solidFill>
                  <a:srgbClr val="FFFFFF"/>
                </a:solidFill>
                <a:latin typeface="微软雅黑" charset="0"/>
              </a:rPr>
              <a:t>10%</a:t>
            </a:r>
            <a:r>
              <a:rPr lang="zh-CN" altLang="en-US" dirty="0">
                <a:solidFill>
                  <a:srgbClr val="FFFFFF"/>
                </a:solidFill>
                <a:latin typeface="微软雅黑" charset="0"/>
              </a:rPr>
              <a:t>的比例，每年向合作社缴纳占用费，并优先安排贫困户务工就业，取得了良好效果。</a:t>
            </a:r>
          </a:p>
        </p:txBody>
      </p:sp>
      <p:sp>
        <p:nvSpPr>
          <p:cNvPr id="6" name="矩形 5"/>
          <p:cNvSpPr/>
          <p:nvPr/>
        </p:nvSpPr>
        <p:spPr>
          <a:xfrm>
            <a:off x="635000" y="3582566"/>
            <a:ext cx="4851400" cy="2779223"/>
          </a:xfrm>
          <a:prstGeom prst="rect">
            <a:avLst/>
          </a:prstGeom>
        </p:spPr>
        <p:txBody>
          <a:bodyPr wrap="square">
            <a:spAutoFit/>
          </a:bodyPr>
          <a:lstStyle/>
          <a:p>
            <a:r>
              <a:rPr lang="zh-CN" altLang="en-US" sz="2400" b="1" dirty="0">
                <a:solidFill>
                  <a:srgbClr val="FFFFFF"/>
                </a:solidFill>
                <a:latin typeface="微软雅黑" charset="0"/>
                <a:sym typeface="微软雅黑" charset="0"/>
              </a:rPr>
              <a:t>武隆县3镇3个项目</a:t>
            </a:r>
            <a:endParaRPr lang="en-US" altLang="zh-CN" sz="2400" dirty="0">
              <a:solidFill>
                <a:srgbClr val="FFFFFF"/>
              </a:solidFill>
              <a:latin typeface="方正楷体_GBK" charset="0"/>
              <a:ea typeface="方正楷体_GBK" charset="0"/>
              <a:cs typeface="方正楷体_GBK" charset="0"/>
            </a:endParaRPr>
          </a:p>
          <a:p>
            <a:pPr algn="just">
              <a:lnSpc>
                <a:spcPct val="120000"/>
              </a:lnSpc>
            </a:pPr>
            <a:r>
              <a:rPr lang="zh-CN" altLang="en-US" dirty="0">
                <a:solidFill>
                  <a:srgbClr val="FFFFFF"/>
                </a:solidFill>
                <a:sym typeface="微软雅黑" charset="0"/>
              </a:rPr>
              <a:t> </a:t>
            </a:r>
            <a:r>
              <a:rPr lang="en-US" altLang="zh-CN" dirty="0">
                <a:solidFill>
                  <a:srgbClr val="FFFFFF"/>
                </a:solidFill>
                <a:latin typeface="微软雅黑" charset="0"/>
                <a:sym typeface="微软雅黑" charset="0"/>
              </a:rPr>
              <a:t>武隆县结合当地脱贫攻坚的实际情况，在和顺镇周家山村、火炉镇筏子村以及巷口镇，择优选择乡村旅游、林果基地建设、农村电子商务服务3个项目，</a:t>
            </a:r>
            <a:r>
              <a:rPr lang="en-US" altLang="zh-CN" dirty="0">
                <a:solidFill>
                  <a:srgbClr val="C00000"/>
                </a:solidFill>
                <a:latin typeface="微软雅黑" charset="0"/>
                <a:sym typeface="微软雅黑" charset="0"/>
              </a:rPr>
              <a:t>因地制宜开展财政扶贫资金投入股权化改革和资产收益扶贫试点</a:t>
            </a:r>
            <a:r>
              <a:rPr lang="en-US" altLang="zh-CN" dirty="0">
                <a:solidFill>
                  <a:srgbClr val="FFFFFF"/>
                </a:solidFill>
                <a:latin typeface="微软雅黑" charset="0"/>
                <a:sym typeface="微软雅黑" charset="0"/>
              </a:rPr>
              <a:t>，创新产业精准扶贫到村到户手段，探索建立持续增收、长效可行、动态调整的精准扶贫方式</a:t>
            </a:r>
            <a:r>
              <a:rPr lang="zh-CN" altLang="zh-CN" dirty="0">
                <a:solidFill>
                  <a:srgbClr val="FFFFFF"/>
                </a:solidFill>
                <a:latin typeface="微软雅黑" charset="0"/>
                <a:sym typeface="微软雅黑" charset="0"/>
              </a:rPr>
              <a:t>。</a:t>
            </a:r>
          </a:p>
        </p:txBody>
      </p:sp>
    </p:spTree>
    <p:extLst>
      <p:ext uri="{BB962C8B-B14F-4D97-AF65-F5344CB8AC3E}">
        <p14:creationId xmlns:p14="http://schemas.microsoft.com/office/powerpoint/2010/main" val="7918985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 name="Picture 2"/>
          <p:cNvPicPr>
            <a:picLocks noChangeAspect="1"/>
          </p:cNvPicPr>
          <p:nvPr/>
        </p:nvPicPr>
        <p:blipFill>
          <a:blip r:embed="rId3" cstate="print"/>
          <a:stretch>
            <a:fillRect/>
          </a:stretch>
        </p:blipFill>
        <p:spPr>
          <a:xfrm>
            <a:off x="874394" y="1966874"/>
            <a:ext cx="4993006" cy="3957041"/>
          </a:xfrm>
          <a:prstGeom prst="roundRect">
            <a:avLst>
              <a:gd name="adj" fmla="val 0"/>
            </a:avLst>
          </a:prstGeom>
          <a:noFill/>
          <a:ln w="9525">
            <a:noFill/>
          </a:ln>
        </p:spPr>
      </p:pic>
      <p:pic>
        <p:nvPicPr>
          <p:cNvPr id="4" name="Picture 3"/>
          <p:cNvPicPr>
            <a:picLocks noChangeAspect="1"/>
          </p:cNvPicPr>
          <p:nvPr/>
        </p:nvPicPr>
        <p:blipFill rotWithShape="1">
          <a:blip r:embed="rId4" cstate="print"/>
          <a:srcRect l="6739" r="11470"/>
          <a:stretch/>
        </p:blipFill>
        <p:spPr>
          <a:xfrm>
            <a:off x="6324599" y="1981200"/>
            <a:ext cx="5272485" cy="3920488"/>
          </a:xfrm>
          <a:prstGeom prst="roundRect">
            <a:avLst>
              <a:gd name="adj" fmla="val 0"/>
            </a:avLst>
          </a:prstGeom>
          <a:noFill/>
          <a:ln w="9525">
            <a:noFill/>
          </a:ln>
        </p:spPr>
      </p:pic>
      <p:sp>
        <p:nvSpPr>
          <p:cNvPr id="5" name="Rectangle 9"/>
          <p:cNvSpPr>
            <a:spLocks/>
          </p:cNvSpPr>
          <p:nvPr/>
        </p:nvSpPr>
        <p:spPr bwMode="auto">
          <a:xfrm>
            <a:off x="812800" y="521258"/>
            <a:ext cx="512960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zh-CN" altLang="en-US" sz="4000" b="1" dirty="0">
                <a:solidFill>
                  <a:srgbClr val="FFFFFF"/>
                </a:solidFill>
                <a:latin typeface="Segoe UI Semibold" panose="020B0702040204020203" pitchFamily="34" charset="0"/>
                <a:ea typeface="Montserrat" charset="0"/>
                <a:cs typeface="Segoe UI Semibold" panose="020B0702040204020203" pitchFamily="34" charset="0"/>
                <a:sym typeface="Bebas Neue" charset="0"/>
              </a:rPr>
              <a:t>万州区泰安镇凤凰茶庄</a:t>
            </a:r>
            <a:endParaRPr lang="en-US" sz="4000" b="1" dirty="0">
              <a:solidFill>
                <a:srgbClr val="FFFFFF"/>
              </a:solidFill>
              <a:latin typeface="Segoe UI Semibold" panose="020B0702040204020203" pitchFamily="34" charset="0"/>
              <a:ea typeface="Montserrat" charset="0"/>
              <a:cs typeface="Segoe UI Semibold" panose="020B0702040204020203" pitchFamily="34" charset="0"/>
              <a:sym typeface="Bebas Neue" charset="0"/>
            </a:endParaRPr>
          </a:p>
        </p:txBody>
      </p:sp>
    </p:spTree>
    <p:extLst>
      <p:ext uri="{BB962C8B-B14F-4D97-AF65-F5344CB8AC3E}">
        <p14:creationId xmlns:p14="http://schemas.microsoft.com/office/powerpoint/2010/main" val="5878361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 name="Picture 3"/>
          <p:cNvPicPr>
            <a:picLocks noChangeAspect="1"/>
          </p:cNvPicPr>
          <p:nvPr/>
        </p:nvPicPr>
        <p:blipFill>
          <a:blip r:embed="rId3" cstate="print"/>
          <a:stretch>
            <a:fillRect/>
          </a:stretch>
        </p:blipFill>
        <p:spPr>
          <a:xfrm>
            <a:off x="8067040" y="0"/>
            <a:ext cx="4124960" cy="3098800"/>
          </a:xfrm>
          <a:prstGeom prst="roundRect">
            <a:avLst>
              <a:gd name="adj" fmla="val 0"/>
            </a:avLst>
          </a:prstGeom>
          <a:noFill/>
          <a:ln w="9525">
            <a:noFill/>
          </a:ln>
        </p:spPr>
      </p:pic>
      <p:pic>
        <p:nvPicPr>
          <p:cNvPr id="4" name="Picture 5"/>
          <p:cNvPicPr>
            <a:picLocks noChangeAspect="1"/>
          </p:cNvPicPr>
          <p:nvPr/>
        </p:nvPicPr>
        <p:blipFill rotWithShape="1">
          <a:blip r:embed="rId4" cstate="print"/>
          <a:srcRect l="20026" r="19686"/>
          <a:stretch/>
        </p:blipFill>
        <p:spPr>
          <a:xfrm>
            <a:off x="4622800" y="0"/>
            <a:ext cx="3149600" cy="6858000"/>
          </a:xfrm>
          <a:prstGeom prst="roundRect">
            <a:avLst>
              <a:gd name="adj" fmla="val 0"/>
            </a:avLst>
          </a:prstGeom>
          <a:noFill/>
          <a:ln w="9525">
            <a:noFill/>
          </a:ln>
        </p:spPr>
      </p:pic>
      <p:pic>
        <p:nvPicPr>
          <p:cNvPr id="5" name="Picture 7"/>
          <p:cNvPicPr>
            <a:picLocks noChangeAspect="1"/>
          </p:cNvPicPr>
          <p:nvPr/>
        </p:nvPicPr>
        <p:blipFill>
          <a:blip r:embed="rId5" cstate="print"/>
          <a:srcRect r="8930"/>
          <a:stretch>
            <a:fillRect/>
          </a:stretch>
        </p:blipFill>
        <p:spPr>
          <a:xfrm>
            <a:off x="8077200" y="3098800"/>
            <a:ext cx="4112918" cy="3757084"/>
          </a:xfrm>
          <a:prstGeom prst="roundRect">
            <a:avLst>
              <a:gd name="adj" fmla="val 0"/>
            </a:avLst>
          </a:prstGeom>
          <a:noFill/>
          <a:ln w="9525">
            <a:noFill/>
          </a:ln>
        </p:spPr>
      </p:pic>
      <p:sp>
        <p:nvSpPr>
          <p:cNvPr id="2" name="矩形 1"/>
          <p:cNvSpPr/>
          <p:nvPr/>
        </p:nvSpPr>
        <p:spPr>
          <a:xfrm>
            <a:off x="789970" y="1214651"/>
            <a:ext cx="2646878" cy="666849"/>
          </a:xfrm>
          <a:prstGeom prst="rect">
            <a:avLst/>
          </a:prstGeom>
        </p:spPr>
        <p:txBody>
          <a:bodyPr wrap="none">
            <a:spAutoFit/>
          </a:bodyPr>
          <a:lstStyle/>
          <a:p>
            <a:pPr>
              <a:lnSpc>
                <a:spcPct val="120000"/>
              </a:lnSpc>
            </a:pPr>
            <a:r>
              <a:rPr lang="zh-CN" altLang="en-US" sz="3200" b="1" dirty="0">
                <a:solidFill>
                  <a:srgbClr val="FFFFFF"/>
                </a:solidFill>
                <a:latin typeface="微软雅黑" charset="0"/>
              </a:rPr>
              <a:t>万州区太安镇</a:t>
            </a:r>
          </a:p>
        </p:txBody>
      </p:sp>
      <p:sp>
        <p:nvSpPr>
          <p:cNvPr id="6" name="矩形 5"/>
          <p:cNvSpPr/>
          <p:nvPr/>
        </p:nvSpPr>
        <p:spPr>
          <a:xfrm>
            <a:off x="558800" y="2330052"/>
            <a:ext cx="3632200" cy="3182410"/>
          </a:xfrm>
          <a:prstGeom prst="rect">
            <a:avLst/>
          </a:prstGeom>
        </p:spPr>
        <p:txBody>
          <a:bodyPr wrap="square">
            <a:spAutoFit/>
          </a:bodyPr>
          <a:lstStyle/>
          <a:p>
            <a:pPr>
              <a:lnSpc>
                <a:spcPct val="120000"/>
              </a:lnSpc>
            </a:pPr>
            <a:r>
              <a:rPr lang="zh-CN" altLang="en-US" sz="2400" dirty="0">
                <a:solidFill>
                  <a:srgbClr val="FFFFFF"/>
                </a:solidFill>
                <a:latin typeface="微软雅黑" charset="0"/>
              </a:rPr>
              <a:t>万州区下达太安镇2015年第一批乡村旅游扶贫产业项目资金88万元，其中茶家乐建设补助资金50万元，补助20户贫困户，每户补助2.5万元，用于建设茶家乐和乡村酒店。</a:t>
            </a:r>
          </a:p>
        </p:txBody>
      </p:sp>
    </p:spTree>
    <p:extLst>
      <p:ext uri="{BB962C8B-B14F-4D97-AF65-F5344CB8AC3E}">
        <p14:creationId xmlns:p14="http://schemas.microsoft.com/office/powerpoint/2010/main" val="577945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787400" y="909935"/>
            <a:ext cx="10388600" cy="954107"/>
          </a:xfrm>
          <a:prstGeom prst="rect">
            <a:avLst/>
          </a:prstGeom>
        </p:spPr>
        <p:txBody>
          <a:bodyPr wrap="square">
            <a:spAutoFit/>
          </a:bodyPr>
          <a:lstStyle/>
          <a:p>
            <a:pPr algn="ctr"/>
            <a:r>
              <a:rPr lang="zh-CN" altLang="zh-CN" sz="2800" b="1" dirty="0">
                <a:solidFill>
                  <a:srgbClr val="FFFFFF"/>
                </a:solidFill>
              </a:rPr>
              <a:t>中益乡大力探索农村股份合作的有效形式，培育引进市场经营主体，建立利益联结机制，激发了</a:t>
            </a:r>
            <a:r>
              <a:rPr lang="zh-CN" altLang="en-US" sz="2800" b="1" dirty="0">
                <a:solidFill>
                  <a:srgbClr val="FFFFFF"/>
                </a:solidFill>
              </a:rPr>
              <a:t>产业</a:t>
            </a:r>
            <a:r>
              <a:rPr lang="zh-CN" altLang="zh-CN" sz="2800" b="1" dirty="0">
                <a:solidFill>
                  <a:srgbClr val="FFFFFF"/>
                </a:solidFill>
              </a:rPr>
              <a:t>结构调整的强大内生动力。</a:t>
            </a:r>
            <a:endParaRPr lang="zh-CN" altLang="en-US" sz="2800" b="1" dirty="0">
              <a:solidFill>
                <a:srgbClr val="FFFFFF"/>
              </a:solidFill>
            </a:endParaRPr>
          </a:p>
        </p:txBody>
      </p:sp>
      <p:sp>
        <p:nvSpPr>
          <p:cNvPr id="3" name="矩形 2"/>
          <p:cNvSpPr/>
          <p:nvPr/>
        </p:nvSpPr>
        <p:spPr>
          <a:xfrm>
            <a:off x="787400" y="2235538"/>
            <a:ext cx="3606800" cy="4093428"/>
          </a:xfrm>
          <a:prstGeom prst="rect">
            <a:avLst/>
          </a:prstGeom>
        </p:spPr>
        <p:txBody>
          <a:bodyPr wrap="square">
            <a:spAutoFit/>
          </a:bodyPr>
          <a:lstStyle/>
          <a:p>
            <a:r>
              <a:rPr lang="zh-CN" altLang="en-US" sz="2000" b="1" dirty="0">
                <a:solidFill>
                  <a:srgbClr val="FFFFFF"/>
                </a:solidFill>
              </a:rPr>
              <a:t>一、</a:t>
            </a:r>
            <a:r>
              <a:rPr lang="zh-CN" altLang="zh-CN" sz="2000" b="1" dirty="0">
                <a:solidFill>
                  <a:srgbClr val="FFFFFF"/>
                </a:solidFill>
              </a:rPr>
              <a:t>土地和劳动力入股合作。</a:t>
            </a:r>
            <a:r>
              <a:rPr lang="en-US" altLang="zh-CN" sz="2000" b="1" dirty="0">
                <a:solidFill>
                  <a:srgbClr val="FFFFFF"/>
                </a:solidFill>
              </a:rPr>
              <a:t>1</a:t>
            </a:r>
            <a:r>
              <a:rPr lang="zh-CN" altLang="zh-CN" sz="2000" dirty="0">
                <a:solidFill>
                  <a:srgbClr val="FFFFFF"/>
                </a:solidFill>
              </a:rPr>
              <a:t>农民以土地承包经营权、劳动力等作价入股，</a:t>
            </a:r>
            <a:r>
              <a:rPr lang="en-US" altLang="zh-CN" sz="2000" dirty="0">
                <a:solidFill>
                  <a:srgbClr val="FFFFFF"/>
                </a:solidFill>
              </a:rPr>
              <a:t>2</a:t>
            </a:r>
            <a:r>
              <a:rPr lang="zh-CN" altLang="zh-CN" sz="2000" dirty="0">
                <a:solidFill>
                  <a:srgbClr val="FFFFFF"/>
                </a:solidFill>
              </a:rPr>
              <a:t>农业企业、专业合作社以种子、肥料、农药等生产物资及技术指导、产品初加工、产品销售等入股，</a:t>
            </a:r>
            <a:r>
              <a:rPr lang="en-US" altLang="zh-CN" sz="2000" dirty="0">
                <a:solidFill>
                  <a:srgbClr val="FFFFFF"/>
                </a:solidFill>
              </a:rPr>
              <a:t>3</a:t>
            </a:r>
            <a:r>
              <a:rPr lang="zh-CN" altLang="zh-CN" sz="2000" dirty="0">
                <a:solidFill>
                  <a:srgbClr val="FFFFFF"/>
                </a:solidFill>
              </a:rPr>
              <a:t>村集体以土地及种植协调、争取政策支持等入股，经营周期结束后按股比分红。如与泽泰、欣悦专业合作社的合作，</a:t>
            </a:r>
            <a:r>
              <a:rPr lang="zh-CN" altLang="zh-CN" sz="2000" dirty="0">
                <a:solidFill>
                  <a:srgbClr val="FFC000"/>
                </a:solidFill>
              </a:rPr>
              <a:t>农户占股</a:t>
            </a:r>
            <a:r>
              <a:rPr lang="en-US" altLang="zh-CN" sz="2000" dirty="0">
                <a:solidFill>
                  <a:srgbClr val="FFC000"/>
                </a:solidFill>
              </a:rPr>
              <a:t>50%</a:t>
            </a:r>
            <a:r>
              <a:rPr lang="zh-CN" altLang="zh-CN" sz="2000" dirty="0">
                <a:solidFill>
                  <a:srgbClr val="FFC000"/>
                </a:solidFill>
              </a:rPr>
              <a:t>、合作社占</a:t>
            </a:r>
            <a:r>
              <a:rPr lang="en-US" altLang="zh-CN" sz="2000" dirty="0">
                <a:solidFill>
                  <a:srgbClr val="FFC000"/>
                </a:solidFill>
              </a:rPr>
              <a:t>44%</a:t>
            </a:r>
            <a:r>
              <a:rPr lang="zh-CN" altLang="zh-CN" sz="2000" dirty="0">
                <a:solidFill>
                  <a:srgbClr val="FFC000"/>
                </a:solidFill>
              </a:rPr>
              <a:t>、村集体占</a:t>
            </a:r>
            <a:r>
              <a:rPr lang="en-US" altLang="zh-CN" sz="2000" dirty="0">
                <a:solidFill>
                  <a:srgbClr val="FFC000"/>
                </a:solidFill>
              </a:rPr>
              <a:t>6%</a:t>
            </a:r>
            <a:r>
              <a:rPr lang="zh-CN" altLang="zh-CN" sz="2000" dirty="0">
                <a:solidFill>
                  <a:srgbClr val="FFFFFF"/>
                </a:solidFill>
              </a:rPr>
              <a:t>，发展前胡</a:t>
            </a:r>
            <a:r>
              <a:rPr lang="en-US" altLang="zh-CN" sz="2000" dirty="0">
                <a:solidFill>
                  <a:srgbClr val="FFFFFF"/>
                </a:solidFill>
              </a:rPr>
              <a:t>1600</a:t>
            </a:r>
            <a:r>
              <a:rPr lang="zh-CN" altLang="zh-CN" sz="2000" dirty="0">
                <a:solidFill>
                  <a:srgbClr val="FFFFFF"/>
                </a:solidFill>
              </a:rPr>
              <a:t>余亩，</a:t>
            </a:r>
            <a:r>
              <a:rPr lang="en-US" altLang="zh-CN" sz="2000" dirty="0">
                <a:solidFill>
                  <a:srgbClr val="FFFFFF"/>
                </a:solidFill>
              </a:rPr>
              <a:t>2018</a:t>
            </a:r>
            <a:r>
              <a:rPr lang="zh-CN" altLang="zh-CN" sz="2000" dirty="0">
                <a:solidFill>
                  <a:srgbClr val="FFFFFF"/>
                </a:solidFill>
              </a:rPr>
              <a:t>年户均收益</a:t>
            </a:r>
            <a:r>
              <a:rPr lang="en-US" altLang="zh-CN" sz="2000" dirty="0">
                <a:solidFill>
                  <a:srgbClr val="FFFFFF"/>
                </a:solidFill>
              </a:rPr>
              <a:t>5800</a:t>
            </a:r>
            <a:r>
              <a:rPr lang="zh-CN" altLang="zh-CN" sz="2000" dirty="0">
                <a:solidFill>
                  <a:srgbClr val="FFFFFF"/>
                </a:solidFill>
              </a:rPr>
              <a:t>元。</a:t>
            </a:r>
            <a:endParaRPr lang="zh-CN" altLang="en-US" sz="2000" dirty="0">
              <a:solidFill>
                <a:srgbClr val="FFFFFF"/>
              </a:solidFill>
            </a:endParaRPr>
          </a:p>
        </p:txBody>
      </p:sp>
      <p:sp>
        <p:nvSpPr>
          <p:cNvPr id="4" name="矩形 3"/>
          <p:cNvSpPr/>
          <p:nvPr/>
        </p:nvSpPr>
        <p:spPr>
          <a:xfrm>
            <a:off x="4394200" y="2260938"/>
            <a:ext cx="3505200" cy="4093428"/>
          </a:xfrm>
          <a:prstGeom prst="rect">
            <a:avLst/>
          </a:prstGeom>
        </p:spPr>
        <p:txBody>
          <a:bodyPr wrap="square">
            <a:spAutoFit/>
          </a:bodyPr>
          <a:lstStyle/>
          <a:p>
            <a:r>
              <a:rPr lang="zh-CN" altLang="en-US" sz="2000" b="1" dirty="0">
                <a:solidFill>
                  <a:srgbClr val="FFFFFF"/>
                </a:solidFill>
              </a:rPr>
              <a:t>二、</a:t>
            </a:r>
            <a:r>
              <a:rPr lang="zh-CN" altLang="zh-CN" sz="2000" b="1" dirty="0">
                <a:solidFill>
                  <a:srgbClr val="FFFFFF"/>
                </a:solidFill>
              </a:rPr>
              <a:t>资金入股合作。</a:t>
            </a:r>
            <a:r>
              <a:rPr lang="zh-CN" altLang="zh-CN" sz="2000" dirty="0">
                <a:solidFill>
                  <a:schemeClr val="accent4"/>
                </a:solidFill>
              </a:rPr>
              <a:t>各村集体以各级财政补助资金、社会捐赠资金、集体资产等作为公司启动资本金，成立具有独立法人资格的集体股份公司，由村干部和村民共同管理，公司化经营农业产业项目。</a:t>
            </a:r>
            <a:r>
              <a:rPr lang="zh-CN" altLang="zh-CN" sz="2000" dirty="0">
                <a:solidFill>
                  <a:srgbClr val="FFFFFF"/>
                </a:solidFill>
              </a:rPr>
              <a:t>截至</a:t>
            </a:r>
            <a:r>
              <a:rPr lang="en-US" altLang="zh-CN" sz="2000" dirty="0">
                <a:solidFill>
                  <a:srgbClr val="FFFFFF"/>
                </a:solidFill>
              </a:rPr>
              <a:t>2018</a:t>
            </a:r>
            <a:r>
              <a:rPr lang="zh-CN" altLang="zh-CN" sz="2000" dirty="0">
                <a:solidFill>
                  <a:srgbClr val="FFFFFF"/>
                </a:solidFill>
              </a:rPr>
              <a:t>年</a:t>
            </a:r>
            <a:r>
              <a:rPr lang="en-US" altLang="zh-CN" sz="2000" dirty="0">
                <a:solidFill>
                  <a:srgbClr val="FFFFFF"/>
                </a:solidFill>
              </a:rPr>
              <a:t>11</a:t>
            </a:r>
            <a:r>
              <a:rPr lang="zh-CN" altLang="zh-CN" sz="2000" dirty="0">
                <a:solidFill>
                  <a:srgbClr val="FFFFFF"/>
                </a:solidFill>
              </a:rPr>
              <a:t>月底，各村级集体经济收入达到</a:t>
            </a:r>
            <a:r>
              <a:rPr lang="en-US" altLang="zh-CN" sz="2000" dirty="0">
                <a:solidFill>
                  <a:srgbClr val="FFFFFF"/>
                </a:solidFill>
              </a:rPr>
              <a:t>7</a:t>
            </a:r>
            <a:r>
              <a:rPr lang="zh-CN" altLang="zh-CN" sz="2000" dirty="0">
                <a:solidFill>
                  <a:srgbClr val="FFFFFF"/>
                </a:solidFill>
              </a:rPr>
              <a:t>万元以上。</a:t>
            </a:r>
            <a:r>
              <a:rPr lang="zh-CN" altLang="zh-CN" sz="2000" dirty="0">
                <a:solidFill>
                  <a:srgbClr val="C00000"/>
                </a:solidFill>
              </a:rPr>
              <a:t>中益乡华溪村</a:t>
            </a:r>
            <a:r>
              <a:rPr lang="en-US" altLang="zh-CN" sz="2000" dirty="0">
                <a:solidFill>
                  <a:srgbClr val="C00000"/>
                </a:solidFill>
              </a:rPr>
              <a:t>16</a:t>
            </a:r>
            <a:r>
              <a:rPr lang="zh-CN" altLang="zh-CN" sz="2000" dirty="0">
                <a:solidFill>
                  <a:srgbClr val="C00000"/>
                </a:solidFill>
              </a:rPr>
              <a:t>位村民还投入自有资金</a:t>
            </a:r>
            <a:r>
              <a:rPr lang="en-US" altLang="zh-CN" sz="2000" dirty="0">
                <a:solidFill>
                  <a:srgbClr val="C00000"/>
                </a:solidFill>
              </a:rPr>
              <a:t>2</a:t>
            </a:r>
            <a:r>
              <a:rPr lang="zh-CN" altLang="zh-CN" sz="2000" dirty="0">
                <a:solidFill>
                  <a:srgbClr val="C00000"/>
                </a:solidFill>
              </a:rPr>
              <a:t>万元，入股村集体领办企业，占股</a:t>
            </a:r>
            <a:r>
              <a:rPr lang="en-US" altLang="zh-CN" sz="2000" dirty="0">
                <a:solidFill>
                  <a:srgbClr val="C00000"/>
                </a:solidFill>
              </a:rPr>
              <a:t>8.3%</a:t>
            </a:r>
            <a:r>
              <a:rPr lang="zh-CN" altLang="zh-CN" sz="2000" dirty="0">
                <a:solidFill>
                  <a:srgbClr val="C00000"/>
                </a:solidFill>
              </a:rPr>
              <a:t>，</a:t>
            </a:r>
            <a:r>
              <a:rPr lang="en-US" altLang="zh-CN" sz="2000" dirty="0">
                <a:solidFill>
                  <a:srgbClr val="C00000"/>
                </a:solidFill>
              </a:rPr>
              <a:t>2018</a:t>
            </a:r>
            <a:r>
              <a:rPr lang="zh-CN" altLang="zh-CN" sz="2000" dirty="0">
                <a:solidFill>
                  <a:srgbClr val="C00000"/>
                </a:solidFill>
              </a:rPr>
              <a:t>年人均分红</a:t>
            </a:r>
            <a:r>
              <a:rPr lang="en-US" altLang="zh-CN" sz="2000" dirty="0">
                <a:solidFill>
                  <a:srgbClr val="C00000"/>
                </a:solidFill>
              </a:rPr>
              <a:t>1500</a:t>
            </a:r>
            <a:r>
              <a:rPr lang="zh-CN" altLang="zh-CN" sz="2000" dirty="0">
                <a:solidFill>
                  <a:srgbClr val="C00000"/>
                </a:solidFill>
              </a:rPr>
              <a:t>元。</a:t>
            </a:r>
            <a:endParaRPr lang="zh-CN" altLang="en-US" sz="2000" dirty="0">
              <a:solidFill>
                <a:srgbClr val="C00000"/>
              </a:solidFill>
            </a:endParaRPr>
          </a:p>
        </p:txBody>
      </p:sp>
      <p:sp>
        <p:nvSpPr>
          <p:cNvPr id="5" name="矩形 4"/>
          <p:cNvSpPr/>
          <p:nvPr/>
        </p:nvSpPr>
        <p:spPr>
          <a:xfrm>
            <a:off x="8001000" y="2258536"/>
            <a:ext cx="3276600" cy="3477875"/>
          </a:xfrm>
          <a:prstGeom prst="rect">
            <a:avLst/>
          </a:prstGeom>
        </p:spPr>
        <p:txBody>
          <a:bodyPr wrap="square">
            <a:spAutoFit/>
          </a:bodyPr>
          <a:lstStyle/>
          <a:p>
            <a:pPr algn="just"/>
            <a:r>
              <a:rPr lang="zh-CN" altLang="en-US" sz="2000" b="1" dirty="0">
                <a:solidFill>
                  <a:srgbClr val="FFFFFF"/>
                </a:solidFill>
              </a:rPr>
              <a:t>三、</a:t>
            </a:r>
            <a:r>
              <a:rPr lang="zh-CN" altLang="zh-CN" sz="2000" b="1" dirty="0">
                <a:solidFill>
                  <a:srgbClr val="FFFFFF"/>
                </a:solidFill>
              </a:rPr>
              <a:t>代种代管合作。</a:t>
            </a:r>
            <a:r>
              <a:rPr lang="zh-CN" altLang="zh-CN" sz="2000" dirty="0">
                <a:solidFill>
                  <a:srgbClr val="FFFFFF"/>
                </a:solidFill>
              </a:rPr>
              <a:t>一家一户仍然分散种植，通过</a:t>
            </a:r>
            <a:r>
              <a:rPr lang="en-US" altLang="zh-CN" sz="2000" dirty="0">
                <a:solidFill>
                  <a:srgbClr val="FFFFFF"/>
                </a:solidFill>
              </a:rPr>
              <a:t>“</a:t>
            </a:r>
            <a:r>
              <a:rPr lang="zh-CN" altLang="zh-CN" sz="2000" dirty="0">
                <a:solidFill>
                  <a:srgbClr val="FFFFFF"/>
                </a:solidFill>
              </a:rPr>
              <a:t>互惠契约</a:t>
            </a:r>
            <a:r>
              <a:rPr lang="en-US" altLang="zh-CN" sz="2000" dirty="0">
                <a:solidFill>
                  <a:srgbClr val="FFFFFF"/>
                </a:solidFill>
              </a:rPr>
              <a:t>”</a:t>
            </a:r>
            <a:r>
              <a:rPr lang="zh-CN" altLang="zh-CN" sz="2000" dirty="0">
                <a:solidFill>
                  <a:srgbClr val="FFFFFF"/>
                </a:solidFill>
              </a:rPr>
              <a:t>锁定各方权责，农户为公司</a:t>
            </a:r>
            <a:r>
              <a:rPr lang="en-US" altLang="zh-CN" sz="2000" dirty="0">
                <a:solidFill>
                  <a:srgbClr val="FFFFFF"/>
                </a:solidFill>
              </a:rPr>
              <a:t>“</a:t>
            </a:r>
            <a:r>
              <a:rPr lang="zh-CN" altLang="zh-CN" sz="2000" dirty="0">
                <a:solidFill>
                  <a:srgbClr val="FFFFFF"/>
                </a:solidFill>
              </a:rPr>
              <a:t>代种代管</a:t>
            </a:r>
            <a:r>
              <a:rPr lang="en-US" altLang="zh-CN" sz="2000" dirty="0">
                <a:solidFill>
                  <a:srgbClr val="FFFFFF"/>
                </a:solidFill>
              </a:rPr>
              <a:t>”</a:t>
            </a:r>
            <a:r>
              <a:rPr lang="zh-CN" altLang="zh-CN" sz="2000" dirty="0">
                <a:solidFill>
                  <a:srgbClr val="FFFFFF"/>
                </a:solidFill>
              </a:rPr>
              <a:t>，锦垚公司利用产业补助资金免费提供种苗，三年后的果树收益按农户</a:t>
            </a:r>
            <a:r>
              <a:rPr lang="en-US" altLang="zh-CN" sz="2000" dirty="0">
                <a:solidFill>
                  <a:srgbClr val="FFFFFF"/>
                </a:solidFill>
              </a:rPr>
              <a:t>70%</a:t>
            </a:r>
            <a:r>
              <a:rPr lang="zh-CN" altLang="zh-CN" sz="2000" dirty="0">
                <a:solidFill>
                  <a:srgbClr val="FFFFFF"/>
                </a:solidFill>
              </a:rPr>
              <a:t>、业主</a:t>
            </a:r>
            <a:r>
              <a:rPr lang="en-US" altLang="zh-CN" sz="2000" dirty="0">
                <a:solidFill>
                  <a:srgbClr val="FFFFFF"/>
                </a:solidFill>
              </a:rPr>
              <a:t>25%</a:t>
            </a:r>
            <a:r>
              <a:rPr lang="zh-CN" altLang="zh-CN" sz="2000" dirty="0">
                <a:solidFill>
                  <a:srgbClr val="FFFFFF"/>
                </a:solidFill>
              </a:rPr>
              <a:t>、村集体</a:t>
            </a:r>
            <a:r>
              <a:rPr lang="en-US" altLang="zh-CN" sz="2000" dirty="0">
                <a:solidFill>
                  <a:srgbClr val="FFFFFF"/>
                </a:solidFill>
              </a:rPr>
              <a:t>5%</a:t>
            </a:r>
            <a:r>
              <a:rPr lang="zh-CN" altLang="zh-CN" sz="2000" dirty="0">
                <a:solidFill>
                  <a:srgbClr val="FFFFFF"/>
                </a:solidFill>
              </a:rPr>
              <a:t>分红，已发展脆红李</a:t>
            </a:r>
            <a:r>
              <a:rPr lang="en-US" altLang="zh-CN" sz="2000" dirty="0">
                <a:solidFill>
                  <a:srgbClr val="FFFFFF"/>
                </a:solidFill>
              </a:rPr>
              <a:t>3300</a:t>
            </a:r>
            <a:r>
              <a:rPr lang="zh-CN" altLang="zh-CN" sz="2000" dirty="0">
                <a:solidFill>
                  <a:srgbClr val="FFFFFF"/>
                </a:solidFill>
              </a:rPr>
              <a:t>亩，按今年市场价测算，丰产后户均分红</a:t>
            </a:r>
            <a:r>
              <a:rPr lang="en-US" altLang="zh-CN" sz="2000" dirty="0">
                <a:solidFill>
                  <a:srgbClr val="FFFFFF"/>
                </a:solidFill>
              </a:rPr>
              <a:t>5000</a:t>
            </a:r>
            <a:r>
              <a:rPr lang="zh-CN" altLang="zh-CN" sz="2000" dirty="0">
                <a:solidFill>
                  <a:srgbClr val="FFFFFF"/>
                </a:solidFill>
              </a:rPr>
              <a:t>元</a:t>
            </a:r>
            <a:r>
              <a:rPr lang="en-US" altLang="zh-CN" sz="2000" dirty="0">
                <a:solidFill>
                  <a:srgbClr val="FFFFFF"/>
                </a:solidFill>
              </a:rPr>
              <a:t>/</a:t>
            </a:r>
            <a:r>
              <a:rPr lang="zh-CN" altLang="zh-CN" sz="2000" dirty="0">
                <a:solidFill>
                  <a:srgbClr val="FFFFFF"/>
                </a:solidFill>
              </a:rPr>
              <a:t>年。</a:t>
            </a:r>
            <a:endParaRPr lang="zh-CN" altLang="en-US" sz="2000" dirty="0">
              <a:solidFill>
                <a:srgbClr val="FFFFFF"/>
              </a:solidFill>
            </a:endParaRPr>
          </a:p>
        </p:txBody>
      </p:sp>
    </p:spTree>
    <p:extLst>
      <p:ext uri="{BB962C8B-B14F-4D97-AF65-F5344CB8AC3E}">
        <p14:creationId xmlns:p14="http://schemas.microsoft.com/office/powerpoint/2010/main" val="14793942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 name="组 4"/>
          <p:cNvGrpSpPr/>
          <p:nvPr/>
        </p:nvGrpSpPr>
        <p:grpSpPr>
          <a:xfrm>
            <a:off x="816608" y="2235200"/>
            <a:ext cx="10867392" cy="3606800"/>
            <a:chOff x="12703808" y="0"/>
            <a:chExt cx="20671792" cy="8026400"/>
          </a:xfrm>
        </p:grpSpPr>
        <p:pic>
          <p:nvPicPr>
            <p:cNvPr id="17" name="Picture 8"/>
            <p:cNvPicPr>
              <a:picLocks noChangeAspect="1"/>
            </p:cNvPicPr>
            <p:nvPr/>
          </p:nvPicPr>
          <p:blipFill>
            <a:blip r:embed="rId3" cstate="print"/>
            <a:stretch>
              <a:fillRect/>
            </a:stretch>
          </p:blipFill>
          <p:spPr>
            <a:xfrm>
              <a:off x="12718489" y="0"/>
              <a:ext cx="5163111" cy="3720636"/>
            </a:xfrm>
            <a:prstGeom prst="roundRect">
              <a:avLst>
                <a:gd name="adj" fmla="val 0"/>
              </a:avLst>
            </a:prstGeom>
            <a:noFill/>
            <a:ln w="9525">
              <a:noFill/>
            </a:ln>
          </p:spPr>
        </p:pic>
        <p:pic>
          <p:nvPicPr>
            <p:cNvPr id="18" name="Picture 9"/>
            <p:cNvPicPr>
              <a:picLocks noChangeAspect="1"/>
            </p:cNvPicPr>
            <p:nvPr/>
          </p:nvPicPr>
          <p:blipFill>
            <a:blip r:embed="rId4" cstate="print"/>
            <a:stretch>
              <a:fillRect/>
            </a:stretch>
          </p:blipFill>
          <p:spPr>
            <a:xfrm>
              <a:off x="22119028" y="3831748"/>
              <a:ext cx="5516171" cy="4194652"/>
            </a:xfrm>
            <a:prstGeom prst="roundRect">
              <a:avLst>
                <a:gd name="adj" fmla="val 0"/>
              </a:avLst>
            </a:prstGeom>
            <a:noFill/>
            <a:ln w="9525">
              <a:noFill/>
            </a:ln>
          </p:spPr>
        </p:pic>
        <p:pic>
          <p:nvPicPr>
            <p:cNvPr id="19" name="Picture 10"/>
            <p:cNvPicPr>
              <a:picLocks noChangeAspect="1"/>
            </p:cNvPicPr>
            <p:nvPr/>
          </p:nvPicPr>
          <p:blipFill>
            <a:blip r:embed="rId5" cstate="print"/>
            <a:stretch>
              <a:fillRect/>
            </a:stretch>
          </p:blipFill>
          <p:spPr>
            <a:xfrm>
              <a:off x="27806088" y="3828415"/>
              <a:ext cx="5569511" cy="4197985"/>
            </a:xfrm>
            <a:prstGeom prst="roundRect">
              <a:avLst>
                <a:gd name="adj" fmla="val 0"/>
              </a:avLst>
            </a:prstGeom>
            <a:noFill/>
            <a:ln w="9525">
              <a:noFill/>
            </a:ln>
          </p:spPr>
        </p:pic>
        <p:pic>
          <p:nvPicPr>
            <p:cNvPr id="20" name="Picture 11"/>
            <p:cNvPicPr>
              <a:picLocks noChangeAspect="1"/>
            </p:cNvPicPr>
            <p:nvPr/>
          </p:nvPicPr>
          <p:blipFill>
            <a:blip r:embed="rId6" cstate="print"/>
            <a:stretch>
              <a:fillRect/>
            </a:stretch>
          </p:blipFill>
          <p:spPr>
            <a:xfrm>
              <a:off x="27799665" y="0"/>
              <a:ext cx="5575935" cy="3708400"/>
            </a:xfrm>
            <a:prstGeom prst="roundRect">
              <a:avLst>
                <a:gd name="adj" fmla="val 0"/>
              </a:avLst>
            </a:prstGeom>
            <a:noFill/>
            <a:ln w="9525">
              <a:noFill/>
            </a:ln>
          </p:spPr>
        </p:pic>
        <p:pic>
          <p:nvPicPr>
            <p:cNvPr id="21" name="Picture 8"/>
            <p:cNvPicPr>
              <a:picLocks noChangeAspect="1"/>
            </p:cNvPicPr>
            <p:nvPr/>
          </p:nvPicPr>
          <p:blipFill>
            <a:blip r:embed="rId7" cstate="print"/>
            <a:stretch>
              <a:fillRect/>
            </a:stretch>
          </p:blipFill>
          <p:spPr>
            <a:xfrm>
              <a:off x="17967517" y="0"/>
              <a:ext cx="9682756" cy="3708400"/>
            </a:xfrm>
            <a:prstGeom prst="roundRect">
              <a:avLst>
                <a:gd name="adj" fmla="val 0"/>
              </a:avLst>
            </a:prstGeom>
            <a:noFill/>
            <a:ln w="9525">
              <a:noFill/>
            </a:ln>
          </p:spPr>
        </p:pic>
        <p:pic>
          <p:nvPicPr>
            <p:cNvPr id="22" name="Picture 9"/>
            <p:cNvPicPr>
              <a:picLocks noChangeAspect="1"/>
            </p:cNvPicPr>
            <p:nvPr/>
          </p:nvPicPr>
          <p:blipFill>
            <a:blip r:embed="rId8" cstate="print"/>
            <a:stretch>
              <a:fillRect/>
            </a:stretch>
          </p:blipFill>
          <p:spPr>
            <a:xfrm>
              <a:off x="12703808" y="3804444"/>
              <a:ext cx="9292591" cy="4221956"/>
            </a:xfrm>
            <a:prstGeom prst="roundRect">
              <a:avLst>
                <a:gd name="adj" fmla="val 0"/>
              </a:avLst>
            </a:prstGeom>
            <a:noFill/>
            <a:ln w="9525">
              <a:noFill/>
            </a:ln>
          </p:spPr>
        </p:pic>
      </p:grpSp>
      <p:sp>
        <p:nvSpPr>
          <p:cNvPr id="6" name="矩形 5"/>
          <p:cNvSpPr/>
          <p:nvPr/>
        </p:nvSpPr>
        <p:spPr>
          <a:xfrm>
            <a:off x="688791" y="628134"/>
            <a:ext cx="7160935" cy="584776"/>
          </a:xfrm>
          <a:prstGeom prst="rect">
            <a:avLst/>
          </a:prstGeom>
        </p:spPr>
        <p:txBody>
          <a:bodyPr wrap="none">
            <a:spAutoFit/>
          </a:bodyPr>
          <a:lstStyle/>
          <a:p>
            <a:r>
              <a:rPr lang="zh-CN" altLang="en-US" sz="3200" b="1" dirty="0">
                <a:solidFill>
                  <a:schemeClr val="bg1"/>
                </a:solidFill>
                <a:latin typeface="微软雅黑" charset="0"/>
              </a:rPr>
              <a:t>可借鉴参考范例——乡村旅游的升级版</a:t>
            </a:r>
          </a:p>
        </p:txBody>
      </p:sp>
    </p:spTree>
    <p:extLst>
      <p:ext uri="{BB962C8B-B14F-4D97-AF65-F5344CB8AC3E}">
        <p14:creationId xmlns:p14="http://schemas.microsoft.com/office/powerpoint/2010/main" val="2646634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82028"/>
        </a:solidFill>
        <a:effectLst/>
      </p:bgPr>
    </p:bg>
    <p:spTree>
      <p:nvGrpSpPr>
        <p:cNvPr id="1" name=""/>
        <p:cNvGrpSpPr/>
        <p:nvPr/>
      </p:nvGrpSpPr>
      <p:grpSpPr>
        <a:xfrm>
          <a:off x="0" y="0"/>
          <a:ext cx="0" cy="0"/>
          <a:chOff x="0" y="0"/>
          <a:chExt cx="0" cy="0"/>
        </a:xfrm>
      </p:grpSpPr>
      <p:sp>
        <p:nvSpPr>
          <p:cNvPr id="45" name="灯片编号占位符 44"/>
          <p:cNvSpPr>
            <a:spLocks noGrp="1"/>
          </p:cNvSpPr>
          <p:nvPr>
            <p:ph type="sldNum" sz="quarter" idx="12"/>
          </p:nvPr>
        </p:nvSpPr>
        <p:spPr>
          <a:xfrm>
            <a:off x="8610600" y="6061510"/>
            <a:ext cx="2743200" cy="365125"/>
          </a:xfrm>
        </p:spPr>
        <p:txBody>
          <a:bodyPr/>
          <a:lstStyle/>
          <a:p>
            <a:fld id="{18AF668F-848C-4CC0-8143-F2E483CC7783}" type="slidenum">
              <a:rPr lang="zh-CN" altLang="en-US" smtClean="0"/>
              <a:pPr/>
              <a:t>5</a:t>
            </a:fld>
            <a:endParaRPr lang="zh-CN" altLang="en-US"/>
          </a:p>
        </p:txBody>
      </p:sp>
      <p:grpSp>
        <p:nvGrpSpPr>
          <p:cNvPr id="32" name="组合 31"/>
          <p:cNvGrpSpPr/>
          <p:nvPr/>
        </p:nvGrpSpPr>
        <p:grpSpPr>
          <a:xfrm>
            <a:off x="805562" y="2163600"/>
            <a:ext cx="3378198" cy="3378194"/>
            <a:chOff x="2728823" y="2285211"/>
            <a:chExt cx="2700000" cy="2700000"/>
          </a:xfrm>
        </p:grpSpPr>
        <p:sp>
          <p:nvSpPr>
            <p:cNvPr id="33" name="椭圆 32"/>
            <p:cNvSpPr/>
            <p:nvPr/>
          </p:nvSpPr>
          <p:spPr>
            <a:xfrm>
              <a:off x="2728823" y="2285211"/>
              <a:ext cx="2700000" cy="27000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818823" y="2375211"/>
              <a:ext cx="2520000" cy="2520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034412" y="2590800"/>
              <a:ext cx="2088822" cy="20888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311326" y="2867714"/>
              <a:ext cx="1534994" cy="153499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567812" y="3124200"/>
              <a:ext cx="1022022" cy="102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821866" y="3378254"/>
              <a:ext cx="513914" cy="51391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5094528" y="1132662"/>
            <a:ext cx="5308600" cy="1319720"/>
          </a:xfrm>
          <a:prstGeom prst="rect">
            <a:avLst/>
          </a:prstGeom>
        </p:spPr>
        <p:txBody>
          <a:bodyPr wrap="square">
            <a:spAutoFit/>
          </a:bodyPr>
          <a:lstStyle/>
          <a:p>
            <a:pP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扶贫小额信贷的政策依据</a:t>
            </a: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联合印发的部门</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1" name="文本框 66">
            <a:extLst>
              <a:ext uri="{FF2B5EF4-FFF2-40B4-BE49-F238E27FC236}">
                <a16:creationId xmlns="" xmlns:a16="http://schemas.microsoft.com/office/drawing/2014/main" id="{06718981-04E3-445F-9A77-6F3229E586D7}"/>
              </a:ext>
            </a:extLst>
          </p:cNvPr>
          <p:cNvSpPr txBox="1">
            <a:spLocks noChangeArrowheads="1"/>
          </p:cNvSpPr>
          <p:nvPr/>
        </p:nvSpPr>
        <p:spPr bwMode="auto">
          <a:xfrm>
            <a:off x="420821" y="163641"/>
            <a:ext cx="4662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概念及内涵</a:t>
            </a:r>
          </a:p>
        </p:txBody>
      </p:sp>
      <p:sp>
        <p:nvSpPr>
          <p:cNvPr id="2" name="文本框 1"/>
          <p:cNvSpPr txBox="1"/>
          <p:nvPr/>
        </p:nvSpPr>
        <p:spPr>
          <a:xfrm>
            <a:off x="5095639" y="2503246"/>
            <a:ext cx="3253790" cy="646331"/>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重庆市扶贫办</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重庆银保监局</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重庆市财政局</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央行重庆银管部</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920332" y="3328280"/>
            <a:ext cx="7048332" cy="3416320"/>
          </a:xfrm>
          <a:prstGeom prst="rect">
            <a:avLst/>
          </a:prstGeom>
          <a:noFill/>
        </p:spPr>
        <p:txBody>
          <a:bodyPr wrap="square" rtlCol="0">
            <a:spAutoFit/>
          </a:bodyPr>
          <a:lstStyle/>
          <a:p>
            <a:r>
              <a:rPr lang="en-US" altLang="zh-CN" dirty="0">
                <a:solidFill>
                  <a:srgbClr val="FF0000"/>
                </a:solidFill>
                <a:latin typeface="黑体" charset="0"/>
                <a:ea typeface="黑体" charset="0"/>
                <a:cs typeface="黑体" charset="0"/>
              </a:rPr>
              <a:t>《</a:t>
            </a:r>
            <a:r>
              <a:rPr lang="zh-CN" altLang="zh-CN" dirty="0">
                <a:solidFill>
                  <a:srgbClr val="FF0000"/>
                </a:solidFill>
                <a:latin typeface="黑体" charset="0"/>
                <a:ea typeface="黑体" charset="0"/>
                <a:cs typeface="黑体" charset="0"/>
              </a:rPr>
              <a:t>关于印发重庆市规范和完善扶贫小额信贷管理实施细则的通知</a:t>
            </a:r>
            <a:r>
              <a:rPr lang="en-US" altLang="zh-CN" dirty="0">
                <a:solidFill>
                  <a:srgbClr val="FF0000"/>
                </a:solidFill>
                <a:latin typeface="黑体" charset="0"/>
                <a:ea typeface="黑体" charset="0"/>
                <a:cs typeface="黑体" charset="0"/>
              </a:rPr>
              <a:t>》</a:t>
            </a:r>
            <a:r>
              <a:rPr lang="zh-CN" altLang="en-US" dirty="0">
                <a:solidFill>
                  <a:srgbClr val="FF0000"/>
                </a:solidFill>
                <a:latin typeface="黑体" charset="0"/>
                <a:ea typeface="黑体" charset="0"/>
                <a:cs typeface="黑体" charset="0"/>
              </a:rPr>
              <a:t>（</a:t>
            </a:r>
            <a:r>
              <a:rPr lang="zh-CN" altLang="zh-CN" dirty="0">
                <a:solidFill>
                  <a:srgbClr val="FF0000"/>
                </a:solidFill>
                <a:latin typeface="黑体" charset="0"/>
                <a:ea typeface="黑体" charset="0"/>
                <a:cs typeface="黑体" charset="0"/>
              </a:rPr>
              <a:t>渝扶办发〔</a:t>
            </a:r>
            <a:r>
              <a:rPr lang="en-US" altLang="zh-CN" dirty="0">
                <a:solidFill>
                  <a:srgbClr val="FF0000"/>
                </a:solidFill>
                <a:latin typeface="黑体" charset="0"/>
                <a:ea typeface="黑体" charset="0"/>
                <a:cs typeface="黑体" charset="0"/>
              </a:rPr>
              <a:t>2019</a:t>
            </a:r>
            <a:r>
              <a:rPr lang="zh-CN" altLang="zh-CN" dirty="0">
                <a:solidFill>
                  <a:srgbClr val="FF0000"/>
                </a:solidFill>
                <a:latin typeface="黑体" charset="0"/>
                <a:ea typeface="黑体" charset="0"/>
                <a:cs typeface="黑体" charset="0"/>
              </a:rPr>
              <a:t>〕</a:t>
            </a:r>
            <a:r>
              <a:rPr lang="en-US" altLang="zh-CN" dirty="0">
                <a:solidFill>
                  <a:srgbClr val="FF0000"/>
                </a:solidFill>
                <a:latin typeface="黑体" charset="0"/>
                <a:ea typeface="黑体" charset="0"/>
                <a:cs typeface="黑体" charset="0"/>
              </a:rPr>
              <a:t>45</a:t>
            </a:r>
            <a:r>
              <a:rPr lang="zh-CN" altLang="zh-CN" dirty="0">
                <a:solidFill>
                  <a:srgbClr val="FF0000"/>
                </a:solidFill>
                <a:latin typeface="黑体" charset="0"/>
                <a:ea typeface="黑体" charset="0"/>
                <a:cs typeface="黑体" charset="0"/>
              </a:rPr>
              <a:t>号</a:t>
            </a:r>
            <a:r>
              <a:rPr lang="zh-CN" altLang="en-US" dirty="0">
                <a:solidFill>
                  <a:srgbClr val="FF0000"/>
                </a:solidFill>
                <a:latin typeface="黑体" charset="0"/>
                <a:ea typeface="黑体" charset="0"/>
                <a:cs typeface="黑体" charset="0"/>
              </a:rPr>
              <a:t>）</a:t>
            </a:r>
            <a:endParaRPr lang="en-US" altLang="zh-CN" dirty="0">
              <a:solidFill>
                <a:srgbClr val="FF0000"/>
              </a:solidFill>
              <a:latin typeface="黑体" charset="0"/>
              <a:ea typeface="黑体" charset="0"/>
              <a:cs typeface="黑体" charset="0"/>
            </a:endParaRPr>
          </a:p>
          <a:p>
            <a:r>
              <a:rPr lang="zh-CN" altLang="zh-CN" dirty="0">
                <a:solidFill>
                  <a:schemeClr val="bg1"/>
                </a:solidFill>
                <a:latin typeface="黑体" charset="0"/>
                <a:ea typeface="黑体" charset="0"/>
                <a:cs typeface="黑体" charset="0"/>
              </a:rPr>
              <a:t>《关于创新发展扶贫小额信贷的指导意见》（国开办发〔</a:t>
            </a:r>
            <a:r>
              <a:rPr lang="en-US" altLang="zh-CN" dirty="0">
                <a:solidFill>
                  <a:schemeClr val="bg1"/>
                </a:solidFill>
                <a:latin typeface="黑体" charset="0"/>
                <a:ea typeface="黑体" charset="0"/>
                <a:cs typeface="黑体" charset="0"/>
              </a:rPr>
              <a:t>2014</a:t>
            </a:r>
            <a:r>
              <a:rPr lang="zh-CN" altLang="zh-CN" dirty="0">
                <a:solidFill>
                  <a:schemeClr val="bg1"/>
                </a:solidFill>
                <a:latin typeface="黑体" charset="0"/>
                <a:ea typeface="黑体" charset="0"/>
                <a:cs typeface="黑体" charset="0"/>
              </a:rPr>
              <a:t>〕</a:t>
            </a:r>
            <a:r>
              <a:rPr lang="en-US" altLang="zh-CN" dirty="0">
                <a:solidFill>
                  <a:schemeClr val="bg1"/>
                </a:solidFill>
                <a:latin typeface="黑体" charset="0"/>
                <a:ea typeface="黑体" charset="0"/>
                <a:cs typeface="黑体" charset="0"/>
              </a:rPr>
              <a:t>78</a:t>
            </a:r>
            <a:r>
              <a:rPr lang="zh-CN" altLang="zh-CN" dirty="0">
                <a:solidFill>
                  <a:schemeClr val="bg1"/>
                </a:solidFill>
                <a:latin typeface="黑体" charset="0"/>
                <a:ea typeface="黑体" charset="0"/>
                <a:cs typeface="黑体" charset="0"/>
              </a:rPr>
              <a:t>号）</a:t>
            </a:r>
            <a:endParaRPr lang="en-US" altLang="zh-CN" dirty="0">
              <a:solidFill>
                <a:schemeClr val="bg1"/>
              </a:solidFill>
              <a:latin typeface="黑体" charset="0"/>
              <a:ea typeface="黑体" charset="0"/>
              <a:cs typeface="黑体" charset="0"/>
            </a:endParaRPr>
          </a:p>
          <a:p>
            <a:r>
              <a:rPr lang="zh-CN" altLang="zh-CN" dirty="0">
                <a:solidFill>
                  <a:schemeClr val="bg1"/>
                </a:solidFill>
                <a:latin typeface="黑体" charset="0"/>
                <a:ea typeface="黑体" charset="0"/>
                <a:cs typeface="黑体" charset="0"/>
              </a:rPr>
              <a:t>《关于促进扶贫小额信贷健康发展的通知》（银监发〔</a:t>
            </a:r>
            <a:r>
              <a:rPr lang="en-US" altLang="zh-CN" dirty="0">
                <a:solidFill>
                  <a:schemeClr val="bg1"/>
                </a:solidFill>
                <a:latin typeface="黑体" charset="0"/>
                <a:ea typeface="黑体" charset="0"/>
                <a:cs typeface="黑体" charset="0"/>
              </a:rPr>
              <a:t>2017</a:t>
            </a:r>
            <a:r>
              <a:rPr lang="zh-CN" altLang="zh-CN" dirty="0">
                <a:solidFill>
                  <a:schemeClr val="bg1"/>
                </a:solidFill>
                <a:latin typeface="黑体" charset="0"/>
                <a:ea typeface="黑体" charset="0"/>
                <a:cs typeface="黑体" charset="0"/>
              </a:rPr>
              <a:t>〕</a:t>
            </a:r>
            <a:r>
              <a:rPr lang="en-US" altLang="zh-CN" dirty="0">
                <a:solidFill>
                  <a:schemeClr val="bg1"/>
                </a:solidFill>
                <a:latin typeface="黑体" charset="0"/>
                <a:ea typeface="黑体" charset="0"/>
                <a:cs typeface="黑体" charset="0"/>
              </a:rPr>
              <a:t>42</a:t>
            </a:r>
            <a:r>
              <a:rPr lang="zh-CN" altLang="zh-CN" dirty="0">
                <a:solidFill>
                  <a:schemeClr val="bg1"/>
                </a:solidFill>
                <a:latin typeface="黑体" charset="0"/>
                <a:ea typeface="黑体" charset="0"/>
                <a:cs typeface="黑体" charset="0"/>
              </a:rPr>
              <a:t>号）</a:t>
            </a:r>
            <a:endParaRPr lang="en-US" altLang="zh-CN" dirty="0">
              <a:solidFill>
                <a:schemeClr val="bg1"/>
              </a:solidFill>
              <a:latin typeface="黑体" charset="0"/>
              <a:ea typeface="黑体" charset="0"/>
              <a:cs typeface="黑体" charset="0"/>
            </a:endParaRPr>
          </a:p>
          <a:p>
            <a:r>
              <a:rPr lang="zh-CN" altLang="zh-CN" dirty="0">
                <a:solidFill>
                  <a:srgbClr val="FF0000"/>
                </a:solidFill>
                <a:latin typeface="黑体" charset="0"/>
                <a:ea typeface="黑体" charset="0"/>
                <a:cs typeface="黑体" charset="0"/>
              </a:rPr>
              <a:t>《关于进一步规范和完善扶贫小额信贷管理的通知》（银保监发〔</a:t>
            </a:r>
            <a:r>
              <a:rPr lang="en-US" altLang="zh-CN" dirty="0">
                <a:solidFill>
                  <a:srgbClr val="FF0000"/>
                </a:solidFill>
                <a:latin typeface="黑体" charset="0"/>
                <a:ea typeface="黑体" charset="0"/>
                <a:cs typeface="黑体" charset="0"/>
              </a:rPr>
              <a:t>2019</a:t>
            </a:r>
            <a:r>
              <a:rPr lang="zh-CN" altLang="zh-CN" dirty="0">
                <a:solidFill>
                  <a:srgbClr val="FF0000"/>
                </a:solidFill>
                <a:latin typeface="黑体" charset="0"/>
                <a:ea typeface="黑体" charset="0"/>
                <a:cs typeface="黑体" charset="0"/>
              </a:rPr>
              <a:t>〕</a:t>
            </a:r>
            <a:r>
              <a:rPr lang="en-US" altLang="zh-CN" dirty="0">
                <a:solidFill>
                  <a:srgbClr val="FF0000"/>
                </a:solidFill>
                <a:latin typeface="黑体" charset="0"/>
                <a:ea typeface="黑体" charset="0"/>
                <a:cs typeface="黑体" charset="0"/>
              </a:rPr>
              <a:t>24</a:t>
            </a:r>
            <a:r>
              <a:rPr lang="zh-CN" altLang="zh-CN" dirty="0">
                <a:solidFill>
                  <a:srgbClr val="FF0000"/>
                </a:solidFill>
                <a:latin typeface="黑体" charset="0"/>
                <a:ea typeface="黑体" charset="0"/>
                <a:cs typeface="黑体" charset="0"/>
              </a:rPr>
              <a:t>号）</a:t>
            </a:r>
            <a:endParaRPr lang="en-US" altLang="zh-CN" dirty="0">
              <a:solidFill>
                <a:srgbClr val="FF0000"/>
              </a:solidFill>
              <a:latin typeface="黑体" charset="0"/>
              <a:ea typeface="黑体" charset="0"/>
              <a:cs typeface="黑体" charset="0"/>
            </a:endParaRPr>
          </a:p>
          <a:p>
            <a:r>
              <a:rPr lang="zh-CN" altLang="zh-CN" dirty="0">
                <a:solidFill>
                  <a:schemeClr val="bg1"/>
                </a:solidFill>
                <a:latin typeface="黑体" charset="0"/>
                <a:ea typeface="黑体" charset="0"/>
                <a:cs typeface="黑体" charset="0"/>
              </a:rPr>
              <a:t>《关于进一步推进扶贫小额信贷工作的实施意见》（渝扶办发〔</a:t>
            </a:r>
            <a:r>
              <a:rPr lang="en-US" altLang="zh-CN" dirty="0">
                <a:solidFill>
                  <a:schemeClr val="bg1"/>
                </a:solidFill>
                <a:latin typeface="黑体" charset="0"/>
                <a:ea typeface="黑体" charset="0"/>
                <a:cs typeface="黑体" charset="0"/>
              </a:rPr>
              <a:t>2017</a:t>
            </a:r>
            <a:r>
              <a:rPr lang="zh-CN" altLang="zh-CN" dirty="0">
                <a:solidFill>
                  <a:schemeClr val="bg1"/>
                </a:solidFill>
                <a:latin typeface="黑体" charset="0"/>
                <a:ea typeface="黑体" charset="0"/>
                <a:cs typeface="黑体" charset="0"/>
              </a:rPr>
              <a:t>〕</a:t>
            </a:r>
            <a:r>
              <a:rPr lang="en-US" altLang="zh-CN" dirty="0">
                <a:solidFill>
                  <a:schemeClr val="bg1"/>
                </a:solidFill>
                <a:latin typeface="黑体" charset="0"/>
                <a:ea typeface="黑体" charset="0"/>
                <a:cs typeface="黑体" charset="0"/>
              </a:rPr>
              <a:t>            49</a:t>
            </a:r>
            <a:r>
              <a:rPr lang="zh-CN" altLang="zh-CN" dirty="0">
                <a:solidFill>
                  <a:schemeClr val="bg1"/>
                </a:solidFill>
                <a:latin typeface="黑体" charset="0"/>
                <a:ea typeface="黑体" charset="0"/>
                <a:cs typeface="黑体" charset="0"/>
              </a:rPr>
              <a:t>号）</a:t>
            </a:r>
            <a:endParaRPr lang="en-US" altLang="zh-CN" dirty="0">
              <a:solidFill>
                <a:schemeClr val="bg1"/>
              </a:solidFill>
              <a:latin typeface="黑体" charset="0"/>
              <a:ea typeface="黑体" charset="0"/>
              <a:cs typeface="黑体" charset="0"/>
            </a:endParaRPr>
          </a:p>
          <a:p>
            <a:r>
              <a:rPr lang="zh-CN" altLang="zh-CN" dirty="0">
                <a:solidFill>
                  <a:schemeClr val="bg1"/>
                </a:solidFill>
                <a:latin typeface="黑体" charset="0"/>
                <a:ea typeface="黑体" charset="0"/>
                <a:cs typeface="黑体" charset="0"/>
              </a:rPr>
              <a:t>《进一步明确扶贫小额信贷有关要求的通知》（渝扶办发〔</a:t>
            </a:r>
            <a:r>
              <a:rPr lang="en-US" altLang="zh-CN" dirty="0">
                <a:solidFill>
                  <a:schemeClr val="bg1"/>
                </a:solidFill>
                <a:latin typeface="黑体" charset="0"/>
                <a:ea typeface="黑体" charset="0"/>
                <a:cs typeface="黑体" charset="0"/>
              </a:rPr>
              <a:t>2018</a:t>
            </a:r>
            <a:r>
              <a:rPr lang="zh-CN" altLang="zh-CN" dirty="0">
                <a:solidFill>
                  <a:schemeClr val="bg1"/>
                </a:solidFill>
                <a:latin typeface="黑体" charset="0"/>
                <a:ea typeface="黑体" charset="0"/>
                <a:cs typeface="黑体" charset="0"/>
              </a:rPr>
              <a:t>〕</a:t>
            </a:r>
            <a:r>
              <a:rPr lang="en-US" altLang="zh-CN" dirty="0">
                <a:solidFill>
                  <a:schemeClr val="bg1"/>
                </a:solidFill>
                <a:latin typeface="黑体" charset="0"/>
                <a:ea typeface="黑体" charset="0"/>
                <a:cs typeface="黑体" charset="0"/>
              </a:rPr>
              <a:t>85</a:t>
            </a:r>
            <a:r>
              <a:rPr lang="zh-CN" altLang="zh-CN" dirty="0">
                <a:solidFill>
                  <a:schemeClr val="bg1"/>
                </a:solidFill>
                <a:latin typeface="黑体" charset="0"/>
                <a:ea typeface="黑体" charset="0"/>
                <a:cs typeface="黑体" charset="0"/>
              </a:rPr>
              <a:t>号）</a:t>
            </a:r>
            <a:endParaRPr lang="zh-CN" altLang="en-US" dirty="0">
              <a:solidFill>
                <a:schemeClr val="bg1"/>
              </a:solidFill>
              <a:latin typeface="黑体" charset="0"/>
              <a:ea typeface="黑体" charset="0"/>
              <a:cs typeface="黑体" charset="0"/>
            </a:endParaRPr>
          </a:p>
          <a:p>
            <a:endParaRPr lang="zh-CN" altLang="en-US" dirty="0">
              <a:solidFill>
                <a:schemeClr val="bg1"/>
              </a:solidFill>
            </a:endParaRPr>
          </a:p>
          <a:p>
            <a:endParaRPr kumimoji="1" lang="zh-CN" altLang="en-US" dirty="0"/>
          </a:p>
        </p:txBody>
      </p:sp>
    </p:spTree>
    <p:custDataLst>
      <p:tags r:id="rId1"/>
    </p:custDataLst>
    <p:extLst>
      <p:ext uri="{BB962C8B-B14F-4D97-AF65-F5344CB8AC3E}">
        <p14:creationId xmlns:p14="http://schemas.microsoft.com/office/powerpoint/2010/main" val="15452245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3" name="椭圆 2"/>
          <p:cNvSpPr/>
          <p:nvPr/>
        </p:nvSpPr>
        <p:spPr>
          <a:xfrm>
            <a:off x="980944" y="1932700"/>
            <a:ext cx="1584456" cy="1584456"/>
          </a:xfrm>
          <a:prstGeom prst="ellipse">
            <a:avLst/>
          </a:prstGeom>
          <a:solidFill>
            <a:srgbClr val="FEA600"/>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1" kern="0" dirty="0">
                <a:solidFill>
                  <a:sysClr val="window" lastClr="FFFFFF"/>
                </a:solidFill>
                <a:latin typeface="微软雅黑" pitchFamily="34" charset="-122"/>
                <a:ea typeface="微软雅黑" pitchFamily="34" charset="-122"/>
              </a:rPr>
              <a:t>乡村旅游</a:t>
            </a:r>
            <a:endParaRPr lang="en-US" altLang="zh-CN" b="1" kern="0" dirty="0">
              <a:solidFill>
                <a:sysClr val="window" lastClr="FFFFFF"/>
              </a:solidFill>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1</a:t>
            </a:r>
            <a:r>
              <a:rPr kumimoji="0" lang="en-US" altLang="zh-CN"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.0</a:t>
            </a:r>
            <a:r>
              <a:rPr kumimoji="0" lang="zh-CN" altLang="en-US"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时代</a:t>
            </a:r>
          </a:p>
        </p:txBody>
      </p:sp>
      <p:sp>
        <p:nvSpPr>
          <p:cNvPr id="4" name="椭圆 3"/>
          <p:cNvSpPr/>
          <p:nvPr/>
        </p:nvSpPr>
        <p:spPr>
          <a:xfrm>
            <a:off x="3816110" y="2182622"/>
            <a:ext cx="1721090" cy="1734476"/>
          </a:xfrm>
          <a:prstGeom prst="ellipse">
            <a:avLst/>
          </a:prstGeom>
          <a:solidFill>
            <a:srgbClr val="A6A6A6"/>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lvl="0" algn="ctr">
              <a:defRPr/>
            </a:pPr>
            <a:r>
              <a:rPr lang="zh-CN" altLang="en-US" b="1" kern="0" dirty="0">
                <a:solidFill>
                  <a:sysClr val="window" lastClr="FFFFFF"/>
                </a:solidFill>
                <a:latin typeface="微软雅黑" pitchFamily="34" charset="-122"/>
                <a:ea typeface="微软雅黑" pitchFamily="34" charset="-122"/>
              </a:rPr>
              <a:t>乡村旅游</a:t>
            </a:r>
            <a:endParaRPr lang="en-US" altLang="zh-CN" b="1" kern="0" dirty="0">
              <a:solidFill>
                <a:sysClr val="window" lastClr="FFFFFF"/>
              </a:solidFill>
              <a:latin typeface="微软雅黑" pitchFamily="34" charset="-122"/>
              <a:ea typeface="微软雅黑" pitchFamily="34" charset="-122"/>
            </a:endParaRPr>
          </a:p>
          <a:p>
            <a:pPr lvl="0" algn="ctr">
              <a:defRPr/>
            </a:pPr>
            <a:r>
              <a:rPr lang="zh-CN" altLang="zh-CN" b="1" kern="0" dirty="0">
                <a:solidFill>
                  <a:sysClr val="window" lastClr="FFFFFF"/>
                </a:solidFill>
                <a:latin typeface="微软雅黑" pitchFamily="34" charset="-122"/>
                <a:ea typeface="微软雅黑" pitchFamily="34" charset="-122"/>
              </a:rPr>
              <a:t>2</a:t>
            </a:r>
            <a:r>
              <a:rPr lang="en-US" altLang="zh-CN" b="1" kern="0" dirty="0">
                <a:solidFill>
                  <a:sysClr val="window" lastClr="FFFFFF"/>
                </a:solidFill>
                <a:latin typeface="微软雅黑" pitchFamily="34" charset="-122"/>
                <a:ea typeface="微软雅黑" pitchFamily="34" charset="-122"/>
              </a:rPr>
              <a:t>.0</a:t>
            </a:r>
            <a:r>
              <a:rPr lang="zh-CN" altLang="en-US" b="1" kern="0" dirty="0">
                <a:solidFill>
                  <a:sysClr val="window" lastClr="FFFFFF"/>
                </a:solidFill>
                <a:latin typeface="微软雅黑" pitchFamily="34" charset="-122"/>
                <a:ea typeface="微软雅黑" pitchFamily="34" charset="-122"/>
              </a:rPr>
              <a:t>时代</a:t>
            </a:r>
          </a:p>
        </p:txBody>
      </p:sp>
      <p:sp>
        <p:nvSpPr>
          <p:cNvPr id="5" name="椭圆 4"/>
          <p:cNvSpPr/>
          <p:nvPr/>
        </p:nvSpPr>
        <p:spPr>
          <a:xfrm>
            <a:off x="6422674" y="1761031"/>
            <a:ext cx="1603725" cy="1603725"/>
          </a:xfrm>
          <a:prstGeom prst="ellipse">
            <a:avLst/>
          </a:prstGeom>
          <a:solidFill>
            <a:srgbClr val="FEA600"/>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lvl="0" algn="ctr">
              <a:defRPr/>
            </a:pPr>
            <a:r>
              <a:rPr lang="zh-CN" altLang="en-US" b="1" kern="0" dirty="0">
                <a:solidFill>
                  <a:sysClr val="window" lastClr="FFFFFF"/>
                </a:solidFill>
                <a:latin typeface="微软雅黑" pitchFamily="34" charset="-122"/>
                <a:ea typeface="微软雅黑" pitchFamily="34" charset="-122"/>
              </a:rPr>
              <a:t>乡村旅游</a:t>
            </a:r>
            <a:endParaRPr lang="en-US" altLang="zh-CN" b="1" kern="0" dirty="0">
              <a:solidFill>
                <a:sysClr val="window" lastClr="FFFFFF"/>
              </a:solidFill>
              <a:latin typeface="微软雅黑" pitchFamily="34" charset="-122"/>
              <a:ea typeface="微软雅黑" pitchFamily="34" charset="-122"/>
            </a:endParaRPr>
          </a:p>
          <a:p>
            <a:pPr lvl="0" algn="ctr">
              <a:defRPr/>
            </a:pPr>
            <a:r>
              <a:rPr lang="zh-CN" altLang="zh-CN" b="1" kern="0" dirty="0">
                <a:solidFill>
                  <a:sysClr val="window" lastClr="FFFFFF"/>
                </a:solidFill>
                <a:latin typeface="微软雅黑" pitchFamily="34" charset="-122"/>
                <a:ea typeface="微软雅黑" pitchFamily="34" charset="-122"/>
              </a:rPr>
              <a:t>3</a:t>
            </a:r>
            <a:r>
              <a:rPr lang="en-US" altLang="zh-CN" b="1" kern="0" dirty="0">
                <a:solidFill>
                  <a:sysClr val="window" lastClr="FFFFFF"/>
                </a:solidFill>
                <a:latin typeface="微软雅黑" pitchFamily="34" charset="-122"/>
                <a:ea typeface="微软雅黑" pitchFamily="34" charset="-122"/>
              </a:rPr>
              <a:t>.0</a:t>
            </a:r>
            <a:r>
              <a:rPr lang="zh-CN" altLang="en-US" b="1" kern="0" dirty="0">
                <a:solidFill>
                  <a:sysClr val="window" lastClr="FFFFFF"/>
                </a:solidFill>
                <a:latin typeface="微软雅黑" pitchFamily="34" charset="-122"/>
                <a:ea typeface="微软雅黑" pitchFamily="34" charset="-122"/>
              </a:rPr>
              <a:t>时代</a:t>
            </a:r>
          </a:p>
        </p:txBody>
      </p:sp>
      <p:sp>
        <p:nvSpPr>
          <p:cNvPr id="6" name="椭圆 5"/>
          <p:cNvSpPr/>
          <p:nvPr/>
        </p:nvSpPr>
        <p:spPr>
          <a:xfrm>
            <a:off x="9562640" y="1109939"/>
            <a:ext cx="1689559" cy="1689559"/>
          </a:xfrm>
          <a:prstGeom prst="ellipse">
            <a:avLst/>
          </a:prstGeom>
          <a:solidFill>
            <a:srgbClr val="A6A6A6"/>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lvl="0" algn="ctr">
              <a:defRPr/>
            </a:pPr>
            <a:r>
              <a:rPr lang="zh-CN" altLang="en-US" b="1" kern="0" dirty="0">
                <a:solidFill>
                  <a:sysClr val="window" lastClr="FFFFFF"/>
                </a:solidFill>
                <a:latin typeface="微软雅黑" pitchFamily="34" charset="-122"/>
                <a:ea typeface="微软雅黑" pitchFamily="34" charset="-122"/>
              </a:rPr>
              <a:t>乡村旅游</a:t>
            </a:r>
            <a:endParaRPr lang="en-US" altLang="zh-CN" b="1" kern="0" dirty="0">
              <a:solidFill>
                <a:sysClr val="window" lastClr="FFFFFF"/>
              </a:solidFill>
              <a:latin typeface="微软雅黑" pitchFamily="34" charset="-122"/>
              <a:ea typeface="微软雅黑" pitchFamily="34" charset="-122"/>
            </a:endParaRPr>
          </a:p>
          <a:p>
            <a:pPr lvl="0" algn="ctr">
              <a:defRPr/>
            </a:pPr>
            <a:r>
              <a:rPr lang="zh-CN" altLang="zh-CN" b="1" kern="0" dirty="0">
                <a:solidFill>
                  <a:sysClr val="window" lastClr="FFFFFF"/>
                </a:solidFill>
                <a:latin typeface="微软雅黑" pitchFamily="34" charset="-122"/>
                <a:ea typeface="微软雅黑" pitchFamily="34" charset="-122"/>
              </a:rPr>
              <a:t>4</a:t>
            </a:r>
            <a:r>
              <a:rPr lang="en-US" altLang="zh-CN" b="1" kern="0" dirty="0">
                <a:solidFill>
                  <a:sysClr val="window" lastClr="FFFFFF"/>
                </a:solidFill>
                <a:latin typeface="微软雅黑" pitchFamily="34" charset="-122"/>
                <a:ea typeface="微软雅黑" pitchFamily="34" charset="-122"/>
              </a:rPr>
              <a:t>.0</a:t>
            </a:r>
            <a:r>
              <a:rPr lang="zh-CN" altLang="en-US" b="1" kern="0" dirty="0">
                <a:solidFill>
                  <a:sysClr val="window" lastClr="FFFFFF"/>
                </a:solidFill>
                <a:latin typeface="微软雅黑" pitchFamily="34" charset="-122"/>
                <a:ea typeface="微软雅黑" pitchFamily="34" charset="-122"/>
              </a:rPr>
              <a:t>时代</a:t>
            </a:r>
          </a:p>
        </p:txBody>
      </p:sp>
      <p:cxnSp>
        <p:nvCxnSpPr>
          <p:cNvPr id="7" name="直接连接符 20"/>
          <p:cNvCxnSpPr>
            <a:stCxn id="3" idx="6"/>
            <a:endCxn id="4" idx="2"/>
          </p:cNvCxnSpPr>
          <p:nvPr/>
        </p:nvCxnSpPr>
        <p:spPr>
          <a:xfrm>
            <a:off x="2565400" y="2724928"/>
            <a:ext cx="1250710" cy="324932"/>
          </a:xfrm>
          <a:prstGeom prst="line">
            <a:avLst/>
          </a:prstGeom>
          <a:noFill/>
          <a:ln w="6350" cap="flat" cmpd="sng" algn="ctr">
            <a:solidFill>
              <a:srgbClr val="2B2939"/>
            </a:solidFill>
            <a:prstDash val="solid"/>
            <a:miter lim="800000"/>
            <a:headEnd type="oval" w="med" len="med"/>
            <a:tailEnd type="oval" w="med" len="med"/>
          </a:ln>
          <a:effectLst/>
        </p:spPr>
      </p:cxnSp>
      <p:cxnSp>
        <p:nvCxnSpPr>
          <p:cNvPr id="8" name="直接连接符 21"/>
          <p:cNvCxnSpPr>
            <a:stCxn id="4" idx="6"/>
            <a:endCxn id="5" idx="2"/>
          </p:cNvCxnSpPr>
          <p:nvPr/>
        </p:nvCxnSpPr>
        <p:spPr>
          <a:xfrm flipV="1">
            <a:off x="5537200" y="2562894"/>
            <a:ext cx="885474" cy="486966"/>
          </a:xfrm>
          <a:prstGeom prst="line">
            <a:avLst/>
          </a:prstGeom>
          <a:noFill/>
          <a:ln w="6350" cap="flat" cmpd="sng" algn="ctr">
            <a:solidFill>
              <a:srgbClr val="2B2939"/>
            </a:solidFill>
            <a:prstDash val="solid"/>
            <a:miter lim="800000"/>
            <a:headEnd type="oval" w="med" len="med"/>
            <a:tailEnd type="oval" w="med" len="med"/>
          </a:ln>
          <a:effectLst/>
        </p:spPr>
      </p:cxnSp>
      <p:cxnSp>
        <p:nvCxnSpPr>
          <p:cNvPr id="9" name="直接连接符 22"/>
          <p:cNvCxnSpPr>
            <a:stCxn id="5" idx="6"/>
            <a:endCxn id="6" idx="2"/>
          </p:cNvCxnSpPr>
          <p:nvPr/>
        </p:nvCxnSpPr>
        <p:spPr>
          <a:xfrm flipV="1">
            <a:off x="8026399" y="1954719"/>
            <a:ext cx="1536241" cy="608175"/>
          </a:xfrm>
          <a:prstGeom prst="line">
            <a:avLst/>
          </a:prstGeom>
          <a:noFill/>
          <a:ln w="6350" cap="flat" cmpd="sng" algn="ctr">
            <a:solidFill>
              <a:srgbClr val="2B2939"/>
            </a:solidFill>
            <a:prstDash val="solid"/>
            <a:miter lim="800000"/>
            <a:headEnd type="oval" w="med" len="med"/>
            <a:tailEnd type="oval" w="med" len="med"/>
          </a:ln>
          <a:effectLst/>
        </p:spPr>
      </p:cxnSp>
      <p:sp>
        <p:nvSpPr>
          <p:cNvPr id="24" name="矩形 23"/>
          <p:cNvSpPr/>
          <p:nvPr/>
        </p:nvSpPr>
        <p:spPr>
          <a:xfrm>
            <a:off x="787400" y="3918635"/>
            <a:ext cx="2311400" cy="1938992"/>
          </a:xfrm>
          <a:prstGeom prst="rect">
            <a:avLst/>
          </a:prstGeom>
        </p:spPr>
        <p:txBody>
          <a:bodyPr wrap="square">
            <a:spAutoFit/>
          </a:bodyPr>
          <a:lstStyle/>
          <a:p>
            <a:pPr>
              <a:spcAft>
                <a:spcPts val="600"/>
              </a:spcAft>
            </a:pPr>
            <a:r>
              <a:rPr lang="zh-CN" altLang="en-US" sz="2000" dirty="0">
                <a:solidFill>
                  <a:srgbClr val="FFFFFF"/>
                </a:solidFill>
                <a:latin typeface="微软雅黑" charset="0"/>
              </a:rPr>
              <a:t>实际上是我们乡村旅游的萌芽时候，在那个时候主要以</a:t>
            </a:r>
            <a:r>
              <a:rPr lang="zh-CN" altLang="en-US" sz="2000" b="1" dirty="0">
                <a:solidFill>
                  <a:srgbClr val="FFFFFF"/>
                </a:solidFill>
                <a:latin typeface="微软雅黑" charset="0"/>
              </a:rPr>
              <a:t>农家乐采摘</a:t>
            </a:r>
            <a:r>
              <a:rPr lang="zh-CN" altLang="en-US" sz="2000" dirty="0">
                <a:solidFill>
                  <a:srgbClr val="FFFFFF"/>
                </a:solidFill>
                <a:latin typeface="微软雅黑" charset="0"/>
              </a:rPr>
              <a:t>为主，最早出现在成都的郫县。</a:t>
            </a:r>
            <a:endParaRPr lang="en-US" altLang="zh-CN" sz="2000" dirty="0">
              <a:solidFill>
                <a:srgbClr val="FFFFFF"/>
              </a:solidFill>
              <a:latin typeface="微软雅黑" charset="0"/>
            </a:endParaRPr>
          </a:p>
        </p:txBody>
      </p:sp>
      <p:sp>
        <p:nvSpPr>
          <p:cNvPr id="25" name="矩形 24"/>
          <p:cNvSpPr/>
          <p:nvPr/>
        </p:nvSpPr>
        <p:spPr>
          <a:xfrm>
            <a:off x="3556000" y="4172635"/>
            <a:ext cx="2362200" cy="1631216"/>
          </a:xfrm>
          <a:prstGeom prst="rect">
            <a:avLst/>
          </a:prstGeom>
        </p:spPr>
        <p:txBody>
          <a:bodyPr wrap="square">
            <a:spAutoFit/>
          </a:bodyPr>
          <a:lstStyle/>
          <a:p>
            <a:pPr>
              <a:spcAft>
                <a:spcPts val="600"/>
              </a:spcAft>
            </a:pPr>
            <a:r>
              <a:rPr lang="zh-CN" altLang="en-US" sz="2000" dirty="0">
                <a:solidFill>
                  <a:srgbClr val="FFFFFF"/>
                </a:solidFill>
                <a:latin typeface="微软雅黑" charset="0"/>
              </a:rPr>
              <a:t>就进入乡村休闲了，不只是说吃农家饭、住农家屋了，还有相应的配套的</a:t>
            </a:r>
            <a:r>
              <a:rPr lang="zh-CN" altLang="en-US" sz="2000" b="1" dirty="0">
                <a:solidFill>
                  <a:srgbClr val="FFFFFF"/>
                </a:solidFill>
                <a:latin typeface="微软雅黑" charset="0"/>
              </a:rPr>
              <a:t>旅游服务和旅游项目</a:t>
            </a:r>
            <a:r>
              <a:rPr lang="zh-CN" altLang="en-US" sz="2000" dirty="0">
                <a:solidFill>
                  <a:srgbClr val="FFFFFF"/>
                </a:solidFill>
                <a:latin typeface="微软雅黑" charset="0"/>
              </a:rPr>
              <a:t>。</a:t>
            </a:r>
            <a:endParaRPr lang="en-US" altLang="zh-CN" sz="2000" dirty="0">
              <a:solidFill>
                <a:srgbClr val="FFFFFF"/>
              </a:solidFill>
              <a:latin typeface="微软雅黑" charset="0"/>
            </a:endParaRPr>
          </a:p>
        </p:txBody>
      </p:sp>
      <p:sp>
        <p:nvSpPr>
          <p:cNvPr id="26" name="文本框 25"/>
          <p:cNvSpPr txBox="1"/>
          <p:nvPr/>
        </p:nvSpPr>
        <p:spPr>
          <a:xfrm>
            <a:off x="6096000" y="3581400"/>
            <a:ext cx="2463800" cy="2862322"/>
          </a:xfrm>
          <a:prstGeom prst="rect">
            <a:avLst/>
          </a:prstGeom>
          <a:noFill/>
        </p:spPr>
        <p:txBody>
          <a:bodyPr wrap="square" rtlCol="0">
            <a:spAutoFit/>
          </a:bodyPr>
          <a:lstStyle/>
          <a:p>
            <a:r>
              <a:rPr lang="zh-CN" altLang="en-US" sz="2000" dirty="0">
                <a:solidFill>
                  <a:srgbClr val="FFFFFF"/>
                </a:solidFill>
                <a:latin typeface="微软雅黑" charset="0"/>
              </a:rPr>
              <a:t>是乡村度假的时代，实际上就是把一个村子当做一个景区来建设，把一个村子当做一个度假区，或者把一个村子当成一个</a:t>
            </a:r>
            <a:r>
              <a:rPr lang="zh-CN" altLang="en-US" sz="2000" b="1" dirty="0">
                <a:solidFill>
                  <a:srgbClr val="FFFFFF"/>
                </a:solidFill>
                <a:latin typeface="微软雅黑" charset="0"/>
              </a:rPr>
              <a:t>精品的度假酒店</a:t>
            </a:r>
            <a:r>
              <a:rPr lang="zh-CN" altLang="en-US" sz="2000" dirty="0">
                <a:solidFill>
                  <a:srgbClr val="FFFFFF"/>
                </a:solidFill>
                <a:latin typeface="微软雅黑" charset="0"/>
              </a:rPr>
              <a:t>进行建设的这样一个时代。</a:t>
            </a:r>
            <a:endParaRPr lang="en-US" altLang="zh-CN" sz="2000" dirty="0">
              <a:solidFill>
                <a:srgbClr val="FFFFFF"/>
              </a:solidFill>
              <a:latin typeface="微软雅黑" charset="0"/>
            </a:endParaRPr>
          </a:p>
          <a:p>
            <a:endParaRPr kumimoji="1" lang="zh-CN" altLang="en-US" sz="2000" dirty="0">
              <a:solidFill>
                <a:srgbClr val="FFFFFF"/>
              </a:solidFill>
            </a:endParaRPr>
          </a:p>
        </p:txBody>
      </p:sp>
      <p:sp>
        <p:nvSpPr>
          <p:cNvPr id="27" name="矩形 26"/>
          <p:cNvSpPr/>
          <p:nvPr/>
        </p:nvSpPr>
        <p:spPr>
          <a:xfrm>
            <a:off x="8940800" y="2893536"/>
            <a:ext cx="3022600" cy="3477875"/>
          </a:xfrm>
          <a:prstGeom prst="rect">
            <a:avLst/>
          </a:prstGeom>
        </p:spPr>
        <p:txBody>
          <a:bodyPr wrap="square">
            <a:spAutoFit/>
          </a:bodyPr>
          <a:lstStyle/>
          <a:p>
            <a:r>
              <a:rPr lang="zh-CN" altLang="en-US" sz="2000" dirty="0">
                <a:solidFill>
                  <a:srgbClr val="FFFFFF"/>
                </a:solidFill>
                <a:latin typeface="微软雅黑" charset="0"/>
              </a:rPr>
              <a:t>是在中国经济比较发达，或者说旅游产业比较发达的地区，出现了另外一种业态，叫乡村生活的时代。大量的</a:t>
            </a:r>
            <a:r>
              <a:rPr lang="zh-CN" altLang="en-US" sz="2000" b="1" dirty="0">
                <a:solidFill>
                  <a:srgbClr val="FFFFFF"/>
                </a:solidFill>
                <a:latin typeface="微软雅黑" charset="0"/>
              </a:rPr>
              <a:t>乡村创客融入到乡村、住在乡村、建设乡村</a:t>
            </a:r>
            <a:r>
              <a:rPr lang="zh-CN" altLang="en-US" sz="2000" dirty="0">
                <a:solidFill>
                  <a:srgbClr val="FFFFFF"/>
                </a:solidFill>
                <a:latin typeface="微软雅黑" charset="0"/>
              </a:rPr>
              <a:t>，乡村就成为</a:t>
            </a:r>
            <a:r>
              <a:rPr lang="zh-CN" altLang="en-US" sz="2000" b="1" dirty="0">
                <a:solidFill>
                  <a:srgbClr val="FFFFFF"/>
                </a:solidFill>
                <a:latin typeface="微软雅黑" charset="0"/>
              </a:rPr>
              <a:t>目的地</a:t>
            </a:r>
            <a:r>
              <a:rPr lang="zh-CN" altLang="en-US" sz="2000" dirty="0">
                <a:solidFill>
                  <a:srgbClr val="FFFFFF"/>
                </a:solidFill>
                <a:latin typeface="微软雅黑" charset="0"/>
              </a:rPr>
              <a:t>了，不只是短暂的停留而是生活在乡村，发展为一个休闲生活的圈子。我们把它称之为乡村旅游的</a:t>
            </a:r>
            <a:r>
              <a:rPr lang="en-US" altLang="zh-CN" sz="2000" dirty="0">
                <a:solidFill>
                  <a:srgbClr val="FFFFFF"/>
                </a:solidFill>
                <a:latin typeface="微软雅黑" charset="0"/>
              </a:rPr>
              <a:t>4.0</a:t>
            </a:r>
            <a:r>
              <a:rPr lang="zh-CN" altLang="en-US" sz="2000" dirty="0">
                <a:solidFill>
                  <a:srgbClr val="FFFFFF"/>
                </a:solidFill>
                <a:latin typeface="微软雅黑" charset="0"/>
              </a:rPr>
              <a:t>时代。</a:t>
            </a:r>
            <a:endParaRPr lang="zh-CN" altLang="en-US" sz="2000" dirty="0">
              <a:solidFill>
                <a:srgbClr val="FFFFFF"/>
              </a:solidFill>
            </a:endParaRPr>
          </a:p>
        </p:txBody>
      </p:sp>
    </p:spTree>
    <p:extLst>
      <p:ext uri="{BB962C8B-B14F-4D97-AF65-F5344CB8AC3E}">
        <p14:creationId xmlns:p14="http://schemas.microsoft.com/office/powerpoint/2010/main" val="5843707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 name="Picture 2"/>
          <p:cNvPicPr>
            <a:picLocks noChangeAspect="1" noChangeArrowheads="1"/>
          </p:cNvPicPr>
          <p:nvPr/>
        </p:nvPicPr>
        <p:blipFill>
          <a:blip r:embed="rId3" cstate="print"/>
          <a:srcRect/>
          <a:stretch>
            <a:fillRect/>
          </a:stretch>
        </p:blipFill>
        <p:spPr bwMode="auto">
          <a:xfrm>
            <a:off x="0" y="0"/>
            <a:ext cx="12191999" cy="6858000"/>
          </a:xfrm>
          <a:prstGeom prst="roundRect">
            <a:avLst>
              <a:gd name="adj" fmla="val 0"/>
            </a:avLst>
          </a:prstGeom>
          <a:noFill/>
          <a:ln w="9525">
            <a:noFill/>
            <a:miter lim="800000"/>
            <a:headEnd/>
            <a:tailEnd/>
          </a:ln>
          <a:effectLst>
            <a:prstShdw prst="shdw17" dist="17961" dir="2700000">
              <a:schemeClr val="accent1">
                <a:gamma/>
                <a:shade val="60000"/>
                <a:invGamma/>
              </a:schemeClr>
            </a:prstShdw>
          </a:effectLst>
        </p:spPr>
      </p:pic>
    </p:spTree>
    <p:extLst>
      <p:ext uri="{BB962C8B-B14F-4D97-AF65-F5344CB8AC3E}">
        <p14:creationId xmlns:p14="http://schemas.microsoft.com/office/powerpoint/2010/main" val="40715381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 name="Picture 4"/>
          <p:cNvPicPr>
            <a:picLocks noChangeAspect="1"/>
          </p:cNvPicPr>
          <p:nvPr/>
        </p:nvPicPr>
        <p:blipFill>
          <a:blip r:embed="rId3" cstate="print"/>
          <a:stretch>
            <a:fillRect/>
          </a:stretch>
        </p:blipFill>
        <p:spPr>
          <a:xfrm>
            <a:off x="5732144" y="1893945"/>
            <a:ext cx="5494656" cy="4123951"/>
          </a:xfrm>
          <a:prstGeom prst="roundRect">
            <a:avLst>
              <a:gd name="adj" fmla="val 0"/>
            </a:avLst>
          </a:prstGeom>
          <a:noFill/>
          <a:ln w="9525">
            <a:noFill/>
          </a:ln>
        </p:spPr>
      </p:pic>
      <p:sp>
        <p:nvSpPr>
          <p:cNvPr id="2" name="矩形 1"/>
          <p:cNvSpPr/>
          <p:nvPr/>
        </p:nvSpPr>
        <p:spPr>
          <a:xfrm>
            <a:off x="838200" y="1889036"/>
            <a:ext cx="4648200" cy="3108544"/>
          </a:xfrm>
          <a:prstGeom prst="rect">
            <a:avLst/>
          </a:prstGeom>
        </p:spPr>
        <p:txBody>
          <a:bodyPr wrap="square">
            <a:spAutoFit/>
          </a:bodyPr>
          <a:lstStyle/>
          <a:p>
            <a:r>
              <a:rPr lang="zh-CN" altLang="en-US" sz="2800" dirty="0">
                <a:solidFill>
                  <a:srgbClr val="FFFFFF"/>
                </a:solidFill>
                <a:latin typeface="微软雅黑" charset="0"/>
              </a:rPr>
              <a:t>婺源是江西省一个历史悠久的古县，历史上曾属安徽管辖。是古徽州府六县之一。是南宋著名理学家朱熹的故里和中国铁路之父詹天佑的家乡。“一生痴绝处，无梦到徽州”。</a:t>
            </a:r>
          </a:p>
        </p:txBody>
      </p:sp>
      <p:sp>
        <p:nvSpPr>
          <p:cNvPr id="5" name="矩形 4"/>
          <p:cNvSpPr/>
          <p:nvPr/>
        </p:nvSpPr>
        <p:spPr>
          <a:xfrm>
            <a:off x="824188" y="577334"/>
            <a:ext cx="6405920" cy="584776"/>
          </a:xfrm>
          <a:prstGeom prst="rect">
            <a:avLst/>
          </a:prstGeom>
        </p:spPr>
        <p:txBody>
          <a:bodyPr wrap="none">
            <a:spAutoFit/>
          </a:bodyPr>
          <a:lstStyle/>
          <a:p>
            <a:r>
              <a:rPr lang="zh-CN" altLang="en-US" sz="3200" b="1" dirty="0">
                <a:solidFill>
                  <a:srgbClr val="FFFFFF"/>
                </a:solidFill>
                <a:latin typeface="微软雅黑" charset="0"/>
              </a:rPr>
              <a:t>乡村旅游可借鉴范例</a:t>
            </a:r>
            <a:r>
              <a:rPr lang="en-US" altLang="zh-CN" sz="3200" b="1" dirty="0">
                <a:solidFill>
                  <a:srgbClr val="FFFFFF"/>
                </a:solidFill>
                <a:latin typeface="微软雅黑" charset="0"/>
              </a:rPr>
              <a:t>——</a:t>
            </a:r>
            <a:r>
              <a:rPr lang="zh-CN" altLang="en-US" sz="3200" b="1" dirty="0">
                <a:solidFill>
                  <a:srgbClr val="FFFFFF"/>
                </a:solidFill>
                <a:latin typeface="微软雅黑" charset="0"/>
              </a:rPr>
              <a:t>江西婺源</a:t>
            </a:r>
          </a:p>
        </p:txBody>
      </p:sp>
    </p:spTree>
    <p:extLst>
      <p:ext uri="{BB962C8B-B14F-4D97-AF65-F5344CB8AC3E}">
        <p14:creationId xmlns:p14="http://schemas.microsoft.com/office/powerpoint/2010/main" val="33804054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 name="组 1"/>
          <p:cNvGrpSpPr/>
          <p:nvPr/>
        </p:nvGrpSpPr>
        <p:grpSpPr>
          <a:xfrm>
            <a:off x="812800" y="1625600"/>
            <a:ext cx="10414000" cy="4419598"/>
            <a:chOff x="1820544" y="3394337"/>
            <a:chExt cx="20760056" cy="8696062"/>
          </a:xfrm>
        </p:grpSpPr>
        <p:pic>
          <p:nvPicPr>
            <p:cNvPr id="3" name="Picture 2"/>
            <p:cNvPicPr>
              <a:picLocks noChangeAspect="1"/>
            </p:cNvPicPr>
            <p:nvPr/>
          </p:nvPicPr>
          <p:blipFill>
            <a:blip r:embed="rId3" cstate="print"/>
            <a:stretch>
              <a:fillRect/>
            </a:stretch>
          </p:blipFill>
          <p:spPr>
            <a:xfrm>
              <a:off x="1820544" y="6858000"/>
              <a:ext cx="3894456" cy="5207000"/>
            </a:xfrm>
            <a:prstGeom prst="roundRect">
              <a:avLst>
                <a:gd name="adj" fmla="val 0"/>
              </a:avLst>
            </a:prstGeom>
            <a:noFill/>
            <a:ln w="9525">
              <a:noFill/>
            </a:ln>
          </p:spPr>
        </p:pic>
        <p:pic>
          <p:nvPicPr>
            <p:cNvPr id="4" name="Picture 3"/>
            <p:cNvPicPr>
              <a:picLocks noChangeAspect="1"/>
            </p:cNvPicPr>
            <p:nvPr/>
          </p:nvPicPr>
          <p:blipFill>
            <a:blip r:embed="rId4" cstate="print"/>
            <a:stretch>
              <a:fillRect/>
            </a:stretch>
          </p:blipFill>
          <p:spPr>
            <a:xfrm>
              <a:off x="18647409" y="9017000"/>
              <a:ext cx="3933191" cy="3048000"/>
            </a:xfrm>
            <a:prstGeom prst="roundRect">
              <a:avLst>
                <a:gd name="adj" fmla="val 0"/>
              </a:avLst>
            </a:prstGeom>
            <a:noFill/>
            <a:ln w="9525">
              <a:noFill/>
            </a:ln>
          </p:spPr>
        </p:pic>
        <p:pic>
          <p:nvPicPr>
            <p:cNvPr id="7" name="Picture 2"/>
            <p:cNvPicPr>
              <a:picLocks noChangeAspect="1"/>
            </p:cNvPicPr>
            <p:nvPr/>
          </p:nvPicPr>
          <p:blipFill>
            <a:blip r:embed="rId5" cstate="print"/>
            <a:stretch>
              <a:fillRect/>
            </a:stretch>
          </p:blipFill>
          <p:spPr>
            <a:xfrm>
              <a:off x="1878555" y="3394337"/>
              <a:ext cx="3861846" cy="3082663"/>
            </a:xfrm>
            <a:prstGeom prst="roundRect">
              <a:avLst>
                <a:gd name="adj" fmla="val 0"/>
              </a:avLst>
            </a:prstGeom>
            <a:noFill/>
            <a:ln w="9525">
              <a:noFill/>
            </a:ln>
          </p:spPr>
        </p:pic>
        <p:pic>
          <p:nvPicPr>
            <p:cNvPr id="8" name="Picture 11"/>
            <p:cNvPicPr>
              <a:picLocks noChangeAspect="1"/>
            </p:cNvPicPr>
            <p:nvPr/>
          </p:nvPicPr>
          <p:blipFill>
            <a:blip r:embed="rId6" cstate="print"/>
            <a:stretch>
              <a:fillRect/>
            </a:stretch>
          </p:blipFill>
          <p:spPr>
            <a:xfrm>
              <a:off x="10230485" y="9003030"/>
              <a:ext cx="3866515" cy="3087369"/>
            </a:xfrm>
            <a:prstGeom prst="roundRect">
              <a:avLst>
                <a:gd name="adj" fmla="val 0"/>
              </a:avLst>
            </a:prstGeom>
            <a:noFill/>
            <a:ln w="9525">
              <a:noFill/>
            </a:ln>
          </p:spPr>
        </p:pic>
        <p:pic>
          <p:nvPicPr>
            <p:cNvPr id="11" name="Picture 9"/>
            <p:cNvPicPr>
              <a:picLocks noChangeAspect="1"/>
            </p:cNvPicPr>
            <p:nvPr/>
          </p:nvPicPr>
          <p:blipFill>
            <a:blip r:embed="rId7" cstate="print"/>
            <a:stretch>
              <a:fillRect/>
            </a:stretch>
          </p:blipFill>
          <p:spPr>
            <a:xfrm>
              <a:off x="6053454" y="8991600"/>
              <a:ext cx="3852546" cy="3073400"/>
            </a:xfrm>
            <a:prstGeom prst="roundRect">
              <a:avLst>
                <a:gd name="adj" fmla="val 0"/>
              </a:avLst>
            </a:prstGeom>
            <a:noFill/>
            <a:ln w="9525">
              <a:noFill/>
            </a:ln>
          </p:spPr>
        </p:pic>
        <p:pic>
          <p:nvPicPr>
            <p:cNvPr id="12" name="Picture 10"/>
            <p:cNvPicPr>
              <a:picLocks noChangeAspect="1"/>
            </p:cNvPicPr>
            <p:nvPr/>
          </p:nvPicPr>
          <p:blipFill>
            <a:blip r:embed="rId8" cstate="print"/>
            <a:stretch>
              <a:fillRect/>
            </a:stretch>
          </p:blipFill>
          <p:spPr>
            <a:xfrm>
              <a:off x="14478000" y="9042400"/>
              <a:ext cx="3860800" cy="3022600"/>
            </a:xfrm>
            <a:prstGeom prst="roundRect">
              <a:avLst>
                <a:gd name="adj" fmla="val 0"/>
              </a:avLst>
            </a:prstGeom>
            <a:noFill/>
            <a:ln w="9525">
              <a:noFill/>
            </a:ln>
          </p:spPr>
        </p:pic>
        <p:pic>
          <p:nvPicPr>
            <p:cNvPr id="14" name="Picture 3"/>
            <p:cNvPicPr>
              <a:picLocks noChangeAspect="1"/>
            </p:cNvPicPr>
            <p:nvPr/>
          </p:nvPicPr>
          <p:blipFill>
            <a:blip r:embed="rId9" cstate="print"/>
            <a:stretch>
              <a:fillRect/>
            </a:stretch>
          </p:blipFill>
          <p:spPr>
            <a:xfrm>
              <a:off x="6045200" y="3403600"/>
              <a:ext cx="16535400" cy="5283200"/>
            </a:xfrm>
            <a:prstGeom prst="roundRect">
              <a:avLst>
                <a:gd name="adj" fmla="val 0"/>
              </a:avLst>
            </a:prstGeom>
            <a:noFill/>
            <a:ln w="9525">
              <a:noFill/>
            </a:ln>
          </p:spPr>
        </p:pic>
      </p:grpSp>
      <p:sp>
        <p:nvSpPr>
          <p:cNvPr id="22" name="矩形 21"/>
          <p:cNvSpPr/>
          <p:nvPr/>
        </p:nvSpPr>
        <p:spPr>
          <a:xfrm>
            <a:off x="697188" y="577334"/>
            <a:ext cx="6405920" cy="584776"/>
          </a:xfrm>
          <a:prstGeom prst="rect">
            <a:avLst/>
          </a:prstGeom>
        </p:spPr>
        <p:txBody>
          <a:bodyPr wrap="none">
            <a:spAutoFit/>
          </a:bodyPr>
          <a:lstStyle/>
          <a:p>
            <a:r>
              <a:rPr lang="zh-CN" altLang="en-US" sz="3200" b="1" dirty="0">
                <a:solidFill>
                  <a:srgbClr val="FFFFFF"/>
                </a:solidFill>
                <a:latin typeface="微软雅黑" charset="0"/>
              </a:rPr>
              <a:t>乡村旅游可借鉴范例</a:t>
            </a:r>
            <a:r>
              <a:rPr lang="en-US" altLang="zh-CN" sz="3200" b="1" dirty="0">
                <a:solidFill>
                  <a:srgbClr val="FFFFFF"/>
                </a:solidFill>
                <a:latin typeface="微软雅黑" charset="0"/>
              </a:rPr>
              <a:t>——</a:t>
            </a:r>
            <a:r>
              <a:rPr lang="zh-CN" altLang="en-US" sz="3200" b="1" dirty="0">
                <a:solidFill>
                  <a:srgbClr val="FFFFFF"/>
                </a:solidFill>
                <a:latin typeface="微软雅黑" charset="0"/>
              </a:rPr>
              <a:t>江西婺源</a:t>
            </a:r>
          </a:p>
        </p:txBody>
      </p:sp>
    </p:spTree>
    <p:extLst>
      <p:ext uri="{BB962C8B-B14F-4D97-AF65-F5344CB8AC3E}">
        <p14:creationId xmlns:p14="http://schemas.microsoft.com/office/powerpoint/2010/main" val="32645175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 name="Picture 5"/>
          <p:cNvPicPr>
            <a:picLocks noChangeAspect="1" noChangeArrowheads="1"/>
          </p:cNvPicPr>
          <p:nvPr/>
        </p:nvPicPr>
        <p:blipFill>
          <a:blip r:embed="rId3" cstate="print"/>
          <a:srcRect/>
          <a:stretch>
            <a:fillRect/>
          </a:stretch>
        </p:blipFill>
        <p:spPr bwMode="auto">
          <a:xfrm>
            <a:off x="4029749" y="3530600"/>
            <a:ext cx="4149052" cy="3327400"/>
          </a:xfrm>
          <a:prstGeom prst="roundRect">
            <a:avLst>
              <a:gd name="adj" fmla="val 0"/>
            </a:avLst>
          </a:prstGeom>
          <a:noFill/>
        </p:spPr>
      </p:pic>
      <p:pic>
        <p:nvPicPr>
          <p:cNvPr id="4" name="Picture 2"/>
          <p:cNvPicPr>
            <a:picLocks noChangeAspect="1" noChangeArrowheads="1"/>
          </p:cNvPicPr>
          <p:nvPr/>
        </p:nvPicPr>
        <p:blipFill>
          <a:blip r:embed="rId4" cstate="print"/>
          <a:srcRect/>
          <a:stretch>
            <a:fillRect/>
          </a:stretch>
        </p:blipFill>
        <p:spPr bwMode="auto">
          <a:xfrm>
            <a:off x="4042408" y="0"/>
            <a:ext cx="4136391" cy="3530600"/>
          </a:xfrm>
          <a:prstGeom prst="roundRect">
            <a:avLst>
              <a:gd name="adj" fmla="val 0"/>
            </a:avLst>
          </a:prstGeom>
          <a:noFill/>
        </p:spPr>
      </p:pic>
      <p:pic>
        <p:nvPicPr>
          <p:cNvPr id="5" name="Picture 3"/>
          <p:cNvPicPr>
            <a:picLocks noChangeAspect="1" noChangeArrowheads="1"/>
          </p:cNvPicPr>
          <p:nvPr/>
        </p:nvPicPr>
        <p:blipFill rotWithShape="1">
          <a:blip r:embed="rId5" cstate="print"/>
          <a:srcRect r="71485"/>
          <a:stretch/>
        </p:blipFill>
        <p:spPr bwMode="auto">
          <a:xfrm>
            <a:off x="0" y="0"/>
            <a:ext cx="4038600" cy="6858000"/>
          </a:xfrm>
          <a:prstGeom prst="roundRect">
            <a:avLst>
              <a:gd name="adj" fmla="val 0"/>
            </a:avLst>
          </a:prstGeom>
          <a:noFill/>
        </p:spPr>
      </p:pic>
      <p:pic>
        <p:nvPicPr>
          <p:cNvPr id="6" name="Picture 4"/>
          <p:cNvPicPr>
            <a:picLocks noChangeAspect="1" noChangeArrowheads="1"/>
          </p:cNvPicPr>
          <p:nvPr/>
        </p:nvPicPr>
        <p:blipFill rotWithShape="1">
          <a:blip r:embed="rId6" cstate="print"/>
          <a:srcRect l="19410" r="41523"/>
          <a:stretch/>
        </p:blipFill>
        <p:spPr bwMode="auto">
          <a:xfrm>
            <a:off x="8178801" y="-83838"/>
            <a:ext cx="4038600" cy="6934152"/>
          </a:xfrm>
          <a:prstGeom prst="roundRect">
            <a:avLst>
              <a:gd name="adj" fmla="val 0"/>
            </a:avLst>
          </a:prstGeom>
          <a:noFill/>
        </p:spPr>
      </p:pic>
      <p:sp>
        <p:nvSpPr>
          <p:cNvPr id="2" name="矩形 1"/>
          <p:cNvSpPr/>
          <p:nvPr/>
        </p:nvSpPr>
        <p:spPr>
          <a:xfrm>
            <a:off x="2438400" y="2032000"/>
            <a:ext cx="7264400" cy="2362200"/>
          </a:xfrm>
          <a:prstGeom prst="rect">
            <a:avLst/>
          </a:pr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3316042" y="2710934"/>
            <a:ext cx="5519460" cy="1077218"/>
          </a:xfrm>
          <a:prstGeom prst="rect">
            <a:avLst/>
          </a:prstGeom>
        </p:spPr>
        <p:txBody>
          <a:bodyPr wrap="none">
            <a:spAutoFit/>
          </a:bodyPr>
          <a:lstStyle/>
          <a:p>
            <a:pPr algn="ctr"/>
            <a:r>
              <a:rPr lang="zh-CN" altLang="en-US" sz="3200" dirty="0">
                <a:latin typeface="微软雅黑" charset="0"/>
              </a:rPr>
              <a:t>乡村旅游可借鉴范例</a:t>
            </a:r>
            <a:endParaRPr lang="en-US" altLang="zh-CN" sz="3200" dirty="0">
              <a:latin typeface="微软雅黑" charset="0"/>
            </a:endParaRPr>
          </a:p>
          <a:p>
            <a:pPr algn="ctr"/>
            <a:r>
              <a:rPr lang="zh-CN" altLang="en-US" sz="3200" dirty="0">
                <a:latin typeface="微软雅黑" charset="0"/>
              </a:rPr>
              <a:t>南川木凉镇汉场坝村乡村旅游</a:t>
            </a:r>
          </a:p>
        </p:txBody>
      </p:sp>
    </p:spTree>
    <p:extLst>
      <p:ext uri="{BB962C8B-B14F-4D97-AF65-F5344CB8AC3E}">
        <p14:creationId xmlns:p14="http://schemas.microsoft.com/office/powerpoint/2010/main" val="28833298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 name="组 1"/>
          <p:cNvGrpSpPr/>
          <p:nvPr/>
        </p:nvGrpSpPr>
        <p:grpSpPr>
          <a:xfrm>
            <a:off x="820736" y="1524000"/>
            <a:ext cx="10685464" cy="4807585"/>
            <a:chOff x="947737" y="1504631"/>
            <a:chExt cx="10716578" cy="4979354"/>
          </a:xfrm>
        </p:grpSpPr>
        <p:pic>
          <p:nvPicPr>
            <p:cNvPr id="3" name="Picture 3"/>
            <p:cNvPicPr>
              <a:picLocks noChangeAspect="1" noChangeArrowheads="1"/>
            </p:cNvPicPr>
            <p:nvPr/>
          </p:nvPicPr>
          <p:blipFill>
            <a:blip r:embed="rId3" cstate="print"/>
            <a:srcRect/>
            <a:stretch>
              <a:fillRect/>
            </a:stretch>
          </p:blipFill>
          <p:spPr bwMode="auto">
            <a:xfrm rot="5400000">
              <a:off x="1071879" y="1380489"/>
              <a:ext cx="2625725" cy="2874010"/>
            </a:xfrm>
            <a:prstGeom prst="roundRect">
              <a:avLst>
                <a:gd name="adj" fmla="val 0"/>
              </a:avLst>
            </a:prstGeom>
            <a:noFill/>
          </p:spPr>
        </p:pic>
        <p:pic>
          <p:nvPicPr>
            <p:cNvPr id="4" name="Picture 5"/>
            <p:cNvPicPr>
              <a:picLocks noChangeAspect="1" noChangeArrowheads="1"/>
            </p:cNvPicPr>
            <p:nvPr/>
          </p:nvPicPr>
          <p:blipFill>
            <a:blip r:embed="rId4" cstate="print"/>
            <a:srcRect/>
            <a:stretch>
              <a:fillRect/>
            </a:stretch>
          </p:blipFill>
          <p:spPr bwMode="auto">
            <a:xfrm>
              <a:off x="948055" y="4423410"/>
              <a:ext cx="6215381" cy="2060575"/>
            </a:xfrm>
            <a:prstGeom prst="roundRect">
              <a:avLst>
                <a:gd name="adj" fmla="val 0"/>
              </a:avLst>
            </a:prstGeom>
            <a:noFill/>
            <a:ln>
              <a:noFill/>
            </a:ln>
            <a:effectLst/>
          </p:spPr>
        </p:pic>
        <p:pic>
          <p:nvPicPr>
            <p:cNvPr id="5" name="Picture 6"/>
            <p:cNvPicPr>
              <a:picLocks noChangeAspect="1" noChangeArrowheads="1"/>
            </p:cNvPicPr>
            <p:nvPr/>
          </p:nvPicPr>
          <p:blipFill>
            <a:blip r:embed="rId5" cstate="print"/>
            <a:srcRect/>
            <a:stretch>
              <a:fillRect/>
            </a:stretch>
          </p:blipFill>
          <p:spPr bwMode="auto">
            <a:xfrm>
              <a:off x="4104640" y="1504949"/>
              <a:ext cx="3058795" cy="2625725"/>
            </a:xfrm>
            <a:prstGeom prst="roundRect">
              <a:avLst>
                <a:gd name="adj" fmla="val 0"/>
              </a:avLst>
            </a:prstGeom>
            <a:noFill/>
          </p:spPr>
        </p:pic>
        <p:pic>
          <p:nvPicPr>
            <p:cNvPr id="6" name="Picture 7"/>
            <p:cNvPicPr>
              <a:picLocks noChangeAspect="1" noChangeArrowheads="1"/>
            </p:cNvPicPr>
            <p:nvPr/>
          </p:nvPicPr>
          <p:blipFill>
            <a:blip r:embed="rId6" cstate="print"/>
            <a:srcRect/>
            <a:stretch>
              <a:fillRect/>
            </a:stretch>
          </p:blipFill>
          <p:spPr bwMode="auto">
            <a:xfrm>
              <a:off x="7586980" y="1504950"/>
              <a:ext cx="4077335" cy="4979035"/>
            </a:xfrm>
            <a:prstGeom prst="roundRect">
              <a:avLst>
                <a:gd name="adj" fmla="val 0"/>
              </a:avLst>
            </a:prstGeom>
            <a:noFill/>
          </p:spPr>
        </p:pic>
      </p:grpSp>
      <p:sp>
        <p:nvSpPr>
          <p:cNvPr id="9" name="矩形 8"/>
          <p:cNvSpPr/>
          <p:nvPr/>
        </p:nvSpPr>
        <p:spPr>
          <a:xfrm>
            <a:off x="697188" y="577334"/>
            <a:ext cx="6817892" cy="584775"/>
          </a:xfrm>
          <a:prstGeom prst="rect">
            <a:avLst/>
          </a:prstGeom>
        </p:spPr>
        <p:txBody>
          <a:bodyPr wrap="none">
            <a:spAutoFit/>
          </a:bodyPr>
          <a:lstStyle/>
          <a:p>
            <a:r>
              <a:rPr lang="zh-CN" altLang="en-US" sz="3200" b="1" dirty="0">
                <a:solidFill>
                  <a:srgbClr val="FFFFFF"/>
                </a:solidFill>
                <a:latin typeface="微软雅黑" charset="0"/>
              </a:rPr>
              <a:t>乡村旅游扶贫拓展</a:t>
            </a:r>
            <a:r>
              <a:rPr lang="en-US" altLang="zh-CN" sz="3200" b="1" dirty="0">
                <a:solidFill>
                  <a:srgbClr val="FFFFFF"/>
                </a:solidFill>
                <a:latin typeface="微软雅黑" charset="0"/>
              </a:rPr>
              <a:t>——</a:t>
            </a:r>
            <a:r>
              <a:rPr lang="zh-CN" altLang="en-US" sz="3200" b="1" dirty="0">
                <a:solidFill>
                  <a:srgbClr val="FFFFFF"/>
                </a:solidFill>
                <a:latin typeface="微软雅黑" charset="0"/>
              </a:rPr>
              <a:t>都市乡村旅游</a:t>
            </a:r>
          </a:p>
        </p:txBody>
      </p:sp>
    </p:spTree>
    <p:extLst>
      <p:ext uri="{BB962C8B-B14F-4D97-AF65-F5344CB8AC3E}">
        <p14:creationId xmlns:p14="http://schemas.microsoft.com/office/powerpoint/2010/main" val="7217345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 name="组 1"/>
          <p:cNvGrpSpPr/>
          <p:nvPr/>
        </p:nvGrpSpPr>
        <p:grpSpPr>
          <a:xfrm>
            <a:off x="1280095" y="2209800"/>
            <a:ext cx="9540305" cy="3367693"/>
            <a:chOff x="1229295" y="2734808"/>
            <a:chExt cx="6799089" cy="2385485"/>
          </a:xfrm>
        </p:grpSpPr>
        <p:sp>
          <p:nvSpPr>
            <p:cNvPr id="3" name="Line 11"/>
            <p:cNvSpPr>
              <a:spLocks noChangeShapeType="1"/>
            </p:cNvSpPr>
            <p:nvPr/>
          </p:nvSpPr>
          <p:spPr bwMode="auto">
            <a:xfrm>
              <a:off x="2206395" y="3927839"/>
              <a:ext cx="0" cy="1192454"/>
            </a:xfrm>
            <a:prstGeom prst="line">
              <a:avLst/>
            </a:prstGeom>
            <a:noFill/>
            <a:ln w="6350" cap="flat" cmpd="sng">
              <a:solidFill>
                <a:sysClr val="window" lastClr="FFFFFF">
                  <a:lumMod val="65000"/>
                </a:sysClr>
              </a:solidFill>
              <a:prstDash val="dash"/>
              <a:round/>
              <a:headEnd type="none"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0" marR="0" lvl="0" indent="0" defTabSz="209348" eaLnBrk="1" fontAlgn="auto" latinLnBrk="0" hangingPunct="1">
                <a:lnSpc>
                  <a:spcPct val="100000"/>
                </a:lnSpc>
                <a:spcBef>
                  <a:spcPts val="0"/>
                </a:spcBef>
                <a:spcAft>
                  <a:spcPts val="0"/>
                </a:spcAft>
                <a:buClrTx/>
                <a:buSzTx/>
                <a:buFontTx/>
                <a:buNone/>
                <a:tabLst/>
                <a:defRPr/>
              </a:pPr>
              <a:endParaRPr kumimoji="0" lang="es-ES" sz="4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Line 12"/>
            <p:cNvSpPr>
              <a:spLocks noChangeShapeType="1"/>
            </p:cNvSpPr>
            <p:nvPr/>
          </p:nvSpPr>
          <p:spPr bwMode="auto">
            <a:xfrm>
              <a:off x="4111919" y="3927839"/>
              <a:ext cx="0" cy="1192454"/>
            </a:xfrm>
            <a:prstGeom prst="line">
              <a:avLst/>
            </a:prstGeom>
            <a:noFill/>
            <a:ln w="6350" cap="flat" cmpd="sng">
              <a:solidFill>
                <a:sysClr val="window" lastClr="FFFFFF">
                  <a:lumMod val="65000"/>
                </a:sysClr>
              </a:solidFill>
              <a:prstDash val="dash"/>
              <a:round/>
              <a:headEnd type="none"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0" marR="0" lvl="0" indent="0" defTabSz="209348" eaLnBrk="1" fontAlgn="auto" latinLnBrk="0" hangingPunct="1">
                <a:lnSpc>
                  <a:spcPct val="100000"/>
                </a:lnSpc>
                <a:spcBef>
                  <a:spcPts val="0"/>
                </a:spcBef>
                <a:spcAft>
                  <a:spcPts val="0"/>
                </a:spcAft>
                <a:buClrTx/>
                <a:buSzTx/>
                <a:buFontTx/>
                <a:buNone/>
                <a:tabLst/>
                <a:defRPr/>
              </a:pPr>
              <a:endParaRPr kumimoji="0" lang="es-ES" sz="4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Line 13"/>
            <p:cNvSpPr>
              <a:spLocks noChangeShapeType="1"/>
            </p:cNvSpPr>
            <p:nvPr/>
          </p:nvSpPr>
          <p:spPr bwMode="auto">
            <a:xfrm>
              <a:off x="6009031" y="3927839"/>
              <a:ext cx="0" cy="1192454"/>
            </a:xfrm>
            <a:prstGeom prst="line">
              <a:avLst/>
            </a:prstGeom>
            <a:noFill/>
            <a:ln w="6350" cap="flat" cmpd="sng">
              <a:solidFill>
                <a:sysClr val="window" lastClr="FFFFFF">
                  <a:lumMod val="65000"/>
                </a:sysClr>
              </a:solidFill>
              <a:prstDash val="dash"/>
              <a:round/>
              <a:headEnd type="none"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0" marR="0" lvl="0" indent="0" defTabSz="209348" eaLnBrk="1" fontAlgn="auto" latinLnBrk="0" hangingPunct="1">
                <a:lnSpc>
                  <a:spcPct val="100000"/>
                </a:lnSpc>
                <a:spcBef>
                  <a:spcPts val="0"/>
                </a:spcBef>
                <a:spcAft>
                  <a:spcPts val="0"/>
                </a:spcAft>
                <a:buClrTx/>
                <a:buSzTx/>
                <a:buFontTx/>
                <a:buNone/>
                <a:tabLst/>
                <a:defRPr/>
              </a:pPr>
              <a:endParaRPr kumimoji="0" lang="es-ES" sz="4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598130437"/>
                </p:ext>
              </p:extLst>
            </p:nvPr>
          </p:nvGraphicFramePr>
          <p:xfrm>
            <a:off x="4986275" y="2753431"/>
            <a:ext cx="2095355" cy="20953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Object 9"/>
            <p:cNvGraphicFramePr>
              <a:graphicFrameLocks noChangeAspect="1"/>
            </p:cNvGraphicFramePr>
            <p:nvPr>
              <p:extLst>
                <p:ext uri="{D42A27DB-BD31-4B8C-83A1-F6EECF244321}">
                  <p14:modId xmlns:p14="http://schemas.microsoft.com/office/powerpoint/2010/main" val="3166298380"/>
                </p:ext>
              </p:extLst>
            </p:nvPr>
          </p:nvGraphicFramePr>
          <p:xfrm>
            <a:off x="5933029" y="2753431"/>
            <a:ext cx="2095355" cy="209535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Object 8"/>
            <p:cNvGraphicFramePr>
              <a:graphicFrameLocks noChangeAspect="1"/>
            </p:cNvGraphicFramePr>
            <p:nvPr>
              <p:extLst>
                <p:ext uri="{D42A27DB-BD31-4B8C-83A1-F6EECF244321}">
                  <p14:modId xmlns:p14="http://schemas.microsoft.com/office/powerpoint/2010/main" val="2785057254"/>
                </p:ext>
              </p:extLst>
            </p:nvPr>
          </p:nvGraphicFramePr>
          <p:xfrm>
            <a:off x="4032312" y="2753431"/>
            <a:ext cx="2095355" cy="209535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2001941113"/>
                </p:ext>
              </p:extLst>
            </p:nvPr>
          </p:nvGraphicFramePr>
          <p:xfrm>
            <a:off x="3086760" y="2734808"/>
            <a:ext cx="2095355" cy="209535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389174239"/>
                </p:ext>
              </p:extLst>
            </p:nvPr>
          </p:nvGraphicFramePr>
          <p:xfrm>
            <a:off x="2130393" y="2753431"/>
            <a:ext cx="2095355" cy="209535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2" name="Object 7"/>
            <p:cNvGraphicFramePr>
              <a:graphicFrameLocks noChangeAspect="1"/>
            </p:cNvGraphicFramePr>
            <p:nvPr>
              <p:extLst>
                <p:ext uri="{D42A27DB-BD31-4B8C-83A1-F6EECF244321}">
                  <p14:modId xmlns:p14="http://schemas.microsoft.com/office/powerpoint/2010/main" val="1728715832"/>
                </p:ext>
              </p:extLst>
            </p:nvPr>
          </p:nvGraphicFramePr>
          <p:xfrm>
            <a:off x="1229295" y="2797285"/>
            <a:ext cx="2003442" cy="2003442"/>
          </p:xfrm>
          <a:graphic>
            <a:graphicData uri="http://schemas.openxmlformats.org/drawingml/2006/chart">
              <c:chart xmlns:c="http://schemas.openxmlformats.org/drawingml/2006/chart" xmlns:r="http://schemas.openxmlformats.org/officeDocument/2006/relationships" r:id="rId8"/>
            </a:graphicData>
          </a:graphic>
        </p:graphicFrame>
        <p:sp>
          <p:nvSpPr>
            <p:cNvPr id="13" name="AutoShape 14"/>
            <p:cNvSpPr>
              <a:spLocks/>
            </p:cNvSpPr>
            <p:nvPr/>
          </p:nvSpPr>
          <p:spPr bwMode="auto">
            <a:xfrm>
              <a:off x="1968195" y="3557811"/>
              <a:ext cx="520835" cy="520835"/>
            </a:xfrm>
            <a:prstGeom prst="roundRect">
              <a:avLst>
                <a:gd name="adj" fmla="val 49838"/>
              </a:avLst>
            </a:prstGeom>
            <a:solidFill>
              <a:srgbClr val="FFFFFF"/>
            </a:solidFill>
            <a:ln>
              <a:noFill/>
            </a:ln>
            <a:effectLst>
              <a:outerShdw blurRad="127000" dist="25400" dir="5400000" algn="ctr" rotWithShape="0">
                <a:srgbClr val="808080">
                  <a:alpha val="50000"/>
                </a:srgbClr>
              </a:outerShdw>
            </a:effectLst>
            <a:extLst>
              <a:ext uri="{91240B29-F687-4F45-9708-019B960494DF}">
                <a14:hiddenLine xmlns:a14="http://schemas.microsoft.com/office/drawing/2010/main" w="12700">
                  <a:solidFill>
                    <a:srgbClr val="000000"/>
                  </a:solidFill>
                  <a:miter lim="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AutoShape 15"/>
            <p:cNvSpPr>
              <a:spLocks/>
            </p:cNvSpPr>
            <p:nvPr/>
          </p:nvSpPr>
          <p:spPr bwMode="auto">
            <a:xfrm>
              <a:off x="2911946" y="3557811"/>
              <a:ext cx="520836" cy="520835"/>
            </a:xfrm>
            <a:prstGeom prst="roundRect">
              <a:avLst>
                <a:gd name="adj" fmla="val 49838"/>
              </a:avLst>
            </a:prstGeom>
            <a:solidFill>
              <a:srgbClr val="FFFFFF"/>
            </a:solidFill>
            <a:ln>
              <a:noFill/>
            </a:ln>
            <a:effectLst>
              <a:outerShdw blurRad="127000" dist="25400" dir="5400000" algn="ctr" rotWithShape="0">
                <a:srgbClr val="808080">
                  <a:alpha val="50000"/>
                </a:srgbClr>
              </a:outerShdw>
            </a:effectLst>
            <a:extLst>
              <a:ext uri="{91240B29-F687-4F45-9708-019B960494DF}">
                <a14:hiddenLine xmlns:a14="http://schemas.microsoft.com/office/drawing/2010/main" w="12700">
                  <a:solidFill>
                    <a:srgbClr val="000000"/>
                  </a:solidFill>
                  <a:miter lim="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20"/>
            <p:cNvSpPr>
              <a:spLocks/>
            </p:cNvSpPr>
            <p:nvPr/>
          </p:nvSpPr>
          <p:spPr bwMode="auto">
            <a:xfrm>
              <a:off x="2064312" y="3693576"/>
              <a:ext cx="331604" cy="230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altLang="zh-CN" sz="1400" b="0" i="0" u="none" strike="noStrike" kern="0" cap="none" spc="0" normalizeH="0" baseline="0" noProof="0">
                  <a:ln>
                    <a:noFill/>
                  </a:ln>
                  <a:solidFill>
                    <a:srgbClr val="555555"/>
                  </a:solidFill>
                  <a:effectLst/>
                  <a:uLnTx/>
                  <a:uFillTx/>
                  <a:latin typeface="Arial" panose="020B0604020202020204" pitchFamily="34" charset="0"/>
                  <a:ea typeface="微软雅黑" panose="020B0503020204020204" pitchFamily="34" charset="-122"/>
                  <a:sym typeface="Arial" panose="020B0604020202020204" pitchFamily="34" charset="0"/>
                </a:rPr>
                <a:t>01</a:t>
              </a:r>
              <a:endParaRPr kumimoji="0" lang="es-ES" altLang="zh-CN" sz="1000" b="1"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21"/>
            <p:cNvSpPr>
              <a:spLocks/>
            </p:cNvSpPr>
            <p:nvPr/>
          </p:nvSpPr>
          <p:spPr bwMode="auto">
            <a:xfrm>
              <a:off x="3007462" y="3693576"/>
              <a:ext cx="331004" cy="230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altLang="zh-CN" sz="1400" b="0" i="0" u="none" strike="noStrike" kern="0" cap="none" spc="0" normalizeH="0" baseline="0" noProof="0">
                  <a:ln>
                    <a:noFill/>
                  </a:ln>
                  <a:solidFill>
                    <a:srgbClr val="555555"/>
                  </a:solidFill>
                  <a:effectLst/>
                  <a:uLnTx/>
                  <a:uFillTx/>
                  <a:latin typeface="Arial" panose="020B0604020202020204" pitchFamily="34" charset="0"/>
                  <a:ea typeface="微软雅黑" panose="020B0503020204020204" pitchFamily="34" charset="-122"/>
                  <a:sym typeface="Arial" panose="020B0604020202020204" pitchFamily="34" charset="0"/>
                </a:rPr>
                <a:t>02</a:t>
              </a:r>
              <a:endParaRPr kumimoji="0" lang="es-ES" altLang="zh-CN" sz="1000" b="1"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16"/>
            <p:cNvSpPr>
              <a:spLocks/>
            </p:cNvSpPr>
            <p:nvPr/>
          </p:nvSpPr>
          <p:spPr bwMode="auto">
            <a:xfrm>
              <a:off x="3871315" y="3557811"/>
              <a:ext cx="520835" cy="520835"/>
            </a:xfrm>
            <a:prstGeom prst="roundRect">
              <a:avLst>
                <a:gd name="adj" fmla="val 49838"/>
              </a:avLst>
            </a:prstGeom>
            <a:solidFill>
              <a:srgbClr val="FFFFFF"/>
            </a:solidFill>
            <a:ln>
              <a:noFill/>
            </a:ln>
            <a:effectLst>
              <a:outerShdw blurRad="127000" dist="25400" dir="5400000" algn="ctr" rotWithShape="0">
                <a:srgbClr val="808080">
                  <a:alpha val="50000"/>
                </a:srgbClr>
              </a:outerShdw>
            </a:effectLst>
            <a:extLst>
              <a:ext uri="{91240B29-F687-4F45-9708-019B960494DF}">
                <a14:hiddenLine xmlns:a14="http://schemas.microsoft.com/office/drawing/2010/main" w="12700">
                  <a:solidFill>
                    <a:srgbClr val="000000"/>
                  </a:solidFill>
                  <a:miter lim="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7"/>
            <p:cNvSpPr>
              <a:spLocks/>
            </p:cNvSpPr>
            <p:nvPr/>
          </p:nvSpPr>
          <p:spPr bwMode="auto">
            <a:xfrm>
              <a:off x="4832488" y="3557811"/>
              <a:ext cx="520835" cy="520835"/>
            </a:xfrm>
            <a:prstGeom prst="roundRect">
              <a:avLst>
                <a:gd name="adj" fmla="val 49838"/>
              </a:avLst>
            </a:prstGeom>
            <a:solidFill>
              <a:srgbClr val="FFFFFF"/>
            </a:solidFill>
            <a:ln>
              <a:noFill/>
            </a:ln>
            <a:effectLst>
              <a:outerShdw blurRad="127000" dist="25400" dir="5400000" algn="ctr" rotWithShape="0">
                <a:srgbClr val="808080">
                  <a:alpha val="50000"/>
                </a:srgbClr>
              </a:outerShdw>
            </a:effectLst>
            <a:extLst>
              <a:ext uri="{91240B29-F687-4F45-9708-019B960494DF}">
                <a14:hiddenLine xmlns:a14="http://schemas.microsoft.com/office/drawing/2010/main" w="12700">
                  <a:solidFill>
                    <a:srgbClr val="000000"/>
                  </a:solidFill>
                  <a:miter lim="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18"/>
            <p:cNvSpPr>
              <a:spLocks/>
            </p:cNvSpPr>
            <p:nvPr/>
          </p:nvSpPr>
          <p:spPr bwMode="auto">
            <a:xfrm>
              <a:off x="5773838" y="3557811"/>
              <a:ext cx="520234" cy="520835"/>
            </a:xfrm>
            <a:prstGeom prst="roundRect">
              <a:avLst>
                <a:gd name="adj" fmla="val 49838"/>
              </a:avLst>
            </a:prstGeom>
            <a:solidFill>
              <a:srgbClr val="FFFFFF"/>
            </a:solidFill>
            <a:ln>
              <a:noFill/>
            </a:ln>
            <a:effectLst>
              <a:outerShdw blurRad="127000" dist="25400" dir="5400000" algn="ctr" rotWithShape="0">
                <a:srgbClr val="808080">
                  <a:alpha val="50000"/>
                </a:srgbClr>
              </a:outerShdw>
            </a:effectLst>
            <a:extLst>
              <a:ext uri="{91240B29-F687-4F45-9708-019B960494DF}">
                <a14:hiddenLine xmlns:a14="http://schemas.microsoft.com/office/drawing/2010/main" w="12700">
                  <a:solidFill>
                    <a:srgbClr val="000000"/>
                  </a:solidFill>
                  <a:miter lim="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19"/>
            <p:cNvSpPr>
              <a:spLocks/>
            </p:cNvSpPr>
            <p:nvPr/>
          </p:nvSpPr>
          <p:spPr bwMode="auto">
            <a:xfrm>
              <a:off x="6720592" y="3557811"/>
              <a:ext cx="520234" cy="520835"/>
            </a:xfrm>
            <a:prstGeom prst="roundRect">
              <a:avLst>
                <a:gd name="adj" fmla="val 49838"/>
              </a:avLst>
            </a:prstGeom>
            <a:solidFill>
              <a:srgbClr val="FFFFFF"/>
            </a:solidFill>
            <a:ln>
              <a:noFill/>
            </a:ln>
            <a:effectLst>
              <a:outerShdw blurRad="127000" dist="25400" dir="5400000" algn="ctr" rotWithShape="0">
                <a:srgbClr val="808080">
                  <a:alpha val="50000"/>
                </a:srgbClr>
              </a:outerShdw>
            </a:effectLst>
            <a:extLst>
              <a:ext uri="{91240B29-F687-4F45-9708-019B960494DF}">
                <a14:hiddenLine xmlns:a14="http://schemas.microsoft.com/office/drawing/2010/main" w="12700">
                  <a:solidFill>
                    <a:srgbClr val="000000"/>
                  </a:solidFill>
                  <a:miter lim="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22"/>
            <p:cNvSpPr>
              <a:spLocks/>
            </p:cNvSpPr>
            <p:nvPr/>
          </p:nvSpPr>
          <p:spPr bwMode="auto">
            <a:xfrm>
              <a:off x="3966832" y="3693576"/>
              <a:ext cx="331004" cy="230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altLang="zh-CN" sz="1400" b="0" i="0" u="none" strike="noStrike" kern="0" cap="none" spc="0" normalizeH="0" baseline="0" noProof="0">
                  <a:ln>
                    <a:noFill/>
                  </a:ln>
                  <a:solidFill>
                    <a:srgbClr val="555555"/>
                  </a:solidFill>
                  <a:effectLst/>
                  <a:uLnTx/>
                  <a:uFillTx/>
                  <a:latin typeface="Arial" panose="020B0604020202020204" pitchFamily="34" charset="0"/>
                  <a:ea typeface="微软雅黑" panose="020B0503020204020204" pitchFamily="34" charset="-122"/>
                  <a:sym typeface="Arial" panose="020B0604020202020204" pitchFamily="34" charset="0"/>
                </a:rPr>
                <a:t>03</a:t>
              </a:r>
              <a:endParaRPr kumimoji="0" lang="es-ES" altLang="zh-CN" sz="1000" b="1"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23"/>
            <p:cNvSpPr>
              <a:spLocks/>
            </p:cNvSpPr>
            <p:nvPr/>
          </p:nvSpPr>
          <p:spPr bwMode="auto">
            <a:xfrm>
              <a:off x="4928004" y="3693576"/>
              <a:ext cx="331004" cy="230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altLang="zh-CN" sz="1400" b="0" i="0" u="none" strike="noStrike" kern="0" cap="none" spc="0" normalizeH="0" baseline="0" noProof="0">
                  <a:ln>
                    <a:noFill/>
                  </a:ln>
                  <a:solidFill>
                    <a:srgbClr val="555555"/>
                  </a:solidFill>
                  <a:effectLst/>
                  <a:uLnTx/>
                  <a:uFillTx/>
                  <a:latin typeface="Arial" panose="020B0604020202020204" pitchFamily="34" charset="0"/>
                  <a:ea typeface="微软雅黑" panose="020B0503020204020204" pitchFamily="34" charset="-122"/>
                  <a:sym typeface="Arial" panose="020B0604020202020204" pitchFamily="34" charset="0"/>
                </a:rPr>
                <a:t>04</a:t>
              </a:r>
              <a:endParaRPr kumimoji="0" lang="es-ES" altLang="zh-CN" sz="1000" b="1"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24"/>
            <p:cNvSpPr>
              <a:spLocks/>
            </p:cNvSpPr>
            <p:nvPr/>
          </p:nvSpPr>
          <p:spPr bwMode="auto">
            <a:xfrm>
              <a:off x="5869352" y="3693576"/>
              <a:ext cx="331004" cy="230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altLang="zh-CN" sz="1400" b="0" i="0" u="none" strike="noStrike" kern="0" cap="none" spc="0" normalizeH="0" baseline="0" noProof="0">
                  <a:ln>
                    <a:noFill/>
                  </a:ln>
                  <a:solidFill>
                    <a:srgbClr val="555555"/>
                  </a:solidFill>
                  <a:effectLst/>
                  <a:uLnTx/>
                  <a:uFillTx/>
                  <a:latin typeface="Arial" panose="020B0604020202020204" pitchFamily="34" charset="0"/>
                  <a:ea typeface="微软雅黑" panose="020B0503020204020204" pitchFamily="34" charset="-122"/>
                  <a:sym typeface="Arial" panose="020B0604020202020204" pitchFamily="34" charset="0"/>
                </a:rPr>
                <a:t>05</a:t>
              </a:r>
              <a:endParaRPr kumimoji="0" lang="es-ES" altLang="zh-CN" sz="1000" b="1"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25"/>
            <p:cNvSpPr>
              <a:spLocks/>
            </p:cNvSpPr>
            <p:nvPr/>
          </p:nvSpPr>
          <p:spPr bwMode="auto">
            <a:xfrm>
              <a:off x="6816105" y="3693576"/>
              <a:ext cx="331004" cy="230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altLang="zh-CN" sz="1400" b="0" i="0" u="none" strike="noStrike" kern="0" cap="none" spc="0" normalizeH="0" baseline="0" noProof="0">
                  <a:ln>
                    <a:noFill/>
                  </a:ln>
                  <a:solidFill>
                    <a:srgbClr val="555555"/>
                  </a:solidFill>
                  <a:effectLst/>
                  <a:uLnTx/>
                  <a:uFillTx/>
                  <a:latin typeface="Arial" panose="020B0604020202020204" pitchFamily="34" charset="0"/>
                  <a:ea typeface="微软雅黑" panose="020B0503020204020204" pitchFamily="34" charset="-122"/>
                  <a:sym typeface="Arial" panose="020B0604020202020204" pitchFamily="34" charset="0"/>
                </a:rPr>
                <a:t>06</a:t>
              </a:r>
              <a:endParaRPr kumimoji="0" lang="es-ES" altLang="zh-CN" sz="1000" b="1"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Line 11"/>
          <p:cNvSpPr>
            <a:spLocks noChangeShapeType="1"/>
          </p:cNvSpPr>
          <p:nvPr/>
        </p:nvSpPr>
        <p:spPr bwMode="auto">
          <a:xfrm>
            <a:off x="4013266" y="1930927"/>
            <a:ext cx="0" cy="1192454"/>
          </a:xfrm>
          <a:prstGeom prst="line">
            <a:avLst/>
          </a:prstGeom>
          <a:noFill/>
          <a:ln w="6350" cap="flat" cmpd="sng">
            <a:solidFill>
              <a:sysClr val="window" lastClr="FFFFFF">
                <a:lumMod val="65000"/>
              </a:sysClr>
            </a:solidFill>
            <a:prstDash val="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0" marR="0" lvl="0" indent="0" defTabSz="209348" eaLnBrk="1" fontAlgn="auto" latinLnBrk="0" hangingPunct="1">
              <a:lnSpc>
                <a:spcPct val="100000"/>
              </a:lnSpc>
              <a:spcBef>
                <a:spcPts val="0"/>
              </a:spcBef>
              <a:spcAft>
                <a:spcPts val="0"/>
              </a:spcAft>
              <a:buClrTx/>
              <a:buSzTx/>
              <a:buFontTx/>
              <a:buNone/>
              <a:tabLst/>
              <a:defRPr/>
            </a:pPr>
            <a:endParaRPr kumimoji="0" lang="es-ES" sz="4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Line 12"/>
          <p:cNvSpPr>
            <a:spLocks noChangeShapeType="1"/>
          </p:cNvSpPr>
          <p:nvPr/>
        </p:nvSpPr>
        <p:spPr bwMode="auto">
          <a:xfrm>
            <a:off x="6680790" y="1930927"/>
            <a:ext cx="0" cy="1192454"/>
          </a:xfrm>
          <a:prstGeom prst="line">
            <a:avLst/>
          </a:prstGeom>
          <a:noFill/>
          <a:ln w="6350" cap="flat" cmpd="sng">
            <a:solidFill>
              <a:sysClr val="window" lastClr="FFFFFF">
                <a:lumMod val="65000"/>
              </a:sysClr>
            </a:solidFill>
            <a:prstDash val="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0" marR="0" lvl="0" indent="0" defTabSz="209348" eaLnBrk="1" fontAlgn="auto" latinLnBrk="0" hangingPunct="1">
              <a:lnSpc>
                <a:spcPct val="100000"/>
              </a:lnSpc>
              <a:spcBef>
                <a:spcPts val="0"/>
              </a:spcBef>
              <a:spcAft>
                <a:spcPts val="0"/>
              </a:spcAft>
              <a:buClrTx/>
              <a:buSzTx/>
              <a:buFontTx/>
              <a:buNone/>
              <a:tabLst/>
              <a:defRPr/>
            </a:pPr>
            <a:endParaRPr kumimoji="0" lang="es-ES" sz="4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Line 13"/>
          <p:cNvSpPr>
            <a:spLocks noChangeShapeType="1"/>
          </p:cNvSpPr>
          <p:nvPr/>
        </p:nvSpPr>
        <p:spPr bwMode="auto">
          <a:xfrm>
            <a:off x="9365301" y="1930927"/>
            <a:ext cx="0" cy="1192454"/>
          </a:xfrm>
          <a:prstGeom prst="line">
            <a:avLst/>
          </a:prstGeom>
          <a:noFill/>
          <a:ln w="6350" cap="flat" cmpd="sng">
            <a:solidFill>
              <a:sysClr val="window" lastClr="FFFFFF">
                <a:lumMod val="65000"/>
              </a:sysClr>
            </a:solidFill>
            <a:prstDash val="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0" marR="0" lvl="0" indent="0" defTabSz="209348" eaLnBrk="1" fontAlgn="auto" latinLnBrk="0" hangingPunct="1">
              <a:lnSpc>
                <a:spcPct val="100000"/>
              </a:lnSpc>
              <a:spcBef>
                <a:spcPts val="0"/>
              </a:spcBef>
              <a:spcAft>
                <a:spcPts val="0"/>
              </a:spcAft>
              <a:buClrTx/>
              <a:buSzTx/>
              <a:buFontTx/>
              <a:buNone/>
              <a:tabLst/>
              <a:defRPr/>
            </a:pPr>
            <a:endParaRPr kumimoji="0" lang="es-ES" sz="4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nvSpPr>
        <p:spPr>
          <a:xfrm>
            <a:off x="1651000" y="5765800"/>
            <a:ext cx="2031325" cy="461665"/>
          </a:xfrm>
          <a:prstGeom prst="rect">
            <a:avLst/>
          </a:prstGeom>
          <a:noFill/>
        </p:spPr>
        <p:txBody>
          <a:bodyPr wrap="none" rtlCol="0">
            <a:spAutoFit/>
          </a:bodyPr>
          <a:lstStyle/>
          <a:p>
            <a:r>
              <a:rPr kumimoji="1" lang="zh-CN" altLang="en-US" sz="2400" dirty="0">
                <a:solidFill>
                  <a:schemeClr val="bg1"/>
                </a:solidFill>
              </a:rPr>
              <a:t>区县组织实施</a:t>
            </a:r>
          </a:p>
        </p:txBody>
      </p:sp>
      <p:sp>
        <p:nvSpPr>
          <p:cNvPr id="34" name="文本框 33"/>
          <p:cNvSpPr txBox="1"/>
          <p:nvPr/>
        </p:nvSpPr>
        <p:spPr>
          <a:xfrm>
            <a:off x="2997200" y="1244600"/>
            <a:ext cx="2031325" cy="461665"/>
          </a:xfrm>
          <a:prstGeom prst="rect">
            <a:avLst/>
          </a:prstGeom>
          <a:noFill/>
        </p:spPr>
        <p:txBody>
          <a:bodyPr wrap="none" rtlCol="0">
            <a:spAutoFit/>
          </a:bodyPr>
          <a:lstStyle/>
          <a:p>
            <a:r>
              <a:rPr kumimoji="1" lang="zh-CN" altLang="en-US" sz="2400" dirty="0">
                <a:solidFill>
                  <a:schemeClr val="bg1"/>
                </a:solidFill>
              </a:rPr>
              <a:t>督导项目实施</a:t>
            </a:r>
          </a:p>
        </p:txBody>
      </p:sp>
      <p:sp>
        <p:nvSpPr>
          <p:cNvPr id="35" name="文本框 34"/>
          <p:cNvSpPr txBox="1"/>
          <p:nvPr/>
        </p:nvSpPr>
        <p:spPr>
          <a:xfrm>
            <a:off x="4368800" y="5765800"/>
            <a:ext cx="2031325" cy="461665"/>
          </a:xfrm>
          <a:prstGeom prst="rect">
            <a:avLst/>
          </a:prstGeom>
          <a:noFill/>
        </p:spPr>
        <p:txBody>
          <a:bodyPr wrap="none" rtlCol="0">
            <a:spAutoFit/>
          </a:bodyPr>
          <a:lstStyle/>
          <a:p>
            <a:r>
              <a:rPr kumimoji="1" lang="zh-CN" altLang="en-US" sz="2400" dirty="0">
                <a:solidFill>
                  <a:schemeClr val="bg1"/>
                </a:solidFill>
              </a:rPr>
              <a:t>调整完善方案</a:t>
            </a:r>
          </a:p>
        </p:txBody>
      </p:sp>
      <p:sp>
        <p:nvSpPr>
          <p:cNvPr id="36" name="文本框 35"/>
          <p:cNvSpPr txBox="1"/>
          <p:nvPr/>
        </p:nvSpPr>
        <p:spPr>
          <a:xfrm>
            <a:off x="7010400" y="5765800"/>
            <a:ext cx="4493538" cy="461665"/>
          </a:xfrm>
          <a:prstGeom prst="rect">
            <a:avLst/>
          </a:prstGeom>
          <a:noFill/>
        </p:spPr>
        <p:txBody>
          <a:bodyPr wrap="none" rtlCol="0">
            <a:spAutoFit/>
          </a:bodyPr>
          <a:lstStyle/>
          <a:p>
            <a:r>
              <a:rPr kumimoji="1" lang="zh-CN" altLang="en-US" sz="2400" dirty="0">
                <a:solidFill>
                  <a:schemeClr val="bg1"/>
                </a:solidFill>
              </a:rPr>
              <a:t>掌握贫困户股权及收益到位情况</a:t>
            </a:r>
          </a:p>
        </p:txBody>
      </p:sp>
      <p:sp>
        <p:nvSpPr>
          <p:cNvPr id="37" name="文本框 36"/>
          <p:cNvSpPr txBox="1"/>
          <p:nvPr/>
        </p:nvSpPr>
        <p:spPr>
          <a:xfrm>
            <a:off x="5715000" y="1244600"/>
            <a:ext cx="2031325" cy="461665"/>
          </a:xfrm>
          <a:prstGeom prst="rect">
            <a:avLst/>
          </a:prstGeom>
          <a:noFill/>
        </p:spPr>
        <p:txBody>
          <a:bodyPr wrap="none" rtlCol="0">
            <a:spAutoFit/>
          </a:bodyPr>
          <a:lstStyle/>
          <a:p>
            <a:r>
              <a:rPr kumimoji="1" lang="zh-CN" altLang="en-US" sz="2400" dirty="0">
                <a:solidFill>
                  <a:schemeClr val="bg1"/>
                </a:solidFill>
              </a:rPr>
              <a:t>督导项目实施</a:t>
            </a:r>
          </a:p>
        </p:txBody>
      </p:sp>
      <p:sp>
        <p:nvSpPr>
          <p:cNvPr id="38" name="文本框 37"/>
          <p:cNvSpPr txBox="1"/>
          <p:nvPr/>
        </p:nvSpPr>
        <p:spPr>
          <a:xfrm>
            <a:off x="8356600" y="1244600"/>
            <a:ext cx="2339102" cy="461665"/>
          </a:xfrm>
          <a:prstGeom prst="rect">
            <a:avLst/>
          </a:prstGeom>
          <a:noFill/>
        </p:spPr>
        <p:txBody>
          <a:bodyPr wrap="none" rtlCol="0">
            <a:spAutoFit/>
          </a:bodyPr>
          <a:lstStyle/>
          <a:p>
            <a:r>
              <a:rPr kumimoji="1" lang="zh-CN" altLang="en-US" sz="2400" dirty="0">
                <a:solidFill>
                  <a:schemeClr val="bg1"/>
                </a:solidFill>
              </a:rPr>
              <a:t>总结及绩效评价</a:t>
            </a:r>
          </a:p>
        </p:txBody>
      </p:sp>
      <p:sp>
        <p:nvSpPr>
          <p:cNvPr id="39" name="文本框 66">
            <a:extLst>
              <a:ext uri="{FF2B5EF4-FFF2-40B4-BE49-F238E27FC236}">
                <a16:creationId xmlns="" xmlns:a16="http://schemas.microsoft.com/office/drawing/2014/main" id="{D8E48891-02B3-41DE-B072-BD5A4955A931}"/>
              </a:ext>
            </a:extLst>
          </p:cNvPr>
          <p:cNvSpPr txBox="1">
            <a:spLocks noChangeArrowheads="1"/>
          </p:cNvSpPr>
          <p:nvPr/>
        </p:nvSpPr>
        <p:spPr bwMode="auto">
          <a:xfrm>
            <a:off x="420821" y="163641"/>
            <a:ext cx="4662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资产收益扶贫</a:t>
            </a:r>
          </a:p>
        </p:txBody>
      </p:sp>
    </p:spTree>
    <p:extLst>
      <p:ext uri="{BB962C8B-B14F-4D97-AF65-F5344CB8AC3E}">
        <p14:creationId xmlns:p14="http://schemas.microsoft.com/office/powerpoint/2010/main" val="19737324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 name="组 1"/>
          <p:cNvGrpSpPr/>
          <p:nvPr/>
        </p:nvGrpSpPr>
        <p:grpSpPr>
          <a:xfrm>
            <a:off x="3799608" y="1458159"/>
            <a:ext cx="4404592" cy="4404934"/>
            <a:chOff x="3215408" y="2049367"/>
            <a:chExt cx="3153080" cy="3153325"/>
          </a:xfrm>
        </p:grpSpPr>
        <p:sp>
          <p:nvSpPr>
            <p:cNvPr id="3" name="任意多边形 15"/>
            <p:cNvSpPr/>
            <p:nvPr/>
          </p:nvSpPr>
          <p:spPr>
            <a:xfrm>
              <a:off x="3215408" y="2049367"/>
              <a:ext cx="3153080" cy="3153325"/>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rgbClr val="A6A6A6"/>
            </a:solidFill>
            <a:ln w="12700" cap="flat" cmpd="sng" algn="ctr">
              <a:noFill/>
              <a:prstDash val="solid"/>
              <a:miter lim="800000"/>
            </a:ln>
            <a:effectLst/>
          </p:spPr>
          <p:txBody>
            <a:bodyPr rtlCol="0" anchor="ctr"/>
            <a:lstStyle/>
            <a:p>
              <a:pPr marL="0" marR="0" lvl="0" indent="0" algn="ctr" defTabSz="482163"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Calibri"/>
                <a:ea typeface="宋体"/>
                <a:cs typeface="+mn-cs"/>
              </a:endParaRPr>
            </a:p>
          </p:txBody>
        </p:sp>
        <p:sp>
          <p:nvSpPr>
            <p:cNvPr id="4" name="任意多边形 16"/>
            <p:cNvSpPr/>
            <p:nvPr/>
          </p:nvSpPr>
          <p:spPr>
            <a:xfrm>
              <a:off x="3690916" y="2456301"/>
              <a:ext cx="2266207" cy="2266207"/>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rgbClr val="FEA600"/>
            </a:solidFill>
            <a:ln w="12700" cap="flat" cmpd="sng" algn="ctr">
              <a:noFill/>
              <a:prstDash val="solid"/>
              <a:miter lim="800000"/>
            </a:ln>
            <a:effectLst/>
          </p:spPr>
          <p:txBody>
            <a:bodyPr rtlCol="0" anchor="ctr"/>
            <a:lstStyle/>
            <a:p>
              <a:pPr marL="0" marR="0" lvl="0" indent="0" algn="ctr" defTabSz="482163"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Calibri"/>
                <a:ea typeface="宋体"/>
                <a:cs typeface="+mn-cs"/>
              </a:endParaRPr>
            </a:p>
          </p:txBody>
        </p:sp>
        <p:sp>
          <p:nvSpPr>
            <p:cNvPr id="5" name="任意多边形 17"/>
            <p:cNvSpPr/>
            <p:nvPr/>
          </p:nvSpPr>
          <p:spPr>
            <a:xfrm>
              <a:off x="4073358" y="2838743"/>
              <a:ext cx="1501326" cy="1501326"/>
            </a:xfrm>
            <a:custGeom>
              <a:avLst/>
              <a:gdLst>
                <a:gd name="connsiteX0" fmla="*/ 1045745 w 1894885"/>
                <a:gd name="connsiteY0" fmla="*/ 1187338 h 1894885"/>
                <a:gd name="connsiteX1" fmla="*/ 1393115 w 1894885"/>
                <a:gd name="connsiteY1" fmla="*/ 1789001 h 1894885"/>
                <a:gd name="connsiteX2" fmla="*/ 1318198 w 1894885"/>
                <a:gd name="connsiteY2" fmla="*/ 1825090 h 1894885"/>
                <a:gd name="connsiteX3" fmla="*/ 1139404 w 1894885"/>
                <a:gd name="connsiteY3" fmla="*/ 1880591 h 1894885"/>
                <a:gd name="connsiteX4" fmla="*/ 1045745 w 1894885"/>
                <a:gd name="connsiteY4" fmla="*/ 1894885 h 1894885"/>
                <a:gd name="connsiteX5" fmla="*/ 849139 w 1894885"/>
                <a:gd name="connsiteY5" fmla="*/ 1187338 h 1894885"/>
                <a:gd name="connsiteX6" fmla="*/ 849139 w 1894885"/>
                <a:gd name="connsiteY6" fmla="*/ 1894885 h 1894885"/>
                <a:gd name="connsiteX7" fmla="*/ 755480 w 1894885"/>
                <a:gd name="connsiteY7" fmla="*/ 1880591 h 1894885"/>
                <a:gd name="connsiteX8" fmla="*/ 576686 w 1894885"/>
                <a:gd name="connsiteY8" fmla="*/ 1825090 h 1894885"/>
                <a:gd name="connsiteX9" fmla="*/ 501769 w 1894885"/>
                <a:gd name="connsiteY9" fmla="*/ 1789000 h 1894885"/>
                <a:gd name="connsiteX10" fmla="*/ 1048078 w 1894885"/>
                <a:gd name="connsiteY10" fmla="*/ 1045746 h 1894885"/>
                <a:gd name="connsiteX11" fmla="*/ 1753616 w 1894885"/>
                <a:gd name="connsiteY11" fmla="*/ 1453088 h 1894885"/>
                <a:gd name="connsiteX12" fmla="*/ 1737270 w 1894885"/>
                <a:gd name="connsiteY12" fmla="*/ 1479994 h 1894885"/>
                <a:gd name="connsiteX13" fmla="*/ 1479994 w 1894885"/>
                <a:gd name="connsiteY13" fmla="*/ 1737270 h 1894885"/>
                <a:gd name="connsiteX14" fmla="*/ 1453088 w 1894885"/>
                <a:gd name="connsiteY14" fmla="*/ 1753616 h 1894885"/>
                <a:gd name="connsiteX15" fmla="*/ 1045745 w 1894885"/>
                <a:gd name="connsiteY15" fmla="*/ 1048078 h 1894885"/>
                <a:gd name="connsiteX16" fmla="*/ 1045745 w 1894885"/>
                <a:gd name="connsiteY16" fmla="*/ 1045746 h 1894885"/>
                <a:gd name="connsiteX17" fmla="*/ 846808 w 1894885"/>
                <a:gd name="connsiteY17" fmla="*/ 1045746 h 1894885"/>
                <a:gd name="connsiteX18" fmla="*/ 849139 w 1894885"/>
                <a:gd name="connsiteY18" fmla="*/ 1045746 h 1894885"/>
                <a:gd name="connsiteX19" fmla="*/ 849139 w 1894885"/>
                <a:gd name="connsiteY19" fmla="*/ 1048078 h 1894885"/>
                <a:gd name="connsiteX20" fmla="*/ 441797 w 1894885"/>
                <a:gd name="connsiteY20" fmla="*/ 1753616 h 1894885"/>
                <a:gd name="connsiteX21" fmla="*/ 414891 w 1894885"/>
                <a:gd name="connsiteY21" fmla="*/ 1737270 h 1894885"/>
                <a:gd name="connsiteX22" fmla="*/ 157614 w 1894885"/>
                <a:gd name="connsiteY22" fmla="*/ 1479994 h 1894885"/>
                <a:gd name="connsiteX23" fmla="*/ 141269 w 1894885"/>
                <a:gd name="connsiteY23" fmla="*/ 1453088 h 1894885"/>
                <a:gd name="connsiteX24" fmla="*/ 1187338 w 1894885"/>
                <a:gd name="connsiteY24" fmla="*/ 1045745 h 1894885"/>
                <a:gd name="connsiteX25" fmla="*/ 1894885 w 1894885"/>
                <a:gd name="connsiteY25" fmla="*/ 1045745 h 1894885"/>
                <a:gd name="connsiteX26" fmla="*/ 1880591 w 1894885"/>
                <a:gd name="connsiteY26" fmla="*/ 1139404 h 1894885"/>
                <a:gd name="connsiteX27" fmla="*/ 1825090 w 1894885"/>
                <a:gd name="connsiteY27" fmla="*/ 1318198 h 1894885"/>
                <a:gd name="connsiteX28" fmla="*/ 1789000 w 1894885"/>
                <a:gd name="connsiteY28" fmla="*/ 1393116 h 1894885"/>
                <a:gd name="connsiteX29" fmla="*/ 707547 w 1894885"/>
                <a:gd name="connsiteY29" fmla="*/ 1045745 h 1894885"/>
                <a:gd name="connsiteX30" fmla="*/ 105884 w 1894885"/>
                <a:gd name="connsiteY30" fmla="*/ 1393115 h 1894885"/>
                <a:gd name="connsiteX31" fmla="*/ 69795 w 1894885"/>
                <a:gd name="connsiteY31" fmla="*/ 1318198 h 1894885"/>
                <a:gd name="connsiteX32" fmla="*/ 14294 w 1894885"/>
                <a:gd name="connsiteY32" fmla="*/ 1139404 h 1894885"/>
                <a:gd name="connsiteX33" fmla="*/ 0 w 1894885"/>
                <a:gd name="connsiteY33" fmla="*/ 1045745 h 1894885"/>
                <a:gd name="connsiteX34" fmla="*/ 1789001 w 1894885"/>
                <a:gd name="connsiteY34" fmla="*/ 501769 h 1894885"/>
                <a:gd name="connsiteX35" fmla="*/ 1825090 w 1894885"/>
                <a:gd name="connsiteY35" fmla="*/ 576686 h 1894885"/>
                <a:gd name="connsiteX36" fmla="*/ 1880591 w 1894885"/>
                <a:gd name="connsiteY36" fmla="*/ 755480 h 1894885"/>
                <a:gd name="connsiteX37" fmla="*/ 1894885 w 1894885"/>
                <a:gd name="connsiteY37" fmla="*/ 849139 h 1894885"/>
                <a:gd name="connsiteX38" fmla="*/ 1187338 w 1894885"/>
                <a:gd name="connsiteY38" fmla="*/ 849139 h 1894885"/>
                <a:gd name="connsiteX39" fmla="*/ 105884 w 1894885"/>
                <a:gd name="connsiteY39" fmla="*/ 501769 h 1894885"/>
                <a:gd name="connsiteX40" fmla="*/ 707547 w 1894885"/>
                <a:gd name="connsiteY40" fmla="*/ 849139 h 1894885"/>
                <a:gd name="connsiteX41" fmla="*/ 0 w 1894885"/>
                <a:gd name="connsiteY41" fmla="*/ 849139 h 1894885"/>
                <a:gd name="connsiteX42" fmla="*/ 14294 w 1894885"/>
                <a:gd name="connsiteY42" fmla="*/ 755480 h 1894885"/>
                <a:gd name="connsiteX43" fmla="*/ 69795 w 1894885"/>
                <a:gd name="connsiteY43" fmla="*/ 576686 h 1894885"/>
                <a:gd name="connsiteX44" fmla="*/ 441797 w 1894885"/>
                <a:gd name="connsiteY44" fmla="*/ 141268 h 1894885"/>
                <a:gd name="connsiteX45" fmla="*/ 849139 w 1894885"/>
                <a:gd name="connsiteY45" fmla="*/ 846806 h 1894885"/>
                <a:gd name="connsiteX46" fmla="*/ 849139 w 1894885"/>
                <a:gd name="connsiteY46" fmla="*/ 849140 h 1894885"/>
                <a:gd name="connsiteX47" fmla="*/ 846806 w 1894885"/>
                <a:gd name="connsiteY47" fmla="*/ 849139 h 1894885"/>
                <a:gd name="connsiteX48" fmla="*/ 141268 w 1894885"/>
                <a:gd name="connsiteY48" fmla="*/ 441797 h 1894885"/>
                <a:gd name="connsiteX49" fmla="*/ 157614 w 1894885"/>
                <a:gd name="connsiteY49" fmla="*/ 414890 h 1894885"/>
                <a:gd name="connsiteX50" fmla="*/ 414891 w 1894885"/>
                <a:gd name="connsiteY50" fmla="*/ 157614 h 1894885"/>
                <a:gd name="connsiteX51" fmla="*/ 1453088 w 1894885"/>
                <a:gd name="connsiteY51" fmla="*/ 141268 h 1894885"/>
                <a:gd name="connsiteX52" fmla="*/ 1479994 w 1894885"/>
                <a:gd name="connsiteY52" fmla="*/ 157614 h 1894885"/>
                <a:gd name="connsiteX53" fmla="*/ 1737270 w 1894885"/>
                <a:gd name="connsiteY53" fmla="*/ 414890 h 1894885"/>
                <a:gd name="connsiteX54" fmla="*/ 1753616 w 1894885"/>
                <a:gd name="connsiteY54" fmla="*/ 441797 h 1894885"/>
                <a:gd name="connsiteX55" fmla="*/ 1048077 w 1894885"/>
                <a:gd name="connsiteY55" fmla="*/ 849139 h 1894885"/>
                <a:gd name="connsiteX56" fmla="*/ 1045745 w 1894885"/>
                <a:gd name="connsiteY56" fmla="*/ 849140 h 1894885"/>
                <a:gd name="connsiteX57" fmla="*/ 1045745 w 1894885"/>
                <a:gd name="connsiteY57" fmla="*/ 846806 h 1894885"/>
                <a:gd name="connsiteX58" fmla="*/ 1045746 w 1894885"/>
                <a:gd name="connsiteY58" fmla="*/ 0 h 1894885"/>
                <a:gd name="connsiteX59" fmla="*/ 1139404 w 1894885"/>
                <a:gd name="connsiteY59" fmla="*/ 14294 h 1894885"/>
                <a:gd name="connsiteX60" fmla="*/ 1318198 w 1894885"/>
                <a:gd name="connsiteY60" fmla="*/ 69794 h 1894885"/>
                <a:gd name="connsiteX61" fmla="*/ 1393116 w 1894885"/>
                <a:gd name="connsiteY61" fmla="*/ 105884 h 1894885"/>
                <a:gd name="connsiteX62" fmla="*/ 1045746 w 1894885"/>
                <a:gd name="connsiteY62" fmla="*/ 707547 h 1894885"/>
                <a:gd name="connsiteX63" fmla="*/ 849139 w 1894885"/>
                <a:gd name="connsiteY63" fmla="*/ 0 h 1894885"/>
                <a:gd name="connsiteX64" fmla="*/ 849139 w 1894885"/>
                <a:gd name="connsiteY64" fmla="*/ 707547 h 1894885"/>
                <a:gd name="connsiteX65" fmla="*/ 501769 w 1894885"/>
                <a:gd name="connsiteY65" fmla="*/ 105884 h 1894885"/>
                <a:gd name="connsiteX66" fmla="*/ 576686 w 1894885"/>
                <a:gd name="connsiteY66" fmla="*/ 69794 h 1894885"/>
                <a:gd name="connsiteX67" fmla="*/ 755480 w 1894885"/>
                <a:gd name="connsiteY67" fmla="*/ 14294 h 189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94885" h="1894885">
                  <a:moveTo>
                    <a:pt x="1045745" y="1187338"/>
                  </a:moveTo>
                  <a:lnTo>
                    <a:pt x="1393115" y="1789001"/>
                  </a:lnTo>
                  <a:lnTo>
                    <a:pt x="1318198" y="1825090"/>
                  </a:lnTo>
                  <a:cubicBezTo>
                    <a:pt x="1261220" y="1849190"/>
                    <a:pt x="1201410" y="1867903"/>
                    <a:pt x="1139404" y="1880591"/>
                  </a:cubicBezTo>
                  <a:lnTo>
                    <a:pt x="1045745" y="1894885"/>
                  </a:lnTo>
                  <a:close/>
                  <a:moveTo>
                    <a:pt x="849139" y="1187338"/>
                  </a:moveTo>
                  <a:lnTo>
                    <a:pt x="849139" y="1894885"/>
                  </a:lnTo>
                  <a:lnTo>
                    <a:pt x="755480" y="1880591"/>
                  </a:lnTo>
                  <a:cubicBezTo>
                    <a:pt x="693475" y="1867903"/>
                    <a:pt x="633664" y="1849190"/>
                    <a:pt x="576686" y="1825090"/>
                  </a:cubicBezTo>
                  <a:lnTo>
                    <a:pt x="501769" y="1789000"/>
                  </a:lnTo>
                  <a:close/>
                  <a:moveTo>
                    <a:pt x="1048078" y="1045746"/>
                  </a:moveTo>
                  <a:lnTo>
                    <a:pt x="1753616" y="1453088"/>
                  </a:lnTo>
                  <a:lnTo>
                    <a:pt x="1737270" y="1479994"/>
                  </a:lnTo>
                  <a:cubicBezTo>
                    <a:pt x="1668802" y="1581341"/>
                    <a:pt x="1581341" y="1668802"/>
                    <a:pt x="1479994" y="1737270"/>
                  </a:cubicBezTo>
                  <a:lnTo>
                    <a:pt x="1453088" y="1753616"/>
                  </a:lnTo>
                  <a:lnTo>
                    <a:pt x="1045745" y="1048078"/>
                  </a:lnTo>
                  <a:lnTo>
                    <a:pt x="1045745" y="1045746"/>
                  </a:lnTo>
                  <a:close/>
                  <a:moveTo>
                    <a:pt x="846808" y="1045746"/>
                  </a:moveTo>
                  <a:lnTo>
                    <a:pt x="849139" y="1045746"/>
                  </a:lnTo>
                  <a:lnTo>
                    <a:pt x="849139" y="1048078"/>
                  </a:lnTo>
                  <a:lnTo>
                    <a:pt x="441797" y="1753616"/>
                  </a:lnTo>
                  <a:lnTo>
                    <a:pt x="414891" y="1737270"/>
                  </a:lnTo>
                  <a:cubicBezTo>
                    <a:pt x="313544" y="1668802"/>
                    <a:pt x="226083" y="1581341"/>
                    <a:pt x="157614" y="1479994"/>
                  </a:cubicBezTo>
                  <a:lnTo>
                    <a:pt x="141269" y="1453088"/>
                  </a:lnTo>
                  <a:close/>
                  <a:moveTo>
                    <a:pt x="1187338" y="1045745"/>
                  </a:moveTo>
                  <a:lnTo>
                    <a:pt x="1894885" y="1045745"/>
                  </a:lnTo>
                  <a:lnTo>
                    <a:pt x="1880591" y="1139404"/>
                  </a:lnTo>
                  <a:cubicBezTo>
                    <a:pt x="1867903" y="1201409"/>
                    <a:pt x="1849190" y="1261220"/>
                    <a:pt x="1825090" y="1318198"/>
                  </a:cubicBezTo>
                  <a:lnTo>
                    <a:pt x="1789000" y="1393116"/>
                  </a:lnTo>
                  <a:close/>
                  <a:moveTo>
                    <a:pt x="707547" y="1045745"/>
                  </a:moveTo>
                  <a:lnTo>
                    <a:pt x="105884" y="1393115"/>
                  </a:lnTo>
                  <a:lnTo>
                    <a:pt x="69795" y="1318198"/>
                  </a:lnTo>
                  <a:cubicBezTo>
                    <a:pt x="45695" y="1261220"/>
                    <a:pt x="26982" y="1201409"/>
                    <a:pt x="14294" y="1139404"/>
                  </a:cubicBezTo>
                  <a:lnTo>
                    <a:pt x="0" y="1045745"/>
                  </a:lnTo>
                  <a:close/>
                  <a:moveTo>
                    <a:pt x="1789001" y="501769"/>
                  </a:moveTo>
                  <a:lnTo>
                    <a:pt x="1825090" y="576686"/>
                  </a:lnTo>
                  <a:cubicBezTo>
                    <a:pt x="1849190" y="633664"/>
                    <a:pt x="1867903" y="693475"/>
                    <a:pt x="1880591" y="755480"/>
                  </a:cubicBezTo>
                  <a:lnTo>
                    <a:pt x="1894885" y="849139"/>
                  </a:lnTo>
                  <a:lnTo>
                    <a:pt x="1187338" y="849139"/>
                  </a:lnTo>
                  <a:close/>
                  <a:moveTo>
                    <a:pt x="105884" y="501769"/>
                  </a:moveTo>
                  <a:lnTo>
                    <a:pt x="707547" y="849139"/>
                  </a:lnTo>
                  <a:lnTo>
                    <a:pt x="0" y="849139"/>
                  </a:lnTo>
                  <a:lnTo>
                    <a:pt x="14294" y="755480"/>
                  </a:lnTo>
                  <a:cubicBezTo>
                    <a:pt x="26982" y="693475"/>
                    <a:pt x="45695" y="633664"/>
                    <a:pt x="69795" y="576686"/>
                  </a:cubicBezTo>
                  <a:close/>
                  <a:moveTo>
                    <a:pt x="441797" y="141268"/>
                  </a:moveTo>
                  <a:lnTo>
                    <a:pt x="849139" y="846806"/>
                  </a:lnTo>
                  <a:lnTo>
                    <a:pt x="849139" y="849140"/>
                  </a:lnTo>
                  <a:lnTo>
                    <a:pt x="846806" y="849139"/>
                  </a:lnTo>
                  <a:lnTo>
                    <a:pt x="141268" y="441797"/>
                  </a:lnTo>
                  <a:lnTo>
                    <a:pt x="157614" y="414890"/>
                  </a:lnTo>
                  <a:cubicBezTo>
                    <a:pt x="226083" y="313544"/>
                    <a:pt x="313544" y="226083"/>
                    <a:pt x="414891" y="157614"/>
                  </a:cubicBezTo>
                  <a:close/>
                  <a:moveTo>
                    <a:pt x="1453088" y="141268"/>
                  </a:moveTo>
                  <a:lnTo>
                    <a:pt x="1479994" y="157614"/>
                  </a:lnTo>
                  <a:cubicBezTo>
                    <a:pt x="1581341" y="226083"/>
                    <a:pt x="1668802" y="313544"/>
                    <a:pt x="1737270" y="414890"/>
                  </a:cubicBezTo>
                  <a:lnTo>
                    <a:pt x="1753616" y="441797"/>
                  </a:lnTo>
                  <a:lnTo>
                    <a:pt x="1048077" y="849139"/>
                  </a:lnTo>
                  <a:lnTo>
                    <a:pt x="1045745" y="849140"/>
                  </a:lnTo>
                  <a:lnTo>
                    <a:pt x="1045745" y="846806"/>
                  </a:lnTo>
                  <a:close/>
                  <a:moveTo>
                    <a:pt x="1045746" y="0"/>
                  </a:moveTo>
                  <a:lnTo>
                    <a:pt x="1139404" y="14294"/>
                  </a:lnTo>
                  <a:cubicBezTo>
                    <a:pt x="1201410" y="26982"/>
                    <a:pt x="1261220" y="45695"/>
                    <a:pt x="1318198" y="69794"/>
                  </a:cubicBezTo>
                  <a:lnTo>
                    <a:pt x="1393116" y="105884"/>
                  </a:lnTo>
                  <a:lnTo>
                    <a:pt x="1045746" y="707547"/>
                  </a:lnTo>
                  <a:close/>
                  <a:moveTo>
                    <a:pt x="849139" y="0"/>
                  </a:moveTo>
                  <a:lnTo>
                    <a:pt x="849139" y="707547"/>
                  </a:lnTo>
                  <a:lnTo>
                    <a:pt x="501769" y="105884"/>
                  </a:lnTo>
                  <a:lnTo>
                    <a:pt x="576686" y="69794"/>
                  </a:lnTo>
                  <a:cubicBezTo>
                    <a:pt x="633664" y="45695"/>
                    <a:pt x="693475" y="26982"/>
                    <a:pt x="755480" y="14294"/>
                  </a:cubicBezTo>
                  <a:close/>
                </a:path>
              </a:pathLst>
            </a:custGeom>
            <a:solidFill>
              <a:srgbClr val="FEA600"/>
            </a:solidFill>
            <a:ln w="12700" cap="flat" cmpd="sng" algn="ctr">
              <a:noFill/>
              <a:prstDash val="solid"/>
              <a:miter lim="800000"/>
            </a:ln>
            <a:effectLst/>
          </p:spPr>
          <p:txBody>
            <a:bodyPr rtlCol="0" anchor="ctr"/>
            <a:lstStyle/>
            <a:p>
              <a:pPr marL="0" marR="0" lvl="0" indent="0" algn="ctr" defTabSz="482163"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Calibri"/>
                <a:ea typeface="宋体"/>
                <a:cs typeface="+mn-cs"/>
              </a:endParaRPr>
            </a:p>
          </p:txBody>
        </p:sp>
      </p:grpSp>
      <p:sp>
        <p:nvSpPr>
          <p:cNvPr id="6" name="矩形 5"/>
          <p:cNvSpPr/>
          <p:nvPr/>
        </p:nvSpPr>
        <p:spPr>
          <a:xfrm>
            <a:off x="990600" y="1607235"/>
            <a:ext cx="2463800" cy="1323439"/>
          </a:xfrm>
          <a:prstGeom prst="rect">
            <a:avLst/>
          </a:prstGeom>
        </p:spPr>
        <p:txBody>
          <a:bodyPr wrap="square">
            <a:spAutoFit/>
          </a:bodyPr>
          <a:lstStyle/>
          <a:p>
            <a:r>
              <a:rPr lang="zh-CN" altLang="en-US" sz="2000" dirty="0">
                <a:solidFill>
                  <a:srgbClr val="FFFFFF"/>
                </a:solidFill>
                <a:latin typeface="微软雅黑" charset="0"/>
                <a:sym typeface="微软雅黑" charset="0"/>
              </a:rPr>
              <a:t>有一个好业主，有社会责任感，勇于担当，实实在在做产业、搞实体</a:t>
            </a:r>
            <a:r>
              <a:rPr lang="zh-CN" altLang="en-US" dirty="0">
                <a:solidFill>
                  <a:srgbClr val="FFFFFF"/>
                </a:solidFill>
                <a:latin typeface="微软雅黑" charset="0"/>
                <a:sym typeface="微软雅黑" charset="0"/>
              </a:rPr>
              <a:t>。</a:t>
            </a:r>
            <a:endParaRPr lang="zh-CN" altLang="en-US" dirty="0">
              <a:latin typeface="微软雅黑" charset="0"/>
              <a:sym typeface="微软雅黑" charset="0"/>
            </a:endParaRPr>
          </a:p>
        </p:txBody>
      </p:sp>
      <p:sp>
        <p:nvSpPr>
          <p:cNvPr id="7" name="矩形 6"/>
          <p:cNvSpPr/>
          <p:nvPr/>
        </p:nvSpPr>
        <p:spPr>
          <a:xfrm>
            <a:off x="8255000" y="1607235"/>
            <a:ext cx="2489200" cy="1323439"/>
          </a:xfrm>
          <a:prstGeom prst="rect">
            <a:avLst/>
          </a:prstGeom>
        </p:spPr>
        <p:txBody>
          <a:bodyPr wrap="square">
            <a:spAutoFit/>
          </a:bodyPr>
          <a:lstStyle/>
          <a:p>
            <a:pPr algn="just"/>
            <a:r>
              <a:rPr lang="zh-CN" altLang="en-US" sz="2000" dirty="0">
                <a:solidFill>
                  <a:srgbClr val="FFFFFF"/>
                </a:solidFill>
                <a:latin typeface="微软雅黑" charset="0"/>
                <a:sym typeface="微软雅黑" charset="0"/>
              </a:rPr>
              <a:t>有一个好项目，参股配股的项目有产业基础，有市场前景，能够持续稳定发展。</a:t>
            </a:r>
          </a:p>
        </p:txBody>
      </p:sp>
      <p:sp>
        <p:nvSpPr>
          <p:cNvPr id="8" name="矩形 7"/>
          <p:cNvSpPr/>
          <p:nvPr/>
        </p:nvSpPr>
        <p:spPr>
          <a:xfrm>
            <a:off x="965200" y="3881735"/>
            <a:ext cx="2489200" cy="2246769"/>
          </a:xfrm>
          <a:prstGeom prst="rect">
            <a:avLst/>
          </a:prstGeom>
        </p:spPr>
        <p:txBody>
          <a:bodyPr wrap="square">
            <a:spAutoFit/>
          </a:bodyPr>
          <a:lstStyle/>
          <a:p>
            <a:pPr algn="just"/>
            <a:r>
              <a:rPr lang="zh-CN" altLang="en-US" sz="2000" dirty="0">
                <a:solidFill>
                  <a:srgbClr val="FFFFFF"/>
                </a:solidFill>
                <a:latin typeface="微软雅黑" charset="0"/>
                <a:sym typeface="微软雅黑" charset="0"/>
              </a:rPr>
              <a:t>有一个好模式，配股给贫困户的财政资金，只能用于为产业及其配套的基础设施，同时要协调好贫困户、村集体、业主的利益分配，实现多赢局面。</a:t>
            </a:r>
          </a:p>
        </p:txBody>
      </p:sp>
      <p:sp>
        <p:nvSpPr>
          <p:cNvPr id="9" name="矩形 8"/>
          <p:cNvSpPr/>
          <p:nvPr/>
        </p:nvSpPr>
        <p:spPr>
          <a:xfrm>
            <a:off x="8280400" y="4325035"/>
            <a:ext cx="2514600" cy="1323439"/>
          </a:xfrm>
          <a:prstGeom prst="rect">
            <a:avLst/>
          </a:prstGeom>
        </p:spPr>
        <p:txBody>
          <a:bodyPr wrap="square">
            <a:spAutoFit/>
          </a:bodyPr>
          <a:lstStyle/>
          <a:p>
            <a:pPr algn="just"/>
            <a:r>
              <a:rPr lang="zh-CN" altLang="en-US" sz="2000" dirty="0">
                <a:solidFill>
                  <a:srgbClr val="FFFFFF"/>
                </a:solidFill>
                <a:latin typeface="微软雅黑" charset="0"/>
                <a:sym typeface="微软雅黑" charset="0"/>
              </a:rPr>
              <a:t>有一个好氛围，基层干部想做事、能做事，当地群众主动参与，民风淳朴。</a:t>
            </a:r>
          </a:p>
        </p:txBody>
      </p:sp>
      <p:sp>
        <p:nvSpPr>
          <p:cNvPr id="11" name="文本框 66">
            <a:extLst>
              <a:ext uri="{FF2B5EF4-FFF2-40B4-BE49-F238E27FC236}">
                <a16:creationId xmlns="" xmlns:a16="http://schemas.microsoft.com/office/drawing/2014/main" id="{D8E48891-02B3-41DE-B072-BD5A4955A931}"/>
              </a:ext>
            </a:extLst>
          </p:cNvPr>
          <p:cNvSpPr txBox="1">
            <a:spLocks noChangeArrowheads="1"/>
          </p:cNvSpPr>
          <p:nvPr/>
        </p:nvSpPr>
        <p:spPr bwMode="auto">
          <a:xfrm>
            <a:off x="420821" y="163641"/>
            <a:ext cx="4662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资产收益扶贫</a:t>
            </a:r>
          </a:p>
        </p:txBody>
      </p:sp>
    </p:spTree>
    <p:extLst>
      <p:ext uri="{BB962C8B-B14F-4D97-AF65-F5344CB8AC3E}">
        <p14:creationId xmlns:p14="http://schemas.microsoft.com/office/powerpoint/2010/main" val="14985291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nvSpPr>
        <p:spPr>
          <a:xfrm>
            <a:off x="863600" y="2727531"/>
            <a:ext cx="10337800" cy="3351046"/>
          </a:xfrm>
          <a:prstGeom prst="rect">
            <a:avLst/>
          </a:prstGeom>
        </p:spPr>
        <p:txBody>
          <a:bodyPr wrap="square">
            <a:spAutoFit/>
          </a:bodyPr>
          <a:lstStyle/>
          <a:p>
            <a:pPr>
              <a:lnSpc>
                <a:spcPct val="150000"/>
              </a:lnSpc>
            </a:pPr>
            <a:r>
              <a:rPr lang="zh-CN" altLang="en-US" sz="2400" dirty="0">
                <a:solidFill>
                  <a:schemeClr val="bg1"/>
                </a:solidFill>
                <a:latin typeface="方正楷体_GBK" charset="0"/>
                <a:ea typeface="方正楷体_GBK" charset="0"/>
                <a:cs typeface="方正楷体_GBK" charset="0"/>
                <a:sym typeface="微软雅黑" charset="0"/>
              </a:rPr>
              <a:t>加大改革创新力度，积极探索资产收益扶贫机制，统筹各类扶贫资金集中打捆使用，并拿出一定比例，采取</a:t>
            </a:r>
            <a:r>
              <a:rPr lang="zh-CN" altLang="en-US" sz="2400" dirty="0">
                <a:solidFill>
                  <a:srgbClr val="C00000"/>
                </a:solidFill>
                <a:latin typeface="方正楷体_GBK" charset="0"/>
                <a:ea typeface="方正楷体_GBK" charset="0"/>
                <a:cs typeface="方正楷体_GBK" charset="0"/>
                <a:sym typeface="微软雅黑" charset="0"/>
              </a:rPr>
              <a:t>“</a:t>
            </a:r>
            <a:r>
              <a:rPr lang="zh-CN" altLang="en-US" sz="2400" b="1" dirty="0">
                <a:solidFill>
                  <a:srgbClr val="C00000"/>
                </a:solidFill>
                <a:latin typeface="方正楷体_GBK" charset="0"/>
                <a:ea typeface="方正楷体_GBK" charset="0"/>
                <a:cs typeface="方正楷体_GBK" charset="0"/>
                <a:sym typeface="微软雅黑" charset="0"/>
              </a:rPr>
              <a:t>参股入社、配股到户、按股分红、脱贫转股、滚动使用</a:t>
            </a:r>
            <a:r>
              <a:rPr lang="zh-CN" altLang="en-US" sz="2400" dirty="0">
                <a:solidFill>
                  <a:srgbClr val="C00000"/>
                </a:solidFill>
                <a:latin typeface="方正楷体_GBK" charset="0"/>
                <a:ea typeface="方正楷体_GBK" charset="0"/>
                <a:cs typeface="方正楷体_GBK" charset="0"/>
                <a:sym typeface="微软雅黑" charset="0"/>
              </a:rPr>
              <a:t>”</a:t>
            </a:r>
            <a:r>
              <a:rPr lang="zh-CN" altLang="en-US" sz="2400" dirty="0">
                <a:solidFill>
                  <a:schemeClr val="bg1"/>
                </a:solidFill>
                <a:latin typeface="方正楷体_GBK" charset="0"/>
                <a:ea typeface="方正楷体_GBK" charset="0"/>
                <a:cs typeface="方正楷体_GBK" charset="0"/>
                <a:sym typeface="微软雅黑" charset="0"/>
              </a:rPr>
              <a:t>的方式股权量化到贫困户，同时引导贫困户以农房、土地、林地经营权等入股参与股份合作社，通过“保底分红”等政策，增加贫困户的租金、股金和薪金收入，推动农村资源变资产、财政资金变股金、贫困人口变股东。</a:t>
            </a:r>
          </a:p>
        </p:txBody>
      </p:sp>
      <p:sp>
        <p:nvSpPr>
          <p:cNvPr id="6" name="矩形 5"/>
          <p:cNvSpPr/>
          <p:nvPr/>
        </p:nvSpPr>
        <p:spPr>
          <a:xfrm>
            <a:off x="3979703" y="1256226"/>
            <a:ext cx="3775393" cy="964367"/>
          </a:xfrm>
          <a:prstGeom prst="rect">
            <a:avLst/>
          </a:prstGeom>
        </p:spPr>
        <p:txBody>
          <a:bodyPr wrap="none">
            <a:spAutoFit/>
          </a:bodyPr>
          <a:lstStyle/>
          <a:p>
            <a:pPr algn="ctr">
              <a:lnSpc>
                <a:spcPct val="150000"/>
              </a:lnSpc>
            </a:pPr>
            <a:r>
              <a:rPr lang="zh-CN" altLang="en-US" sz="4000" b="1" dirty="0">
                <a:solidFill>
                  <a:srgbClr val="FFFFFF"/>
                </a:solidFill>
                <a:latin typeface="微软雅黑" charset="0"/>
                <a:sym typeface="微软雅黑" charset="0"/>
              </a:rPr>
              <a:t>入股分红五步曲</a:t>
            </a:r>
          </a:p>
        </p:txBody>
      </p:sp>
      <p:sp>
        <p:nvSpPr>
          <p:cNvPr id="8" name="文本框 66">
            <a:extLst>
              <a:ext uri="{FF2B5EF4-FFF2-40B4-BE49-F238E27FC236}">
                <a16:creationId xmlns="" xmlns:a16="http://schemas.microsoft.com/office/drawing/2014/main" id="{D8E48891-02B3-41DE-B072-BD5A4955A931}"/>
              </a:ext>
            </a:extLst>
          </p:cNvPr>
          <p:cNvSpPr txBox="1">
            <a:spLocks noChangeArrowheads="1"/>
          </p:cNvSpPr>
          <p:nvPr/>
        </p:nvSpPr>
        <p:spPr bwMode="auto">
          <a:xfrm>
            <a:off x="420821" y="163641"/>
            <a:ext cx="4662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资产收益扶贫</a:t>
            </a:r>
          </a:p>
        </p:txBody>
      </p:sp>
    </p:spTree>
    <p:extLst>
      <p:ext uri="{BB962C8B-B14F-4D97-AF65-F5344CB8AC3E}">
        <p14:creationId xmlns:p14="http://schemas.microsoft.com/office/powerpoint/2010/main" val="21317577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16"/>
            <a:ext cx="12209289" cy="6858000"/>
          </a:xfrm>
          <a:prstGeom prst="rect">
            <a:avLst/>
          </a:prstGeom>
          <a:solidFill>
            <a:srgbClr val="18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aphicFrame>
        <p:nvGraphicFramePr>
          <p:cNvPr id="29" name="图表 28"/>
          <p:cNvGraphicFramePr>
            <a:graphicFrameLocks/>
          </p:cNvGraphicFramePr>
          <p:nvPr/>
        </p:nvGraphicFramePr>
        <p:xfrm>
          <a:off x="1341967" y="2252133"/>
          <a:ext cx="7272867" cy="3642784"/>
        </p:xfrm>
        <a:graphic>
          <a:graphicData uri="http://schemas.openxmlformats.org/drawingml/2006/chart">
            <c:chart xmlns:c="http://schemas.openxmlformats.org/drawingml/2006/chart" xmlns:r="http://schemas.openxmlformats.org/officeDocument/2006/relationships" r:id="rId3"/>
          </a:graphicData>
        </a:graphic>
      </p:graphicFrame>
      <p:sp>
        <p:nvSpPr>
          <p:cNvPr id="2" name="矩形 1"/>
          <p:cNvSpPr/>
          <p:nvPr/>
        </p:nvSpPr>
        <p:spPr>
          <a:xfrm>
            <a:off x="8665634" y="0"/>
            <a:ext cx="3526367" cy="68580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37893" name="组合 56"/>
          <p:cNvGrpSpPr>
            <a:grpSpLocks/>
          </p:cNvGrpSpPr>
          <p:nvPr/>
        </p:nvGrpSpPr>
        <p:grpSpPr bwMode="auto">
          <a:xfrm>
            <a:off x="1653117" y="702734"/>
            <a:ext cx="6542616" cy="944722"/>
            <a:chOff x="2093710" y="497234"/>
            <a:chExt cx="4907166" cy="707701"/>
          </a:xfrm>
        </p:grpSpPr>
        <p:sp>
          <p:nvSpPr>
            <p:cNvPr id="58" name="文本框 66"/>
            <p:cNvSpPr txBox="1">
              <a:spLocks noChangeArrowheads="1"/>
            </p:cNvSpPr>
            <p:nvPr/>
          </p:nvSpPr>
          <p:spPr bwMode="auto">
            <a:xfrm>
              <a:off x="2093710" y="497234"/>
              <a:ext cx="4907166"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733" b="1" dirty="0">
                  <a:solidFill>
                    <a:schemeClr val="bg1"/>
                  </a:solidFill>
                  <a:latin typeface="Helvetica" panose="020B0604020202020204" pitchFamily="34" charset="0"/>
                </a:rPr>
                <a:t>Please Add Your Title Here</a:t>
              </a:r>
              <a:endParaRPr lang="zh-CN" altLang="en-US" sz="3733" b="1" dirty="0">
                <a:solidFill>
                  <a:schemeClr val="bg1"/>
                </a:solidFill>
                <a:latin typeface="Helvetica" panose="020B0604020202020204" pitchFamily="34" charset="0"/>
              </a:endParaRPr>
            </a:p>
          </p:txBody>
        </p:sp>
        <p:sp>
          <p:nvSpPr>
            <p:cNvPr id="59" name="文本框 58"/>
            <p:cNvSpPr txBox="1">
              <a:spLocks noChangeArrowheads="1"/>
            </p:cNvSpPr>
            <p:nvPr/>
          </p:nvSpPr>
          <p:spPr bwMode="auto">
            <a:xfrm>
              <a:off x="2603318" y="1020488"/>
              <a:ext cx="3673628" cy="184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ts val="1200"/>
                </a:lnSpc>
                <a:defRPr/>
              </a:pPr>
              <a:r>
                <a:rPr lang="en-US" altLang="zh-CN" sz="1067" spc="800" dirty="0">
                  <a:solidFill>
                    <a:schemeClr val="bg1"/>
                  </a:solidFill>
                  <a:latin typeface="Helvetica" panose="020B0604020202020204" pitchFamily="34" charset="0"/>
                  <a:ea typeface="微软雅黑" panose="020B0503020204020204" pitchFamily="34" charset="-122"/>
                  <a:cs typeface="Arial" panose="020B0604020202020204" pitchFamily="34" charset="0"/>
                </a:rPr>
                <a:t>insert your desired text here </a:t>
              </a:r>
              <a:endParaRPr lang="zh-CN" altLang="en-US" sz="1067" spc="800" dirty="0">
                <a:solidFill>
                  <a:schemeClr val="bg1"/>
                </a:solidFill>
                <a:latin typeface="Helvetica" panose="020B0604020202020204" pitchFamily="34" charset="0"/>
                <a:ea typeface="微软雅黑" panose="020B0503020204020204" pitchFamily="34" charset="-122"/>
                <a:cs typeface="Arial" panose="020B0604020202020204" pitchFamily="34" charset="0"/>
              </a:endParaRPr>
            </a:p>
          </p:txBody>
        </p:sp>
      </p:grpSp>
      <p:sp>
        <p:nvSpPr>
          <p:cNvPr id="8" name="矩形 7">
            <a:extLst>
              <a:ext uri="{FF2B5EF4-FFF2-40B4-BE49-F238E27FC236}">
                <a16:creationId xmlns="" xmlns:a16="http://schemas.microsoft.com/office/drawing/2014/main" id="{BD71E328-F417-4AFE-B8CE-67F10AB76DB4}"/>
              </a:ext>
            </a:extLst>
          </p:cNvPr>
          <p:cNvSpPr/>
          <p:nvPr/>
        </p:nvSpPr>
        <p:spPr>
          <a:xfrm>
            <a:off x="0" y="0"/>
            <a:ext cx="12192000" cy="6858000"/>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22">
            <a:extLst>
              <a:ext uri="{FF2B5EF4-FFF2-40B4-BE49-F238E27FC236}">
                <a16:creationId xmlns="" xmlns:a16="http://schemas.microsoft.com/office/drawing/2014/main" id="{F4FEDF16-3A64-45BE-8C24-2E2441F62F3E}"/>
              </a:ext>
            </a:extLst>
          </p:cNvPr>
          <p:cNvSpPr/>
          <p:nvPr/>
        </p:nvSpPr>
        <p:spPr>
          <a:xfrm rot="222105">
            <a:off x="2004449" y="5397611"/>
            <a:ext cx="1518234" cy="1524635"/>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solidFill>
            <a:srgbClr val="484847">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22">
            <a:extLst>
              <a:ext uri="{FF2B5EF4-FFF2-40B4-BE49-F238E27FC236}">
                <a16:creationId xmlns="" xmlns:a16="http://schemas.microsoft.com/office/drawing/2014/main" id="{9AE29930-7538-45DB-B224-C4BB7CF51B21}"/>
              </a:ext>
            </a:extLst>
          </p:cNvPr>
          <p:cNvSpPr/>
          <p:nvPr/>
        </p:nvSpPr>
        <p:spPr>
          <a:xfrm rot="4304482">
            <a:off x="355417" y="4040205"/>
            <a:ext cx="1115714" cy="1120418"/>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23000"/>
                </a:srgbClr>
              </a:gs>
              <a:gs pos="100000">
                <a:srgbClr val="484847"/>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2">
            <a:extLst>
              <a:ext uri="{FF2B5EF4-FFF2-40B4-BE49-F238E27FC236}">
                <a16:creationId xmlns="" xmlns:a16="http://schemas.microsoft.com/office/drawing/2014/main" id="{3495C828-D08D-4D06-9763-4955ED47CDE1}"/>
              </a:ext>
            </a:extLst>
          </p:cNvPr>
          <p:cNvSpPr/>
          <p:nvPr/>
        </p:nvSpPr>
        <p:spPr>
          <a:xfrm rot="5248205">
            <a:off x="375695" y="834566"/>
            <a:ext cx="2012216" cy="2020700"/>
          </a:xfrm>
          <a:custGeom>
            <a:avLst/>
            <a:gdLst>
              <a:gd name="connsiteX0" fmla="*/ 0 w 1511300"/>
              <a:gd name="connsiteY0" fmla="*/ 1435100 h 1435100"/>
              <a:gd name="connsiteX1" fmla="*/ 755650 w 1511300"/>
              <a:gd name="connsiteY1" fmla="*/ 0 h 1435100"/>
              <a:gd name="connsiteX2" fmla="*/ 1511300 w 1511300"/>
              <a:gd name="connsiteY2" fmla="*/ 1435100 h 1435100"/>
              <a:gd name="connsiteX3" fmla="*/ 0 w 1511300"/>
              <a:gd name="connsiteY3" fmla="*/ 1435100 h 1435100"/>
              <a:gd name="connsiteX0" fmla="*/ 0 w 1518234"/>
              <a:gd name="connsiteY0" fmla="*/ 1524635 h 1524635"/>
              <a:gd name="connsiteX1" fmla="*/ 762584 w 1518234"/>
              <a:gd name="connsiteY1" fmla="*/ 0 h 1524635"/>
              <a:gd name="connsiteX2" fmla="*/ 1518234 w 1518234"/>
              <a:gd name="connsiteY2" fmla="*/ 1435100 h 1524635"/>
              <a:gd name="connsiteX3" fmla="*/ 0 w 1518234"/>
              <a:gd name="connsiteY3" fmla="*/ 1524635 h 1524635"/>
            </a:gdLst>
            <a:ahLst/>
            <a:cxnLst>
              <a:cxn ang="0">
                <a:pos x="connsiteX0" y="connsiteY0"/>
              </a:cxn>
              <a:cxn ang="0">
                <a:pos x="connsiteX1" y="connsiteY1"/>
              </a:cxn>
              <a:cxn ang="0">
                <a:pos x="connsiteX2" y="connsiteY2"/>
              </a:cxn>
              <a:cxn ang="0">
                <a:pos x="connsiteX3" y="connsiteY3"/>
              </a:cxn>
            </a:cxnLst>
            <a:rect l="l" t="t" r="r" b="b"/>
            <a:pathLst>
              <a:path w="1518234" h="1524635">
                <a:moveTo>
                  <a:pt x="0" y="1524635"/>
                </a:moveTo>
                <a:lnTo>
                  <a:pt x="762584" y="0"/>
                </a:lnTo>
                <a:lnTo>
                  <a:pt x="1518234" y="1435100"/>
                </a:lnTo>
                <a:lnTo>
                  <a:pt x="0" y="1524635"/>
                </a:lnTo>
                <a:close/>
              </a:path>
            </a:pathLst>
          </a:custGeom>
          <a:gradFill>
            <a:gsLst>
              <a:gs pos="0">
                <a:srgbClr val="363635">
                  <a:alpha val="30000"/>
                </a:srgbClr>
              </a:gs>
              <a:gs pos="100000">
                <a:srgbClr val="5B5B59"/>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 xmlns:a16="http://schemas.microsoft.com/office/drawing/2014/main" id="{19DC5F08-FE9A-456C-AB5D-AA897D1AEFA5}"/>
              </a:ext>
            </a:extLst>
          </p:cNvPr>
          <p:cNvGrpSpPr/>
          <p:nvPr/>
        </p:nvGrpSpPr>
        <p:grpSpPr>
          <a:xfrm>
            <a:off x="2569031" y="1410020"/>
            <a:ext cx="4501251" cy="3376503"/>
            <a:chOff x="3570317" y="1201648"/>
            <a:chExt cx="4779034" cy="3584875"/>
          </a:xfrm>
          <a:solidFill>
            <a:srgbClr val="FFC000"/>
          </a:solidFill>
        </p:grpSpPr>
        <p:sp>
          <p:nvSpPr>
            <p:cNvPr id="23" name="矩形 22">
              <a:extLst>
                <a:ext uri="{FF2B5EF4-FFF2-40B4-BE49-F238E27FC236}">
                  <a16:creationId xmlns="" xmlns:a16="http://schemas.microsoft.com/office/drawing/2014/main" id="{C2034DAF-6569-4732-A6AE-22ED720398D2}"/>
                </a:ext>
              </a:extLst>
            </p:cNvPr>
            <p:cNvSpPr/>
            <p:nvPr/>
          </p:nvSpPr>
          <p:spPr>
            <a:xfrm>
              <a:off x="3570317" y="1201648"/>
              <a:ext cx="4779034" cy="586596"/>
            </a:xfrm>
            <a:prstGeom prst="rect">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EBDCCA3F-5CFD-4C5C-A658-F45BE2228259}"/>
                </a:ext>
              </a:extLst>
            </p:cNvPr>
            <p:cNvSpPr/>
            <p:nvPr/>
          </p:nvSpPr>
          <p:spPr>
            <a:xfrm>
              <a:off x="3570317" y="1788244"/>
              <a:ext cx="655608" cy="2411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FCD4F868-13C9-4475-8A98-E25F2A24A5E7}"/>
                </a:ext>
              </a:extLst>
            </p:cNvPr>
            <p:cNvSpPr/>
            <p:nvPr/>
          </p:nvSpPr>
          <p:spPr>
            <a:xfrm>
              <a:off x="3570317" y="4199927"/>
              <a:ext cx="4779034" cy="5865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231343DD-FEC0-4644-A41F-A742FC02385F}"/>
                </a:ext>
              </a:extLst>
            </p:cNvPr>
            <p:cNvSpPr/>
            <p:nvPr/>
          </p:nvSpPr>
          <p:spPr>
            <a:xfrm>
              <a:off x="7693743" y="3997870"/>
              <a:ext cx="655608" cy="2020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E259B8B6-4F40-4E84-9E58-2E4EB4B14F1A}"/>
                </a:ext>
              </a:extLst>
            </p:cNvPr>
            <p:cNvSpPr/>
            <p:nvPr/>
          </p:nvSpPr>
          <p:spPr>
            <a:xfrm>
              <a:off x="7693743" y="1754576"/>
              <a:ext cx="655608" cy="4756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 xmlns:a16="http://schemas.microsoft.com/office/drawing/2014/main" id="{A526EBDF-2219-4358-A44A-57191015C3AA}"/>
              </a:ext>
            </a:extLst>
          </p:cNvPr>
          <p:cNvSpPr txBox="1"/>
          <p:nvPr/>
        </p:nvSpPr>
        <p:spPr>
          <a:xfrm>
            <a:off x="3273057" y="2935715"/>
            <a:ext cx="7749237" cy="1107996"/>
          </a:xfrm>
          <a:prstGeom prst="rect">
            <a:avLst/>
          </a:prstGeom>
          <a:noFill/>
        </p:spPr>
        <p:txBody>
          <a:bodyPr wrap="none" rtlCol="0">
            <a:spAutoFit/>
          </a:bodyPr>
          <a:lstStyle/>
          <a:p>
            <a:r>
              <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感谢聆听 </a:t>
            </a:r>
            <a:r>
              <a:rPr lang="en-US" altLang="zh-CN"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THANKS </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 xmlns:a16="http://schemas.microsoft.com/office/drawing/2014/main" id="{46902DC6-601B-4A7A-B4CA-79C3055C1BF3}"/>
              </a:ext>
            </a:extLst>
          </p:cNvPr>
          <p:cNvSpPr txBox="1"/>
          <p:nvPr/>
        </p:nvSpPr>
        <p:spPr>
          <a:xfrm>
            <a:off x="3186532" y="5159878"/>
            <a:ext cx="6563779" cy="584775"/>
          </a:xfrm>
          <a:prstGeom prst="rect">
            <a:avLst/>
          </a:prstGeom>
          <a:noFill/>
        </p:spPr>
        <p:txBody>
          <a:bodyPr wrap="square" rtlCol="0">
            <a:spAutoFit/>
          </a:bodyPr>
          <a:lstStyle/>
          <a:p>
            <a:r>
              <a:rPr lang="zh-CN" altLang="en-US" sz="3200" dirty="0"/>
              <a:t>联系电话  ：</a:t>
            </a:r>
            <a:r>
              <a:rPr lang="en-US" altLang="zh-CN" sz="3200" dirty="0"/>
              <a:t>13508356203</a:t>
            </a:r>
            <a:endParaRPr lang="zh-CN" altLang="en-US" sz="3200" dirty="0"/>
          </a:p>
        </p:txBody>
      </p:sp>
    </p:spTree>
    <p:extLst>
      <p:ext uri="{BB962C8B-B14F-4D97-AF65-F5344CB8AC3E}">
        <p14:creationId xmlns:p14="http://schemas.microsoft.com/office/powerpoint/2010/main" val="1532175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82028"/>
        </a:solidFill>
        <a:effectLst/>
      </p:bgPr>
    </p:bg>
    <p:spTree>
      <p:nvGrpSpPr>
        <p:cNvPr id="1" name=""/>
        <p:cNvGrpSpPr/>
        <p:nvPr/>
      </p:nvGrpSpPr>
      <p:grpSpPr>
        <a:xfrm>
          <a:off x="0" y="0"/>
          <a:ext cx="0" cy="0"/>
          <a:chOff x="0" y="0"/>
          <a:chExt cx="0" cy="0"/>
        </a:xfrm>
      </p:grpSpPr>
      <p:grpSp>
        <p:nvGrpSpPr>
          <p:cNvPr id="20" name="组合 31"/>
          <p:cNvGrpSpPr>
            <a:grpSpLocks/>
          </p:cNvGrpSpPr>
          <p:nvPr/>
        </p:nvGrpSpPr>
        <p:grpSpPr bwMode="auto">
          <a:xfrm>
            <a:off x="7197031" y="3818014"/>
            <a:ext cx="515554" cy="515554"/>
            <a:chOff x="0" y="0"/>
            <a:chExt cx="812800" cy="812800"/>
          </a:xfrm>
        </p:grpSpPr>
        <p:sp>
          <p:nvSpPr>
            <p:cNvPr id="22" name="椭圆 32"/>
            <p:cNvSpPr>
              <a:spLocks noChangeArrowheads="1"/>
            </p:cNvSpPr>
            <p:nvPr/>
          </p:nvSpPr>
          <p:spPr bwMode="auto">
            <a:xfrm>
              <a:off x="0" y="0"/>
              <a:ext cx="812800" cy="812800"/>
            </a:xfrm>
            <a:prstGeom prst="ellipse">
              <a:avLst/>
            </a:prstGeom>
            <a:solidFill>
              <a:srgbClr val="014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endParaRPr>
            </a:p>
          </p:txBody>
        </p:sp>
        <p:sp>
          <p:nvSpPr>
            <p:cNvPr id="23" name="任意多边形 33"/>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grpSp>
      <p:grpSp>
        <p:nvGrpSpPr>
          <p:cNvPr id="27" name="组合 37"/>
          <p:cNvGrpSpPr>
            <a:grpSpLocks/>
          </p:cNvGrpSpPr>
          <p:nvPr/>
        </p:nvGrpSpPr>
        <p:grpSpPr bwMode="auto">
          <a:xfrm>
            <a:off x="5318025" y="1992971"/>
            <a:ext cx="515554" cy="515554"/>
            <a:chOff x="0" y="0"/>
            <a:chExt cx="812800" cy="812800"/>
          </a:xfrm>
        </p:grpSpPr>
        <p:sp>
          <p:nvSpPr>
            <p:cNvPr id="28" name="椭圆 38"/>
            <p:cNvSpPr>
              <a:spLocks noChangeArrowheads="1"/>
            </p:cNvSpPr>
            <p:nvPr/>
          </p:nvSpPr>
          <p:spPr bwMode="auto">
            <a:xfrm>
              <a:off x="0" y="0"/>
              <a:ext cx="812800" cy="812800"/>
            </a:xfrm>
            <a:prstGeom prst="ellipse">
              <a:avLst/>
            </a:pr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endParaRPr>
            </a:p>
          </p:txBody>
        </p:sp>
        <p:sp>
          <p:nvSpPr>
            <p:cNvPr id="29" name="任意多边形 39"/>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grpSp>
      <p:grpSp>
        <p:nvGrpSpPr>
          <p:cNvPr id="30" name="组合 40"/>
          <p:cNvGrpSpPr>
            <a:grpSpLocks/>
          </p:cNvGrpSpPr>
          <p:nvPr/>
        </p:nvGrpSpPr>
        <p:grpSpPr bwMode="auto">
          <a:xfrm>
            <a:off x="5942294" y="5549889"/>
            <a:ext cx="515554" cy="515554"/>
            <a:chOff x="0" y="0"/>
            <a:chExt cx="812800" cy="812800"/>
          </a:xfrm>
        </p:grpSpPr>
        <p:sp>
          <p:nvSpPr>
            <p:cNvPr id="31" name="椭圆 41"/>
            <p:cNvSpPr>
              <a:spLocks noChangeArrowheads="1"/>
            </p:cNvSpPr>
            <p:nvPr/>
          </p:nvSpPr>
          <p:spPr bwMode="auto">
            <a:xfrm>
              <a:off x="0" y="0"/>
              <a:ext cx="812800" cy="812800"/>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endParaRPr>
            </a:p>
          </p:txBody>
        </p:sp>
        <p:sp>
          <p:nvSpPr>
            <p:cNvPr id="34" name="任意多边形 42"/>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grpSp>
      <p:grpSp>
        <p:nvGrpSpPr>
          <p:cNvPr id="46" name="组合 66"/>
          <p:cNvGrpSpPr>
            <a:grpSpLocks/>
          </p:cNvGrpSpPr>
          <p:nvPr/>
        </p:nvGrpSpPr>
        <p:grpSpPr bwMode="auto">
          <a:xfrm>
            <a:off x="3505442" y="699667"/>
            <a:ext cx="5212729" cy="5216500"/>
            <a:chOff x="0" y="0"/>
            <a:chExt cx="4392474" cy="4393594"/>
          </a:xfrm>
        </p:grpSpPr>
        <p:grpSp>
          <p:nvGrpSpPr>
            <p:cNvPr id="47" name="组合 44"/>
            <p:cNvGrpSpPr>
              <a:grpSpLocks/>
            </p:cNvGrpSpPr>
            <p:nvPr/>
          </p:nvGrpSpPr>
          <p:grpSpPr bwMode="auto">
            <a:xfrm>
              <a:off x="0" y="0"/>
              <a:ext cx="4392474" cy="4393594"/>
              <a:chOff x="0" y="0"/>
              <a:chExt cx="4392474" cy="4393594"/>
            </a:xfrm>
          </p:grpSpPr>
          <p:grpSp>
            <p:nvGrpSpPr>
              <p:cNvPr id="53" name="组合 30"/>
              <p:cNvGrpSpPr>
                <a:grpSpLocks/>
              </p:cNvGrpSpPr>
              <p:nvPr/>
            </p:nvGrpSpPr>
            <p:grpSpPr bwMode="auto">
              <a:xfrm>
                <a:off x="0" y="0"/>
                <a:ext cx="4392474" cy="4393594"/>
                <a:chOff x="0" y="0"/>
                <a:chExt cx="4392474" cy="4393594"/>
              </a:xfrm>
            </p:grpSpPr>
            <p:sp>
              <p:nvSpPr>
                <p:cNvPr id="55" name="Freeform 5"/>
                <p:cNvSpPr>
                  <a:spLocks/>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56" name="Freeform 6"/>
                <p:cNvSpPr>
                  <a:spLocks/>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57" name="Freeform 7"/>
                <p:cNvSpPr>
                  <a:spLocks/>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58" name="Freeform 8"/>
                <p:cNvSpPr>
                  <a:spLocks/>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59" name="Freeform 9"/>
                <p:cNvSpPr>
                  <a:spLocks/>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60" name="Freeform 10"/>
                <p:cNvSpPr>
                  <a:spLocks/>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61" name="Freeform 11"/>
                <p:cNvSpPr>
                  <a:spLocks/>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grpSp>
          <p:sp>
            <p:nvSpPr>
              <p:cNvPr id="54" name="Freeform 12"/>
              <p:cNvSpPr>
                <a:spLocks/>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grpSp>
        <p:sp>
          <p:nvSpPr>
            <p:cNvPr id="48" name="文本框 62"/>
            <p:cNvSpPr txBox="1">
              <a:spLocks noChangeArrowheads="1"/>
            </p:cNvSpPr>
            <p:nvPr/>
          </p:nvSpPr>
          <p:spPr bwMode="auto">
            <a:xfrm>
              <a:off x="1194649" y="923100"/>
              <a:ext cx="540237" cy="49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3200" b="0" i="0" u="none" strike="noStrike" kern="0" cap="none" spc="0" normalizeH="0" baseline="0" noProof="0" dirty="0">
                  <a:ln>
                    <a:noFill/>
                  </a:ln>
                  <a:solidFill>
                    <a:sysClr val="window" lastClr="FFFFFF"/>
                  </a:solidFill>
                  <a:effectLst/>
                  <a:uLnTx/>
                  <a:uFillTx/>
                  <a:latin typeface="Arial" panose="020B0604020202020204" pitchFamily="34" charset="0"/>
                </a:rPr>
                <a:t>01</a:t>
              </a:r>
              <a:endParaRPr kumimoji="0" lang="zh-CN" altLang="en-US" sz="3200" b="0" i="0" u="none" strike="noStrike" kern="0" cap="none" spc="0" normalizeH="0" baseline="0" noProof="0" dirty="0">
                <a:ln>
                  <a:noFill/>
                </a:ln>
                <a:solidFill>
                  <a:sysClr val="window" lastClr="FFFFFF"/>
                </a:solidFill>
                <a:effectLst/>
                <a:uLnTx/>
                <a:uFillTx/>
                <a:latin typeface="Arial" panose="020B0604020202020204" pitchFamily="34" charset="0"/>
              </a:endParaRPr>
            </a:p>
          </p:txBody>
        </p:sp>
        <p:sp>
          <p:nvSpPr>
            <p:cNvPr id="49" name="文本框 63"/>
            <p:cNvSpPr txBox="1">
              <a:spLocks noChangeArrowheads="1"/>
            </p:cNvSpPr>
            <p:nvPr/>
          </p:nvSpPr>
          <p:spPr bwMode="auto">
            <a:xfrm>
              <a:off x="939877" y="2659858"/>
              <a:ext cx="540237" cy="49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3200" b="0" i="0" u="none" strike="noStrike" kern="0" cap="none" spc="0" normalizeH="0" baseline="0" noProof="0" dirty="0">
                  <a:ln>
                    <a:noFill/>
                  </a:ln>
                  <a:effectLst/>
                  <a:uLnTx/>
                  <a:uFillTx/>
                  <a:latin typeface="Arial" panose="020B0604020202020204" pitchFamily="34" charset="0"/>
                </a:rPr>
                <a:t>02</a:t>
              </a:r>
              <a:endParaRPr kumimoji="0" lang="zh-CN" altLang="en-US" sz="3200" b="0" i="0" u="none" strike="noStrike" kern="0" cap="none" spc="0" normalizeH="0" baseline="0" noProof="0" dirty="0">
                <a:ln>
                  <a:noFill/>
                </a:ln>
                <a:effectLst/>
                <a:uLnTx/>
                <a:uFillTx/>
                <a:latin typeface="Arial" panose="020B0604020202020204" pitchFamily="34" charset="0"/>
              </a:endParaRPr>
            </a:p>
          </p:txBody>
        </p:sp>
        <p:sp>
          <p:nvSpPr>
            <p:cNvPr id="50" name="文本框 64"/>
            <p:cNvSpPr txBox="1">
              <a:spLocks noChangeArrowheads="1"/>
            </p:cNvSpPr>
            <p:nvPr/>
          </p:nvSpPr>
          <p:spPr bwMode="auto">
            <a:xfrm>
              <a:off x="2599881" y="2894696"/>
              <a:ext cx="540237" cy="49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3200" b="0" i="0" u="none" strike="noStrike" kern="0" cap="none" spc="0" normalizeH="0" baseline="0" noProof="0" dirty="0">
                  <a:ln>
                    <a:noFill/>
                  </a:ln>
                  <a:solidFill>
                    <a:sysClr val="window" lastClr="FFFFFF"/>
                  </a:solidFill>
                  <a:effectLst/>
                  <a:uLnTx/>
                  <a:uFillTx/>
                  <a:latin typeface="Arial" panose="020B0604020202020204" pitchFamily="34" charset="0"/>
                </a:rPr>
                <a:t>03</a:t>
              </a:r>
              <a:endParaRPr kumimoji="0" lang="zh-CN" altLang="en-US" sz="3200" b="0" i="0" u="none" strike="noStrike" kern="0" cap="none" spc="0" normalizeH="0" baseline="0" noProof="0" dirty="0">
                <a:ln>
                  <a:noFill/>
                </a:ln>
                <a:solidFill>
                  <a:sysClr val="window" lastClr="FFFFFF"/>
                </a:solidFill>
                <a:effectLst/>
                <a:uLnTx/>
                <a:uFillTx/>
                <a:latin typeface="Arial" panose="020B0604020202020204" pitchFamily="34" charset="0"/>
              </a:endParaRPr>
            </a:p>
          </p:txBody>
        </p:sp>
        <p:sp>
          <p:nvSpPr>
            <p:cNvPr id="51" name="文本框 65"/>
            <p:cNvSpPr txBox="1">
              <a:spLocks noChangeArrowheads="1"/>
            </p:cNvSpPr>
            <p:nvPr/>
          </p:nvSpPr>
          <p:spPr bwMode="auto">
            <a:xfrm>
              <a:off x="2913357" y="1212606"/>
              <a:ext cx="540237" cy="49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3200" b="0" i="0" u="none" strike="noStrike" kern="0" cap="none" spc="0" normalizeH="0" baseline="0" noProof="0" dirty="0">
                  <a:ln>
                    <a:noFill/>
                  </a:ln>
                  <a:solidFill>
                    <a:srgbClr val="000000"/>
                  </a:solidFill>
                  <a:effectLst/>
                  <a:uLnTx/>
                  <a:uFillTx/>
                  <a:latin typeface="Arial" panose="020B0604020202020204" pitchFamily="34" charset="0"/>
                </a:rPr>
                <a:t>04</a:t>
              </a:r>
              <a:endParaRPr kumimoji="0" lang="zh-CN" altLang="en-US" sz="3200" b="0" i="0" u="none" strike="noStrike" kern="0" cap="none" spc="0" normalizeH="0" baseline="0" noProof="0" dirty="0">
                <a:ln>
                  <a:noFill/>
                </a:ln>
                <a:solidFill>
                  <a:srgbClr val="000000"/>
                </a:solidFill>
                <a:effectLst/>
                <a:uLnTx/>
                <a:uFillTx/>
                <a:latin typeface="Arial" panose="020B0604020202020204" pitchFamily="34" charset="0"/>
              </a:endParaRPr>
            </a:p>
          </p:txBody>
        </p:sp>
      </p:grpSp>
      <p:grpSp>
        <p:nvGrpSpPr>
          <p:cNvPr id="70" name="组合 40"/>
          <p:cNvGrpSpPr>
            <a:grpSpLocks/>
          </p:cNvGrpSpPr>
          <p:nvPr/>
        </p:nvGrpSpPr>
        <p:grpSpPr bwMode="auto">
          <a:xfrm>
            <a:off x="6094689" y="579640"/>
            <a:ext cx="515554" cy="515554"/>
            <a:chOff x="0" y="0"/>
            <a:chExt cx="812800" cy="812800"/>
          </a:xfrm>
        </p:grpSpPr>
        <p:sp>
          <p:nvSpPr>
            <p:cNvPr id="71" name="椭圆 41"/>
            <p:cNvSpPr>
              <a:spLocks noChangeArrowheads="1"/>
            </p:cNvSpPr>
            <p:nvPr/>
          </p:nvSpPr>
          <p:spPr bwMode="auto">
            <a:xfrm>
              <a:off x="0" y="0"/>
              <a:ext cx="812800" cy="812800"/>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rgbClr val="FFFFFF"/>
                </a:solidFill>
                <a:effectLst/>
                <a:uLnTx/>
                <a:uFillTx/>
                <a:latin typeface="Arial" panose="020B0604020202020204" pitchFamily="34" charset="0"/>
              </a:endParaRPr>
            </a:p>
          </p:txBody>
        </p:sp>
        <p:sp>
          <p:nvSpPr>
            <p:cNvPr id="72" name="任意多边形 42"/>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grpSp>
      <p:grpSp>
        <p:nvGrpSpPr>
          <p:cNvPr id="73" name="组合 34"/>
          <p:cNvGrpSpPr>
            <a:grpSpLocks/>
          </p:cNvGrpSpPr>
          <p:nvPr/>
        </p:nvGrpSpPr>
        <p:grpSpPr bwMode="auto">
          <a:xfrm>
            <a:off x="8344440" y="3217085"/>
            <a:ext cx="515554" cy="515554"/>
            <a:chOff x="0" y="0"/>
            <a:chExt cx="812800" cy="812800"/>
          </a:xfrm>
          <a:solidFill>
            <a:srgbClr val="FFFFFF"/>
          </a:solidFill>
        </p:grpSpPr>
        <p:sp>
          <p:nvSpPr>
            <p:cNvPr id="74" name="椭圆 35"/>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ysClr val="windowText" lastClr="000000">
                    <a:lumMod val="50000"/>
                    <a:lumOff val="50000"/>
                  </a:sysClr>
                </a:solidFill>
                <a:effectLst/>
                <a:uLnTx/>
                <a:uFillTx/>
                <a:latin typeface="Arial" panose="020B0604020202020204" pitchFamily="34" charset="0"/>
              </a:endParaRPr>
            </a:p>
          </p:txBody>
        </p:sp>
        <p:sp>
          <p:nvSpPr>
            <p:cNvPr id="75" name="任意多边形 36"/>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tx1"/>
            </a:solidFill>
            <a:ln w="9525">
              <a:solidFill>
                <a:srgbClr val="00000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lumMod val="50000"/>
                    <a:lumOff val="50000"/>
                  </a:sysClr>
                </a:solidFill>
                <a:effectLst/>
                <a:uLnTx/>
                <a:uFillTx/>
                <a:latin typeface="Arial" panose="020B0604020202020204" pitchFamily="34" charset="0"/>
              </a:endParaRPr>
            </a:p>
          </p:txBody>
        </p:sp>
      </p:grpSp>
      <p:grpSp>
        <p:nvGrpSpPr>
          <p:cNvPr id="76" name="组合 34"/>
          <p:cNvGrpSpPr>
            <a:grpSpLocks/>
          </p:cNvGrpSpPr>
          <p:nvPr/>
        </p:nvGrpSpPr>
        <p:grpSpPr bwMode="auto">
          <a:xfrm>
            <a:off x="3158299" y="3283390"/>
            <a:ext cx="515554" cy="515554"/>
            <a:chOff x="0" y="0"/>
            <a:chExt cx="812800" cy="812800"/>
          </a:xfrm>
          <a:solidFill>
            <a:srgbClr val="FFFFFF"/>
          </a:solidFill>
        </p:grpSpPr>
        <p:sp>
          <p:nvSpPr>
            <p:cNvPr id="77" name="椭圆 35"/>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ysClr val="windowText" lastClr="000000">
                    <a:lumMod val="50000"/>
                    <a:lumOff val="50000"/>
                  </a:sysClr>
                </a:solidFill>
                <a:effectLst/>
                <a:uLnTx/>
                <a:uFillTx/>
                <a:latin typeface="Arial" panose="020B0604020202020204" pitchFamily="34" charset="0"/>
              </a:endParaRPr>
            </a:p>
          </p:txBody>
        </p:sp>
        <p:sp>
          <p:nvSpPr>
            <p:cNvPr id="78" name="任意多边形 36"/>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tx1"/>
            </a:solidFill>
            <a:ln w="9525">
              <a:solidFill>
                <a:srgbClr val="00000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lumMod val="50000"/>
                    <a:lumOff val="50000"/>
                  </a:sysClr>
                </a:solidFill>
                <a:effectLst/>
                <a:uLnTx/>
                <a:uFillTx/>
                <a:latin typeface="Arial" panose="020B0604020202020204" pitchFamily="34" charset="0"/>
              </a:endParaRPr>
            </a:p>
          </p:txBody>
        </p:sp>
      </p:grpSp>
      <p:sp>
        <p:nvSpPr>
          <p:cNvPr id="4" name="文本框 3"/>
          <p:cNvSpPr txBox="1"/>
          <p:nvPr/>
        </p:nvSpPr>
        <p:spPr>
          <a:xfrm>
            <a:off x="-800559" y="365903"/>
            <a:ext cx="5622052" cy="1661993"/>
          </a:xfrm>
          <a:prstGeom prst="rect">
            <a:avLst/>
          </a:prstGeom>
          <a:noFill/>
        </p:spPr>
        <p:txBody>
          <a:bodyPr wrap="none" rtlCol="0">
            <a:spAutoFit/>
          </a:bodyPr>
          <a:lstStyle/>
          <a:p>
            <a:pPr algn="r"/>
            <a:r>
              <a:rPr lang="zh-CN" altLang="en-US" sz="2400" b="1" dirty="0">
                <a:solidFill>
                  <a:schemeClr val="bg1"/>
                </a:solidFill>
              </a:rPr>
              <a:t>坚持两个原则</a:t>
            </a:r>
            <a:endParaRPr lang="en-US" altLang="zh-CN" sz="2400" b="1" dirty="0">
              <a:solidFill>
                <a:schemeClr val="bg1"/>
              </a:solidFill>
            </a:endParaRPr>
          </a:p>
          <a:p>
            <a:pPr algn="r"/>
            <a:r>
              <a:rPr lang="zh-CN" altLang="en-US" dirty="0">
                <a:solidFill>
                  <a:schemeClr val="bg1"/>
                </a:solidFill>
              </a:rPr>
              <a:t>贫困户自愿</a:t>
            </a:r>
            <a:r>
              <a:rPr lang="zh-CN" altLang="zh-CN" dirty="0">
                <a:solidFill>
                  <a:schemeClr val="bg1"/>
                </a:solidFill>
              </a:rPr>
              <a:t>、</a:t>
            </a:r>
            <a:r>
              <a:rPr lang="zh-CN" altLang="en-US" dirty="0">
                <a:solidFill>
                  <a:schemeClr val="bg1"/>
                </a:solidFill>
              </a:rPr>
              <a:t>贫困户参与</a:t>
            </a:r>
            <a:endParaRPr lang="en-US" altLang="zh-CN" dirty="0">
              <a:solidFill>
                <a:schemeClr val="bg1"/>
              </a:solidFill>
            </a:endParaRPr>
          </a:p>
          <a:p>
            <a:pPr algn="r"/>
            <a:r>
              <a:rPr lang="zh-CN" altLang="en-US" sz="2400" b="1" dirty="0">
                <a:solidFill>
                  <a:schemeClr val="bg1"/>
                </a:solidFill>
              </a:rPr>
              <a:t>寻找有效途径</a:t>
            </a:r>
            <a:r>
              <a:rPr lang="zh-CN" altLang="en-US" dirty="0">
                <a:solidFill>
                  <a:schemeClr val="bg1"/>
                </a:solidFill>
              </a:rPr>
              <a:t>  </a:t>
            </a:r>
            <a:endParaRPr lang="en-US" altLang="zh-CN" dirty="0">
              <a:solidFill>
                <a:schemeClr val="bg1"/>
              </a:solidFill>
            </a:endParaRPr>
          </a:p>
          <a:p>
            <a:pPr algn="r"/>
            <a:r>
              <a:rPr lang="zh-CN" altLang="en-US" dirty="0">
                <a:solidFill>
                  <a:schemeClr val="bg1"/>
                </a:solidFill>
              </a:rPr>
              <a:t>合作 、合伙、 合营   规范贷款管理</a:t>
            </a:r>
            <a:endParaRPr lang="en-US" altLang="zh-CN" dirty="0">
              <a:solidFill>
                <a:schemeClr val="bg1"/>
              </a:solidFill>
            </a:endParaRPr>
          </a:p>
          <a:p>
            <a:endParaRPr kumimoji="1" lang="zh-CN" altLang="en-US" dirty="0"/>
          </a:p>
        </p:txBody>
      </p:sp>
      <p:sp>
        <p:nvSpPr>
          <p:cNvPr id="6" name="文本框 5"/>
          <p:cNvSpPr txBox="1"/>
          <p:nvPr/>
        </p:nvSpPr>
        <p:spPr>
          <a:xfrm>
            <a:off x="469322" y="2977919"/>
            <a:ext cx="2561639" cy="1477328"/>
          </a:xfrm>
          <a:prstGeom prst="rect">
            <a:avLst/>
          </a:prstGeom>
          <a:noFill/>
        </p:spPr>
        <p:txBody>
          <a:bodyPr wrap="square" rtlCol="0">
            <a:spAutoFit/>
          </a:bodyPr>
          <a:lstStyle/>
          <a:p>
            <a:pPr algn="r"/>
            <a:r>
              <a:rPr lang="zh-CN" altLang="en-US" dirty="0">
                <a:solidFill>
                  <a:srgbClr val="FFFFFF"/>
                </a:solidFill>
              </a:rPr>
              <a:t>有效带动贫困户脱贫致富的特色优势产业</a:t>
            </a:r>
            <a:endParaRPr lang="en-US" altLang="zh-CN" dirty="0">
              <a:solidFill>
                <a:srgbClr val="FFFFFF"/>
              </a:solidFill>
            </a:endParaRPr>
          </a:p>
          <a:p>
            <a:pPr algn="r"/>
            <a:r>
              <a:rPr lang="zh-CN" altLang="en-US" dirty="0">
                <a:solidFill>
                  <a:srgbClr val="FFFFFF"/>
                </a:solidFill>
              </a:rPr>
              <a:t> 贫困户口融入产业发展并长期受益</a:t>
            </a:r>
          </a:p>
          <a:p>
            <a:endParaRPr kumimoji="1" lang="zh-CN" altLang="en-US" dirty="0">
              <a:solidFill>
                <a:srgbClr val="FFFFFF"/>
              </a:solidFill>
            </a:endParaRPr>
          </a:p>
        </p:txBody>
      </p:sp>
      <p:sp>
        <p:nvSpPr>
          <p:cNvPr id="7" name="文本框 6"/>
          <p:cNvSpPr txBox="1"/>
          <p:nvPr/>
        </p:nvSpPr>
        <p:spPr>
          <a:xfrm>
            <a:off x="7146760" y="5488552"/>
            <a:ext cx="3573377" cy="1569660"/>
          </a:xfrm>
          <a:prstGeom prst="rect">
            <a:avLst/>
          </a:prstGeom>
          <a:noFill/>
        </p:spPr>
        <p:txBody>
          <a:bodyPr wrap="square" rtlCol="0">
            <a:spAutoFit/>
          </a:bodyPr>
          <a:lstStyle/>
          <a:p>
            <a:r>
              <a:rPr lang="zh-CN" altLang="zh-CN" sz="2400" b="1" dirty="0">
                <a:solidFill>
                  <a:srgbClr val="FFFFFF"/>
                </a:solidFill>
              </a:rPr>
              <a:t>继续禁止</a:t>
            </a:r>
            <a:endParaRPr lang="en-US" altLang="zh-CN" sz="2400" b="1" dirty="0">
              <a:solidFill>
                <a:srgbClr val="FFFFFF"/>
              </a:solidFill>
            </a:endParaRPr>
          </a:p>
          <a:p>
            <a:r>
              <a:rPr lang="zh-CN" altLang="zh-CN" dirty="0">
                <a:solidFill>
                  <a:srgbClr val="FFFFFF"/>
                </a:solidFill>
              </a:rPr>
              <a:t>将新发放的扶贫小额信贷以</a:t>
            </a:r>
            <a:r>
              <a:rPr lang="zh-CN" altLang="zh-CN" b="1" dirty="0">
                <a:solidFill>
                  <a:srgbClr val="FFFFFF"/>
                </a:solidFill>
              </a:rPr>
              <a:t>入股分红、转贷、指标交换</a:t>
            </a:r>
            <a:r>
              <a:rPr lang="zh-CN" altLang="zh-CN" dirty="0">
                <a:solidFill>
                  <a:srgbClr val="FFFFFF"/>
                </a:solidFill>
              </a:rPr>
              <a:t>等方式交由企业或其他组织使用</a:t>
            </a:r>
            <a:endParaRPr lang="zh-CN" altLang="en-US" dirty="0">
              <a:solidFill>
                <a:srgbClr val="FFFFFF"/>
              </a:solidFill>
            </a:endParaRPr>
          </a:p>
          <a:p>
            <a:endParaRPr kumimoji="1" lang="zh-CN" altLang="en-US" dirty="0">
              <a:solidFill>
                <a:srgbClr val="FFFFFF"/>
              </a:solidFill>
            </a:endParaRPr>
          </a:p>
        </p:txBody>
      </p:sp>
      <p:sp>
        <p:nvSpPr>
          <p:cNvPr id="8" name="文本框 7"/>
          <p:cNvSpPr txBox="1"/>
          <p:nvPr/>
        </p:nvSpPr>
        <p:spPr>
          <a:xfrm>
            <a:off x="8918724" y="2164243"/>
            <a:ext cx="2993438" cy="3139321"/>
          </a:xfrm>
          <a:prstGeom prst="rect">
            <a:avLst/>
          </a:prstGeom>
          <a:noFill/>
        </p:spPr>
        <p:txBody>
          <a:bodyPr wrap="square" rtlCol="0">
            <a:spAutoFit/>
          </a:bodyPr>
          <a:lstStyle/>
          <a:p>
            <a:r>
              <a:rPr lang="zh-CN" altLang="zh-CN" dirty="0">
                <a:solidFill>
                  <a:srgbClr val="FFFFFF"/>
                </a:solidFill>
              </a:rPr>
              <a:t>在贫困户</a:t>
            </a:r>
            <a:r>
              <a:rPr lang="zh-CN" altLang="zh-CN" dirty="0">
                <a:solidFill>
                  <a:srgbClr val="FF0000"/>
                </a:solidFill>
              </a:rPr>
              <a:t>自愿和参与生产经营</a:t>
            </a:r>
            <a:r>
              <a:rPr lang="zh-CN" altLang="zh-CN" dirty="0">
                <a:solidFill>
                  <a:srgbClr val="FFFFFF"/>
                </a:solidFill>
              </a:rPr>
              <a:t>的前提下，可采取合作发展方式，将扶贫小额信贷资金用于有效带动贫困户脱贫致富的特色优势产业，并按要求规范贷款管理，使贫困户融入产业发展并长期受益。对于贫困户参与的产业项目，经办银行要做到对贫困户和产业项目双调查、双跟踪。</a:t>
            </a:r>
          </a:p>
          <a:p>
            <a:endParaRPr kumimoji="1" lang="zh-CN" altLang="en-US" dirty="0"/>
          </a:p>
        </p:txBody>
      </p:sp>
    </p:spTree>
    <p:custDataLst>
      <p:tags r:id="rId1"/>
    </p:custDataLst>
    <p:extLst>
      <p:ext uri="{BB962C8B-B14F-4D97-AF65-F5344CB8AC3E}">
        <p14:creationId xmlns:p14="http://schemas.microsoft.com/office/powerpoint/2010/main" val="2609760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82028"/>
        </a:solidFill>
        <a:effectLst/>
      </p:bgPr>
    </p:bg>
    <p:spTree>
      <p:nvGrpSpPr>
        <p:cNvPr id="1" name=""/>
        <p:cNvGrpSpPr/>
        <p:nvPr/>
      </p:nvGrpSpPr>
      <p:grpSpPr>
        <a:xfrm>
          <a:off x="0" y="0"/>
          <a:ext cx="0" cy="0"/>
          <a:chOff x="0" y="0"/>
          <a:chExt cx="0" cy="0"/>
        </a:xfrm>
      </p:grpSpPr>
      <p:sp>
        <p:nvSpPr>
          <p:cNvPr id="21" name="文本框 66">
            <a:extLst>
              <a:ext uri="{FF2B5EF4-FFF2-40B4-BE49-F238E27FC236}">
                <a16:creationId xmlns="" xmlns:a16="http://schemas.microsoft.com/office/drawing/2014/main" id="{06718981-04E3-445F-9A77-6F3229E586D7}"/>
              </a:ext>
            </a:extLst>
          </p:cNvPr>
          <p:cNvSpPr txBox="1">
            <a:spLocks noChangeArrowheads="1"/>
          </p:cNvSpPr>
          <p:nvPr/>
        </p:nvSpPr>
        <p:spPr bwMode="auto">
          <a:xfrm>
            <a:off x="420821" y="163641"/>
            <a:ext cx="4662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rPr>
              <a:t>政策创新</a:t>
            </a:r>
          </a:p>
        </p:txBody>
      </p:sp>
      <p:grpSp>
        <p:nvGrpSpPr>
          <p:cNvPr id="62" name="Group 5241"/>
          <p:cNvGrpSpPr/>
          <p:nvPr/>
        </p:nvGrpSpPr>
        <p:grpSpPr>
          <a:xfrm>
            <a:off x="1298384" y="502017"/>
            <a:ext cx="7068727" cy="4254778"/>
            <a:chOff x="103188" y="1049338"/>
            <a:chExt cx="5303837" cy="3192463"/>
          </a:xfrm>
        </p:grpSpPr>
        <p:sp>
          <p:nvSpPr>
            <p:cNvPr id="63" name="Freeform 6"/>
            <p:cNvSpPr>
              <a:spLocks/>
            </p:cNvSpPr>
            <p:nvPr/>
          </p:nvSpPr>
          <p:spPr bwMode="auto">
            <a:xfrm>
              <a:off x="4794250" y="2955925"/>
              <a:ext cx="393700" cy="171450"/>
            </a:xfrm>
            <a:custGeom>
              <a:avLst/>
              <a:gdLst>
                <a:gd name="T0" fmla="*/ 235 w 353"/>
                <a:gd name="T1" fmla="*/ 56 h 153"/>
                <a:gd name="T2" fmla="*/ 132 w 353"/>
                <a:gd name="T3" fmla="*/ 12 h 153"/>
                <a:gd name="T4" fmla="*/ 0 w 353"/>
                <a:gd name="T5" fmla="*/ 7 h 153"/>
                <a:gd name="T6" fmla="*/ 146 w 353"/>
                <a:gd name="T7" fmla="*/ 96 h 153"/>
                <a:gd name="T8" fmla="*/ 197 w 353"/>
                <a:gd name="T9" fmla="*/ 122 h 153"/>
                <a:gd name="T10" fmla="*/ 353 w 353"/>
                <a:gd name="T11" fmla="*/ 153 h 153"/>
                <a:gd name="T12" fmla="*/ 235 w 353"/>
                <a:gd name="T13" fmla="*/ 56 h 153"/>
              </a:gdLst>
              <a:ahLst/>
              <a:cxnLst>
                <a:cxn ang="0">
                  <a:pos x="T0" y="T1"/>
                </a:cxn>
                <a:cxn ang="0">
                  <a:pos x="T2" y="T3"/>
                </a:cxn>
                <a:cxn ang="0">
                  <a:pos x="T4" y="T5"/>
                </a:cxn>
                <a:cxn ang="0">
                  <a:pos x="T6" y="T7"/>
                </a:cxn>
                <a:cxn ang="0">
                  <a:pos x="T8" y="T9"/>
                </a:cxn>
                <a:cxn ang="0">
                  <a:pos x="T10" y="T11"/>
                </a:cxn>
                <a:cxn ang="0">
                  <a:pos x="T12" y="T13"/>
                </a:cxn>
              </a:cxnLst>
              <a:rect l="0" t="0" r="r" b="b"/>
              <a:pathLst>
                <a:path w="353" h="153">
                  <a:moveTo>
                    <a:pt x="235" y="56"/>
                  </a:moveTo>
                  <a:cubicBezTo>
                    <a:pt x="200" y="35"/>
                    <a:pt x="166" y="20"/>
                    <a:pt x="132" y="12"/>
                  </a:cubicBezTo>
                  <a:cubicBezTo>
                    <a:pt x="87" y="0"/>
                    <a:pt x="42" y="0"/>
                    <a:pt x="0" y="7"/>
                  </a:cubicBezTo>
                  <a:cubicBezTo>
                    <a:pt x="146" y="96"/>
                    <a:pt x="146" y="96"/>
                    <a:pt x="146" y="96"/>
                  </a:cubicBezTo>
                  <a:cubicBezTo>
                    <a:pt x="163" y="103"/>
                    <a:pt x="179" y="111"/>
                    <a:pt x="197" y="122"/>
                  </a:cubicBezTo>
                  <a:cubicBezTo>
                    <a:pt x="353" y="153"/>
                    <a:pt x="353" y="153"/>
                    <a:pt x="353" y="153"/>
                  </a:cubicBezTo>
                  <a:cubicBezTo>
                    <a:pt x="313" y="112"/>
                    <a:pt x="274" y="80"/>
                    <a:pt x="235" y="56"/>
                  </a:cubicBezTo>
                  <a:close/>
                </a:path>
              </a:pathLst>
            </a:custGeom>
            <a:solidFill>
              <a:srgbClr val="D56F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64" name="Freeform 7"/>
            <p:cNvSpPr>
              <a:spLocks/>
            </p:cNvSpPr>
            <p:nvPr/>
          </p:nvSpPr>
          <p:spPr bwMode="auto">
            <a:xfrm>
              <a:off x="2994025" y="3873500"/>
              <a:ext cx="198437" cy="120650"/>
            </a:xfrm>
            <a:custGeom>
              <a:avLst/>
              <a:gdLst>
                <a:gd name="T0" fmla="*/ 136 w 178"/>
                <a:gd name="T1" fmla="*/ 76 h 108"/>
                <a:gd name="T2" fmla="*/ 73 w 178"/>
                <a:gd name="T3" fmla="*/ 19 h 108"/>
                <a:gd name="T4" fmla="*/ 70 w 178"/>
                <a:gd name="T5" fmla="*/ 16 h 108"/>
                <a:gd name="T6" fmla="*/ 70 w 178"/>
                <a:gd name="T7" fmla="*/ 16 h 108"/>
                <a:gd name="T8" fmla="*/ 70 w 178"/>
                <a:gd name="T9" fmla="*/ 16 h 108"/>
                <a:gd name="T10" fmla="*/ 16 w 178"/>
                <a:gd name="T11" fmla="*/ 15 h 108"/>
                <a:gd name="T12" fmla="*/ 15 w 178"/>
                <a:gd name="T13" fmla="*/ 69 h 108"/>
                <a:gd name="T14" fmla="*/ 17 w 178"/>
                <a:gd name="T15" fmla="*/ 71 h 108"/>
                <a:gd name="T16" fmla="*/ 178 w 178"/>
                <a:gd name="T17" fmla="*/ 108 h 108"/>
                <a:gd name="T18" fmla="*/ 136 w 178"/>
                <a:gd name="T19" fmla="*/ 7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08">
                  <a:moveTo>
                    <a:pt x="136" y="76"/>
                  </a:moveTo>
                  <a:cubicBezTo>
                    <a:pt x="103" y="49"/>
                    <a:pt x="81" y="27"/>
                    <a:pt x="73" y="19"/>
                  </a:cubicBezTo>
                  <a:cubicBezTo>
                    <a:pt x="71" y="17"/>
                    <a:pt x="70" y="16"/>
                    <a:pt x="70" y="16"/>
                  </a:cubicBezTo>
                  <a:cubicBezTo>
                    <a:pt x="70" y="16"/>
                    <a:pt x="70" y="16"/>
                    <a:pt x="70" y="16"/>
                  </a:cubicBezTo>
                  <a:cubicBezTo>
                    <a:pt x="70" y="16"/>
                    <a:pt x="70" y="16"/>
                    <a:pt x="70" y="16"/>
                  </a:cubicBezTo>
                  <a:cubicBezTo>
                    <a:pt x="55" y="1"/>
                    <a:pt x="31" y="0"/>
                    <a:pt x="16" y="15"/>
                  </a:cubicBezTo>
                  <a:cubicBezTo>
                    <a:pt x="1" y="29"/>
                    <a:pt x="0" y="53"/>
                    <a:pt x="15" y="69"/>
                  </a:cubicBezTo>
                  <a:cubicBezTo>
                    <a:pt x="15" y="69"/>
                    <a:pt x="16" y="70"/>
                    <a:pt x="17" y="71"/>
                  </a:cubicBezTo>
                  <a:cubicBezTo>
                    <a:pt x="178" y="108"/>
                    <a:pt x="178" y="108"/>
                    <a:pt x="178" y="108"/>
                  </a:cubicBezTo>
                  <a:cubicBezTo>
                    <a:pt x="163" y="97"/>
                    <a:pt x="149" y="86"/>
                    <a:pt x="136" y="76"/>
                  </a:cubicBezTo>
                  <a:close/>
                </a:path>
              </a:pathLst>
            </a:custGeom>
            <a:solidFill>
              <a:srgbClr val="887D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65" name="Freeform 8"/>
            <p:cNvSpPr>
              <a:spLocks/>
            </p:cNvSpPr>
            <p:nvPr/>
          </p:nvSpPr>
          <p:spPr bwMode="auto">
            <a:xfrm>
              <a:off x="4705350" y="2963863"/>
              <a:ext cx="250825" cy="122238"/>
            </a:xfrm>
            <a:custGeom>
              <a:avLst/>
              <a:gdLst>
                <a:gd name="T0" fmla="*/ 0 w 225"/>
                <a:gd name="T1" fmla="*/ 110 h 110"/>
                <a:gd name="T2" fmla="*/ 92 w 225"/>
                <a:gd name="T3" fmla="*/ 75 h 110"/>
                <a:gd name="T4" fmla="*/ 206 w 225"/>
                <a:gd name="T5" fmla="*/ 82 h 110"/>
                <a:gd name="T6" fmla="*/ 225 w 225"/>
                <a:gd name="T7" fmla="*/ 89 h 110"/>
                <a:gd name="T8" fmla="*/ 79 w 225"/>
                <a:gd name="T9" fmla="*/ 0 h 110"/>
                <a:gd name="T10" fmla="*/ 0 w 225"/>
                <a:gd name="T11" fmla="*/ 110 h 110"/>
              </a:gdLst>
              <a:ahLst/>
              <a:cxnLst>
                <a:cxn ang="0">
                  <a:pos x="T0" y="T1"/>
                </a:cxn>
                <a:cxn ang="0">
                  <a:pos x="T2" y="T3"/>
                </a:cxn>
                <a:cxn ang="0">
                  <a:pos x="T4" y="T5"/>
                </a:cxn>
                <a:cxn ang="0">
                  <a:pos x="T6" y="T7"/>
                </a:cxn>
                <a:cxn ang="0">
                  <a:pos x="T8" y="T9"/>
                </a:cxn>
                <a:cxn ang="0">
                  <a:pos x="T10" y="T11"/>
                </a:cxn>
              </a:cxnLst>
              <a:rect l="0" t="0" r="r" b="b"/>
              <a:pathLst>
                <a:path w="225" h="110">
                  <a:moveTo>
                    <a:pt x="0" y="110"/>
                  </a:moveTo>
                  <a:cubicBezTo>
                    <a:pt x="30" y="93"/>
                    <a:pt x="61" y="81"/>
                    <a:pt x="92" y="75"/>
                  </a:cubicBezTo>
                  <a:cubicBezTo>
                    <a:pt x="129" y="69"/>
                    <a:pt x="166" y="70"/>
                    <a:pt x="206" y="82"/>
                  </a:cubicBezTo>
                  <a:cubicBezTo>
                    <a:pt x="212" y="84"/>
                    <a:pt x="218" y="86"/>
                    <a:pt x="225" y="89"/>
                  </a:cubicBezTo>
                  <a:cubicBezTo>
                    <a:pt x="79" y="0"/>
                    <a:pt x="79" y="0"/>
                    <a:pt x="79" y="0"/>
                  </a:cubicBezTo>
                  <a:lnTo>
                    <a:pt x="0" y="110"/>
                  </a:lnTo>
                  <a:close/>
                </a:path>
              </a:pathLst>
            </a:custGeom>
            <a:solidFill>
              <a:srgbClr val="F9A0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66" name="Freeform 9"/>
            <p:cNvSpPr>
              <a:spLocks/>
            </p:cNvSpPr>
            <p:nvPr/>
          </p:nvSpPr>
          <p:spPr bwMode="auto">
            <a:xfrm>
              <a:off x="4481513" y="2963863"/>
              <a:ext cx="312737" cy="203200"/>
            </a:xfrm>
            <a:custGeom>
              <a:avLst/>
              <a:gdLst>
                <a:gd name="T0" fmla="*/ 191 w 280"/>
                <a:gd name="T1" fmla="*/ 30 h 182"/>
                <a:gd name="T2" fmla="*/ 111 w 280"/>
                <a:gd name="T3" fmla="*/ 78 h 182"/>
                <a:gd name="T4" fmla="*/ 0 w 280"/>
                <a:gd name="T5" fmla="*/ 182 h 182"/>
                <a:gd name="T6" fmla="*/ 201 w 280"/>
                <a:gd name="T7" fmla="*/ 110 h 182"/>
                <a:gd name="T8" fmla="*/ 280 w 280"/>
                <a:gd name="T9" fmla="*/ 0 h 182"/>
                <a:gd name="T10" fmla="*/ 191 w 280"/>
                <a:gd name="T11" fmla="*/ 30 h 182"/>
              </a:gdLst>
              <a:ahLst/>
              <a:cxnLst>
                <a:cxn ang="0">
                  <a:pos x="T0" y="T1"/>
                </a:cxn>
                <a:cxn ang="0">
                  <a:pos x="T2" y="T3"/>
                </a:cxn>
                <a:cxn ang="0">
                  <a:pos x="T4" y="T5"/>
                </a:cxn>
                <a:cxn ang="0">
                  <a:pos x="T6" y="T7"/>
                </a:cxn>
                <a:cxn ang="0">
                  <a:pos x="T8" y="T9"/>
                </a:cxn>
                <a:cxn ang="0">
                  <a:pos x="T10" y="T11"/>
                </a:cxn>
              </a:cxnLst>
              <a:rect l="0" t="0" r="r" b="b"/>
              <a:pathLst>
                <a:path w="280" h="182">
                  <a:moveTo>
                    <a:pt x="191" y="30"/>
                  </a:moveTo>
                  <a:cubicBezTo>
                    <a:pt x="163" y="43"/>
                    <a:pt x="136" y="60"/>
                    <a:pt x="111" y="78"/>
                  </a:cubicBezTo>
                  <a:cubicBezTo>
                    <a:pt x="71" y="108"/>
                    <a:pt x="34" y="144"/>
                    <a:pt x="0" y="182"/>
                  </a:cubicBezTo>
                  <a:cubicBezTo>
                    <a:pt x="201" y="110"/>
                    <a:pt x="201" y="110"/>
                    <a:pt x="201" y="110"/>
                  </a:cubicBezTo>
                  <a:cubicBezTo>
                    <a:pt x="280" y="0"/>
                    <a:pt x="280" y="0"/>
                    <a:pt x="280" y="0"/>
                  </a:cubicBezTo>
                  <a:cubicBezTo>
                    <a:pt x="249" y="6"/>
                    <a:pt x="219" y="16"/>
                    <a:pt x="191" y="30"/>
                  </a:cubicBezTo>
                  <a:close/>
                </a:path>
              </a:pathLst>
            </a:custGeom>
            <a:solidFill>
              <a:srgbClr val="F264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67" name="Freeform 10"/>
            <p:cNvSpPr>
              <a:spLocks/>
            </p:cNvSpPr>
            <p:nvPr/>
          </p:nvSpPr>
          <p:spPr bwMode="auto">
            <a:xfrm>
              <a:off x="5264150" y="3371850"/>
              <a:ext cx="139700" cy="134938"/>
            </a:xfrm>
            <a:custGeom>
              <a:avLst/>
              <a:gdLst>
                <a:gd name="T0" fmla="*/ 0 w 125"/>
                <a:gd name="T1" fmla="*/ 0 h 121"/>
                <a:gd name="T2" fmla="*/ 55 w 125"/>
                <a:gd name="T3" fmla="*/ 96 h 121"/>
                <a:gd name="T4" fmla="*/ 106 w 125"/>
                <a:gd name="T5" fmla="*/ 112 h 121"/>
                <a:gd name="T6" fmla="*/ 125 w 125"/>
                <a:gd name="T7" fmla="*/ 89 h 121"/>
                <a:gd name="T8" fmla="*/ 0 w 125"/>
                <a:gd name="T9" fmla="*/ 0 h 121"/>
              </a:gdLst>
              <a:ahLst/>
              <a:cxnLst>
                <a:cxn ang="0">
                  <a:pos x="T0" y="T1"/>
                </a:cxn>
                <a:cxn ang="0">
                  <a:pos x="T2" y="T3"/>
                </a:cxn>
                <a:cxn ang="0">
                  <a:pos x="T4" y="T5"/>
                </a:cxn>
                <a:cxn ang="0">
                  <a:pos x="T6" y="T7"/>
                </a:cxn>
                <a:cxn ang="0">
                  <a:pos x="T8" y="T9"/>
                </a:cxn>
              </a:cxnLst>
              <a:rect l="0" t="0" r="r" b="b"/>
              <a:pathLst>
                <a:path w="125" h="121">
                  <a:moveTo>
                    <a:pt x="0" y="0"/>
                  </a:moveTo>
                  <a:cubicBezTo>
                    <a:pt x="18" y="30"/>
                    <a:pt x="36" y="61"/>
                    <a:pt x="55" y="96"/>
                  </a:cubicBezTo>
                  <a:cubicBezTo>
                    <a:pt x="65" y="114"/>
                    <a:pt x="88" y="121"/>
                    <a:pt x="106" y="112"/>
                  </a:cubicBezTo>
                  <a:cubicBezTo>
                    <a:pt x="116" y="107"/>
                    <a:pt x="122" y="98"/>
                    <a:pt x="125" y="89"/>
                  </a:cubicBezTo>
                  <a:lnTo>
                    <a:pt x="0" y="0"/>
                  </a:lnTo>
                  <a:close/>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68" name="Freeform 11"/>
            <p:cNvSpPr>
              <a:spLocks/>
            </p:cNvSpPr>
            <p:nvPr/>
          </p:nvSpPr>
          <p:spPr bwMode="auto">
            <a:xfrm>
              <a:off x="5013325" y="3092450"/>
              <a:ext cx="236537" cy="255588"/>
            </a:xfrm>
            <a:custGeom>
              <a:avLst/>
              <a:gdLst>
                <a:gd name="T0" fmla="*/ 156 w 212"/>
                <a:gd name="T1" fmla="*/ 31 h 229"/>
                <a:gd name="T2" fmla="*/ 0 w 212"/>
                <a:gd name="T3" fmla="*/ 0 h 229"/>
                <a:gd name="T4" fmla="*/ 57 w 212"/>
                <a:gd name="T5" fmla="*/ 42 h 229"/>
                <a:gd name="T6" fmla="*/ 149 w 212"/>
                <a:gd name="T7" fmla="*/ 140 h 229"/>
                <a:gd name="T8" fmla="*/ 212 w 212"/>
                <a:gd name="T9" fmla="*/ 229 h 229"/>
                <a:gd name="T10" fmla="*/ 167 w 212"/>
                <a:gd name="T11" fmla="*/ 44 h 229"/>
                <a:gd name="T12" fmla="*/ 156 w 212"/>
                <a:gd name="T13" fmla="*/ 31 h 229"/>
              </a:gdLst>
              <a:ahLst/>
              <a:cxnLst>
                <a:cxn ang="0">
                  <a:pos x="T0" y="T1"/>
                </a:cxn>
                <a:cxn ang="0">
                  <a:pos x="T2" y="T3"/>
                </a:cxn>
                <a:cxn ang="0">
                  <a:pos x="T4" y="T5"/>
                </a:cxn>
                <a:cxn ang="0">
                  <a:pos x="T6" y="T7"/>
                </a:cxn>
                <a:cxn ang="0">
                  <a:pos x="T8" y="T9"/>
                </a:cxn>
                <a:cxn ang="0">
                  <a:pos x="T10" y="T11"/>
                </a:cxn>
                <a:cxn ang="0">
                  <a:pos x="T12" y="T13"/>
                </a:cxn>
              </a:cxnLst>
              <a:rect l="0" t="0" r="r" b="b"/>
              <a:pathLst>
                <a:path w="212" h="229">
                  <a:moveTo>
                    <a:pt x="156" y="31"/>
                  </a:moveTo>
                  <a:cubicBezTo>
                    <a:pt x="0" y="0"/>
                    <a:pt x="0" y="0"/>
                    <a:pt x="0" y="0"/>
                  </a:cubicBezTo>
                  <a:cubicBezTo>
                    <a:pt x="18" y="11"/>
                    <a:pt x="37" y="25"/>
                    <a:pt x="57" y="42"/>
                  </a:cubicBezTo>
                  <a:cubicBezTo>
                    <a:pt x="86" y="67"/>
                    <a:pt x="117" y="100"/>
                    <a:pt x="149" y="140"/>
                  </a:cubicBezTo>
                  <a:cubicBezTo>
                    <a:pt x="170" y="167"/>
                    <a:pt x="190" y="196"/>
                    <a:pt x="212" y="229"/>
                  </a:cubicBezTo>
                  <a:cubicBezTo>
                    <a:pt x="167" y="44"/>
                    <a:pt x="167" y="44"/>
                    <a:pt x="167" y="44"/>
                  </a:cubicBezTo>
                  <a:cubicBezTo>
                    <a:pt x="163" y="39"/>
                    <a:pt x="159" y="35"/>
                    <a:pt x="156" y="31"/>
                  </a:cubicBezTo>
                  <a:close/>
                </a:path>
              </a:pathLst>
            </a:custGeom>
            <a:solidFill>
              <a:srgbClr val="AFB6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69" name="Freeform 12"/>
            <p:cNvSpPr>
              <a:spLocks/>
            </p:cNvSpPr>
            <p:nvPr/>
          </p:nvSpPr>
          <p:spPr bwMode="auto">
            <a:xfrm>
              <a:off x="5199063" y="3141663"/>
              <a:ext cx="207962" cy="328613"/>
            </a:xfrm>
            <a:custGeom>
              <a:avLst/>
              <a:gdLst>
                <a:gd name="T0" fmla="*/ 180 w 186"/>
                <a:gd name="T1" fmla="*/ 266 h 295"/>
                <a:gd name="T2" fmla="*/ 25 w 186"/>
                <a:gd name="T3" fmla="*/ 28 h 295"/>
                <a:gd name="T4" fmla="*/ 0 w 186"/>
                <a:gd name="T5" fmla="*/ 0 h 295"/>
                <a:gd name="T6" fmla="*/ 45 w 186"/>
                <a:gd name="T7" fmla="*/ 185 h 295"/>
                <a:gd name="T8" fmla="*/ 58 w 186"/>
                <a:gd name="T9" fmla="*/ 206 h 295"/>
                <a:gd name="T10" fmla="*/ 183 w 186"/>
                <a:gd name="T11" fmla="*/ 295 h 295"/>
                <a:gd name="T12" fmla="*/ 180 w 186"/>
                <a:gd name="T13" fmla="*/ 266 h 295"/>
              </a:gdLst>
              <a:ahLst/>
              <a:cxnLst>
                <a:cxn ang="0">
                  <a:pos x="T0" y="T1"/>
                </a:cxn>
                <a:cxn ang="0">
                  <a:pos x="T2" y="T3"/>
                </a:cxn>
                <a:cxn ang="0">
                  <a:pos x="T4" y="T5"/>
                </a:cxn>
                <a:cxn ang="0">
                  <a:pos x="T6" y="T7"/>
                </a:cxn>
                <a:cxn ang="0">
                  <a:pos x="T8" y="T9"/>
                </a:cxn>
                <a:cxn ang="0">
                  <a:pos x="T10" y="T11"/>
                </a:cxn>
                <a:cxn ang="0">
                  <a:pos x="T12" y="T13"/>
                </a:cxn>
              </a:cxnLst>
              <a:rect l="0" t="0" r="r" b="b"/>
              <a:pathLst>
                <a:path w="186" h="295">
                  <a:moveTo>
                    <a:pt x="180" y="266"/>
                  </a:moveTo>
                  <a:cubicBezTo>
                    <a:pt x="128" y="168"/>
                    <a:pt x="76" y="90"/>
                    <a:pt x="25" y="28"/>
                  </a:cubicBezTo>
                  <a:cubicBezTo>
                    <a:pt x="17" y="18"/>
                    <a:pt x="8" y="9"/>
                    <a:pt x="0" y="0"/>
                  </a:cubicBezTo>
                  <a:cubicBezTo>
                    <a:pt x="45" y="185"/>
                    <a:pt x="45" y="185"/>
                    <a:pt x="45" y="185"/>
                  </a:cubicBezTo>
                  <a:cubicBezTo>
                    <a:pt x="49" y="192"/>
                    <a:pt x="54" y="199"/>
                    <a:pt x="58" y="206"/>
                  </a:cubicBezTo>
                  <a:cubicBezTo>
                    <a:pt x="183" y="295"/>
                    <a:pt x="183" y="295"/>
                    <a:pt x="183" y="295"/>
                  </a:cubicBezTo>
                  <a:cubicBezTo>
                    <a:pt x="186" y="286"/>
                    <a:pt x="185" y="275"/>
                    <a:pt x="180" y="266"/>
                  </a:cubicBezTo>
                  <a:close/>
                </a:path>
              </a:pathLst>
            </a:custGeom>
            <a:solidFill>
              <a:srgbClr val="00A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79" name="Freeform 13"/>
            <p:cNvSpPr>
              <a:spLocks/>
            </p:cNvSpPr>
            <p:nvPr/>
          </p:nvSpPr>
          <p:spPr bwMode="auto">
            <a:xfrm>
              <a:off x="4232275" y="3402013"/>
              <a:ext cx="184150" cy="360363"/>
            </a:xfrm>
            <a:custGeom>
              <a:avLst/>
              <a:gdLst>
                <a:gd name="T0" fmla="*/ 4 w 166"/>
                <a:gd name="T1" fmla="*/ 324 h 324"/>
                <a:gd name="T2" fmla="*/ 54 w 166"/>
                <a:gd name="T3" fmla="*/ 216 h 324"/>
                <a:gd name="T4" fmla="*/ 54 w 166"/>
                <a:gd name="T5" fmla="*/ 216 h 324"/>
                <a:gd name="T6" fmla="*/ 55 w 166"/>
                <a:gd name="T7" fmla="*/ 216 h 324"/>
                <a:gd name="T8" fmla="*/ 55 w 166"/>
                <a:gd name="T9" fmla="*/ 215 h 324"/>
                <a:gd name="T10" fmla="*/ 55 w 166"/>
                <a:gd name="T11" fmla="*/ 215 h 324"/>
                <a:gd name="T12" fmla="*/ 55 w 166"/>
                <a:gd name="T13" fmla="*/ 213 h 324"/>
                <a:gd name="T14" fmla="*/ 58 w 166"/>
                <a:gd name="T15" fmla="*/ 207 h 324"/>
                <a:gd name="T16" fmla="*/ 70 w 166"/>
                <a:gd name="T17" fmla="*/ 181 h 324"/>
                <a:gd name="T18" fmla="*/ 114 w 166"/>
                <a:gd name="T19" fmla="*/ 91 h 324"/>
                <a:gd name="T20" fmla="*/ 166 w 166"/>
                <a:gd name="T21" fmla="*/ 0 h 324"/>
                <a:gd name="T22" fmla="*/ 0 w 166"/>
                <a:gd name="T23" fmla="*/ 151 h 324"/>
                <a:gd name="T24" fmla="*/ 4 w 166"/>
                <a:gd name="T25"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324">
                  <a:moveTo>
                    <a:pt x="4" y="324"/>
                  </a:moveTo>
                  <a:cubicBezTo>
                    <a:pt x="21" y="291"/>
                    <a:pt x="38" y="255"/>
                    <a:pt x="54" y="216"/>
                  </a:cubicBezTo>
                  <a:cubicBezTo>
                    <a:pt x="54" y="216"/>
                    <a:pt x="54" y="216"/>
                    <a:pt x="54" y="216"/>
                  </a:cubicBezTo>
                  <a:cubicBezTo>
                    <a:pt x="55" y="216"/>
                    <a:pt x="55" y="216"/>
                    <a:pt x="55" y="216"/>
                  </a:cubicBezTo>
                  <a:cubicBezTo>
                    <a:pt x="55" y="215"/>
                    <a:pt x="55" y="215"/>
                    <a:pt x="55" y="215"/>
                  </a:cubicBezTo>
                  <a:cubicBezTo>
                    <a:pt x="55" y="215"/>
                    <a:pt x="55" y="215"/>
                    <a:pt x="55" y="215"/>
                  </a:cubicBezTo>
                  <a:cubicBezTo>
                    <a:pt x="55" y="215"/>
                    <a:pt x="55" y="214"/>
                    <a:pt x="55" y="213"/>
                  </a:cubicBezTo>
                  <a:cubicBezTo>
                    <a:pt x="56" y="212"/>
                    <a:pt x="57" y="210"/>
                    <a:pt x="58" y="207"/>
                  </a:cubicBezTo>
                  <a:cubicBezTo>
                    <a:pt x="61" y="201"/>
                    <a:pt x="65" y="192"/>
                    <a:pt x="70" y="181"/>
                  </a:cubicBezTo>
                  <a:cubicBezTo>
                    <a:pt x="80" y="158"/>
                    <a:pt x="95" y="127"/>
                    <a:pt x="114" y="91"/>
                  </a:cubicBezTo>
                  <a:cubicBezTo>
                    <a:pt x="129" y="63"/>
                    <a:pt x="146" y="32"/>
                    <a:pt x="166" y="0"/>
                  </a:cubicBezTo>
                  <a:cubicBezTo>
                    <a:pt x="0" y="151"/>
                    <a:pt x="0" y="151"/>
                    <a:pt x="0" y="151"/>
                  </a:cubicBezTo>
                  <a:lnTo>
                    <a:pt x="4" y="324"/>
                  </a:lnTo>
                  <a:close/>
                </a:path>
              </a:pathLst>
            </a:custGeom>
            <a:solidFill>
              <a:srgbClr val="801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0" name="Freeform 14"/>
            <p:cNvSpPr>
              <a:spLocks/>
            </p:cNvSpPr>
            <p:nvPr/>
          </p:nvSpPr>
          <p:spPr bwMode="auto">
            <a:xfrm>
              <a:off x="3629025" y="4090988"/>
              <a:ext cx="366712" cy="150813"/>
            </a:xfrm>
            <a:custGeom>
              <a:avLst/>
              <a:gdLst>
                <a:gd name="T0" fmla="*/ 97 w 328"/>
                <a:gd name="T1" fmla="*/ 44 h 135"/>
                <a:gd name="T2" fmla="*/ 0 w 328"/>
                <a:gd name="T3" fmla="*/ 135 h 135"/>
                <a:gd name="T4" fmla="*/ 77 w 328"/>
                <a:gd name="T5" fmla="*/ 127 h 135"/>
                <a:gd name="T6" fmla="*/ 283 w 328"/>
                <a:gd name="T7" fmla="*/ 36 h 135"/>
                <a:gd name="T8" fmla="*/ 328 w 328"/>
                <a:gd name="T9" fmla="*/ 0 h 135"/>
                <a:gd name="T10" fmla="*/ 125 w 328"/>
                <a:gd name="T11" fmla="*/ 35 h 135"/>
                <a:gd name="T12" fmla="*/ 97 w 328"/>
                <a:gd name="T13" fmla="*/ 44 h 135"/>
              </a:gdLst>
              <a:ahLst/>
              <a:cxnLst>
                <a:cxn ang="0">
                  <a:pos x="T0" y="T1"/>
                </a:cxn>
                <a:cxn ang="0">
                  <a:pos x="T2" y="T3"/>
                </a:cxn>
                <a:cxn ang="0">
                  <a:pos x="T4" y="T5"/>
                </a:cxn>
                <a:cxn ang="0">
                  <a:pos x="T6" y="T7"/>
                </a:cxn>
                <a:cxn ang="0">
                  <a:pos x="T8" y="T9"/>
                </a:cxn>
                <a:cxn ang="0">
                  <a:pos x="T10" y="T11"/>
                </a:cxn>
                <a:cxn ang="0">
                  <a:pos x="T12" y="T13"/>
                </a:cxn>
              </a:cxnLst>
              <a:rect l="0" t="0" r="r" b="b"/>
              <a:pathLst>
                <a:path w="328" h="135">
                  <a:moveTo>
                    <a:pt x="97" y="44"/>
                  </a:moveTo>
                  <a:cubicBezTo>
                    <a:pt x="0" y="135"/>
                    <a:pt x="0" y="135"/>
                    <a:pt x="0" y="135"/>
                  </a:cubicBezTo>
                  <a:cubicBezTo>
                    <a:pt x="25" y="134"/>
                    <a:pt x="51" y="132"/>
                    <a:pt x="77" y="127"/>
                  </a:cubicBezTo>
                  <a:cubicBezTo>
                    <a:pt x="146" y="114"/>
                    <a:pt x="216" y="86"/>
                    <a:pt x="283" y="36"/>
                  </a:cubicBezTo>
                  <a:cubicBezTo>
                    <a:pt x="298" y="25"/>
                    <a:pt x="313" y="13"/>
                    <a:pt x="328" y="0"/>
                  </a:cubicBezTo>
                  <a:cubicBezTo>
                    <a:pt x="125" y="35"/>
                    <a:pt x="125" y="35"/>
                    <a:pt x="125" y="35"/>
                  </a:cubicBezTo>
                  <a:cubicBezTo>
                    <a:pt x="116" y="39"/>
                    <a:pt x="107" y="42"/>
                    <a:pt x="97" y="44"/>
                  </a:cubicBezTo>
                  <a:close/>
                </a:path>
              </a:pathLst>
            </a:custGeom>
            <a:solidFill>
              <a:srgbClr val="F5B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1" name="Freeform 15"/>
            <p:cNvSpPr>
              <a:spLocks/>
            </p:cNvSpPr>
            <p:nvPr/>
          </p:nvSpPr>
          <p:spPr bwMode="auto">
            <a:xfrm>
              <a:off x="3768725" y="3900488"/>
              <a:ext cx="285750" cy="228600"/>
            </a:xfrm>
            <a:custGeom>
              <a:avLst/>
              <a:gdLst>
                <a:gd name="T0" fmla="*/ 231 w 256"/>
                <a:gd name="T1" fmla="*/ 32 h 206"/>
                <a:gd name="T2" fmla="*/ 55 w 256"/>
                <a:gd name="T3" fmla="*/ 183 h 206"/>
                <a:gd name="T4" fmla="*/ 0 w 256"/>
                <a:gd name="T5" fmla="*/ 206 h 206"/>
                <a:gd name="T6" fmla="*/ 203 w 256"/>
                <a:gd name="T7" fmla="*/ 171 h 206"/>
                <a:gd name="T8" fmla="*/ 206 w 256"/>
                <a:gd name="T9" fmla="*/ 168 h 206"/>
                <a:gd name="T10" fmla="*/ 256 w 256"/>
                <a:gd name="T11" fmla="*/ 0 h 206"/>
                <a:gd name="T12" fmla="*/ 231 w 256"/>
                <a:gd name="T13" fmla="*/ 32 h 206"/>
              </a:gdLst>
              <a:ahLst/>
              <a:cxnLst>
                <a:cxn ang="0">
                  <a:pos x="T0" y="T1"/>
                </a:cxn>
                <a:cxn ang="0">
                  <a:pos x="T2" y="T3"/>
                </a:cxn>
                <a:cxn ang="0">
                  <a:pos x="T4" y="T5"/>
                </a:cxn>
                <a:cxn ang="0">
                  <a:pos x="T6" y="T7"/>
                </a:cxn>
                <a:cxn ang="0">
                  <a:pos x="T8" y="T9"/>
                </a:cxn>
                <a:cxn ang="0">
                  <a:pos x="T10" y="T11"/>
                </a:cxn>
                <a:cxn ang="0">
                  <a:pos x="T12" y="T13"/>
                </a:cxn>
              </a:cxnLst>
              <a:rect l="0" t="0" r="r" b="b"/>
              <a:pathLst>
                <a:path w="256" h="206">
                  <a:moveTo>
                    <a:pt x="231" y="32"/>
                  </a:moveTo>
                  <a:cubicBezTo>
                    <a:pt x="173" y="104"/>
                    <a:pt x="113" y="152"/>
                    <a:pt x="55" y="183"/>
                  </a:cubicBezTo>
                  <a:cubicBezTo>
                    <a:pt x="36" y="192"/>
                    <a:pt x="18" y="200"/>
                    <a:pt x="0" y="206"/>
                  </a:cubicBezTo>
                  <a:cubicBezTo>
                    <a:pt x="203" y="171"/>
                    <a:pt x="203" y="171"/>
                    <a:pt x="203" y="171"/>
                  </a:cubicBezTo>
                  <a:cubicBezTo>
                    <a:pt x="204" y="170"/>
                    <a:pt x="205" y="169"/>
                    <a:pt x="206" y="168"/>
                  </a:cubicBezTo>
                  <a:cubicBezTo>
                    <a:pt x="256" y="0"/>
                    <a:pt x="256" y="0"/>
                    <a:pt x="256" y="0"/>
                  </a:cubicBezTo>
                  <a:cubicBezTo>
                    <a:pt x="247" y="11"/>
                    <a:pt x="239" y="22"/>
                    <a:pt x="231" y="32"/>
                  </a:cubicBezTo>
                  <a:close/>
                </a:path>
              </a:pathLst>
            </a:custGeom>
            <a:solidFill>
              <a:srgbClr val="F1A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2" name="Freeform 16"/>
            <p:cNvSpPr>
              <a:spLocks/>
            </p:cNvSpPr>
            <p:nvPr/>
          </p:nvSpPr>
          <p:spPr bwMode="auto">
            <a:xfrm>
              <a:off x="4070350" y="3178175"/>
              <a:ext cx="401637" cy="696913"/>
            </a:xfrm>
            <a:custGeom>
              <a:avLst/>
              <a:gdLst>
                <a:gd name="T0" fmla="*/ 342 w 360"/>
                <a:gd name="T1" fmla="*/ 21 h 625"/>
                <a:gd name="T2" fmla="*/ 165 w 360"/>
                <a:gd name="T3" fmla="*/ 305 h 625"/>
                <a:gd name="T4" fmla="*/ 128 w 360"/>
                <a:gd name="T5" fmla="*/ 387 h 625"/>
                <a:gd name="T6" fmla="*/ 0 w 360"/>
                <a:gd name="T7" fmla="*/ 625 h 625"/>
                <a:gd name="T8" fmla="*/ 148 w 360"/>
                <a:gd name="T9" fmla="*/ 525 h 625"/>
                <a:gd name="T10" fmla="*/ 148 w 360"/>
                <a:gd name="T11" fmla="*/ 524 h 625"/>
                <a:gd name="T12" fmla="*/ 144 w 360"/>
                <a:gd name="T13" fmla="*/ 351 h 625"/>
                <a:gd name="T14" fmla="*/ 310 w 360"/>
                <a:gd name="T15" fmla="*/ 200 h 625"/>
                <a:gd name="T16" fmla="*/ 316 w 360"/>
                <a:gd name="T17" fmla="*/ 190 h 625"/>
                <a:gd name="T18" fmla="*/ 360 w 360"/>
                <a:gd name="T19" fmla="*/ 0 h 625"/>
                <a:gd name="T20" fmla="*/ 342 w 360"/>
                <a:gd name="T21" fmla="*/ 21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625">
                  <a:moveTo>
                    <a:pt x="342" y="21"/>
                  </a:moveTo>
                  <a:cubicBezTo>
                    <a:pt x="261" y="121"/>
                    <a:pt x="201" y="232"/>
                    <a:pt x="165" y="305"/>
                  </a:cubicBezTo>
                  <a:cubicBezTo>
                    <a:pt x="143" y="351"/>
                    <a:pt x="130" y="383"/>
                    <a:pt x="128" y="387"/>
                  </a:cubicBezTo>
                  <a:cubicBezTo>
                    <a:pt x="87" y="483"/>
                    <a:pt x="44" y="561"/>
                    <a:pt x="0" y="625"/>
                  </a:cubicBezTo>
                  <a:cubicBezTo>
                    <a:pt x="148" y="525"/>
                    <a:pt x="148" y="525"/>
                    <a:pt x="148" y="525"/>
                  </a:cubicBezTo>
                  <a:cubicBezTo>
                    <a:pt x="148" y="524"/>
                    <a:pt x="148" y="524"/>
                    <a:pt x="148" y="524"/>
                  </a:cubicBezTo>
                  <a:cubicBezTo>
                    <a:pt x="144" y="351"/>
                    <a:pt x="144" y="351"/>
                    <a:pt x="144" y="351"/>
                  </a:cubicBezTo>
                  <a:cubicBezTo>
                    <a:pt x="310" y="200"/>
                    <a:pt x="310" y="200"/>
                    <a:pt x="310" y="200"/>
                  </a:cubicBezTo>
                  <a:cubicBezTo>
                    <a:pt x="312" y="196"/>
                    <a:pt x="314" y="193"/>
                    <a:pt x="316" y="190"/>
                  </a:cubicBezTo>
                  <a:cubicBezTo>
                    <a:pt x="360" y="0"/>
                    <a:pt x="360" y="0"/>
                    <a:pt x="360" y="0"/>
                  </a:cubicBezTo>
                  <a:cubicBezTo>
                    <a:pt x="354" y="7"/>
                    <a:pt x="348" y="14"/>
                    <a:pt x="342" y="21"/>
                  </a:cubicBezTo>
                  <a:close/>
                </a:path>
              </a:pathLst>
            </a:custGeom>
            <a:solidFill>
              <a:srgbClr val="456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3" name="Freeform 17"/>
            <p:cNvSpPr>
              <a:spLocks/>
            </p:cNvSpPr>
            <p:nvPr/>
          </p:nvSpPr>
          <p:spPr bwMode="auto">
            <a:xfrm>
              <a:off x="3998913" y="3763963"/>
              <a:ext cx="236537" cy="323850"/>
            </a:xfrm>
            <a:custGeom>
              <a:avLst/>
              <a:gdLst>
                <a:gd name="T0" fmla="*/ 50 w 213"/>
                <a:gd name="T1" fmla="*/ 122 h 290"/>
                <a:gd name="T2" fmla="*/ 0 w 213"/>
                <a:gd name="T3" fmla="*/ 290 h 290"/>
                <a:gd name="T4" fmla="*/ 147 w 213"/>
                <a:gd name="T5" fmla="*/ 115 h 290"/>
                <a:gd name="T6" fmla="*/ 213 w 213"/>
                <a:gd name="T7" fmla="*/ 0 h 290"/>
                <a:gd name="T8" fmla="*/ 65 w 213"/>
                <a:gd name="T9" fmla="*/ 100 h 290"/>
                <a:gd name="T10" fmla="*/ 50 w 213"/>
                <a:gd name="T11" fmla="*/ 122 h 290"/>
              </a:gdLst>
              <a:ahLst/>
              <a:cxnLst>
                <a:cxn ang="0">
                  <a:pos x="T0" y="T1"/>
                </a:cxn>
                <a:cxn ang="0">
                  <a:pos x="T2" y="T3"/>
                </a:cxn>
                <a:cxn ang="0">
                  <a:pos x="T4" y="T5"/>
                </a:cxn>
                <a:cxn ang="0">
                  <a:pos x="T6" y="T7"/>
                </a:cxn>
                <a:cxn ang="0">
                  <a:pos x="T8" y="T9"/>
                </a:cxn>
                <a:cxn ang="0">
                  <a:pos x="T10" y="T11"/>
                </a:cxn>
              </a:cxnLst>
              <a:rect l="0" t="0" r="r" b="b"/>
              <a:pathLst>
                <a:path w="213" h="290">
                  <a:moveTo>
                    <a:pt x="50" y="122"/>
                  </a:moveTo>
                  <a:cubicBezTo>
                    <a:pt x="0" y="290"/>
                    <a:pt x="0" y="290"/>
                    <a:pt x="0" y="290"/>
                  </a:cubicBezTo>
                  <a:cubicBezTo>
                    <a:pt x="51" y="245"/>
                    <a:pt x="100" y="188"/>
                    <a:pt x="147" y="115"/>
                  </a:cubicBezTo>
                  <a:cubicBezTo>
                    <a:pt x="169" y="80"/>
                    <a:pt x="191" y="42"/>
                    <a:pt x="213" y="0"/>
                  </a:cubicBezTo>
                  <a:cubicBezTo>
                    <a:pt x="65" y="100"/>
                    <a:pt x="65" y="100"/>
                    <a:pt x="65" y="100"/>
                  </a:cubicBezTo>
                  <a:cubicBezTo>
                    <a:pt x="60" y="108"/>
                    <a:pt x="55" y="115"/>
                    <a:pt x="50" y="122"/>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4" name="Freeform 18"/>
            <p:cNvSpPr>
              <a:spLocks/>
            </p:cNvSpPr>
            <p:nvPr/>
          </p:nvSpPr>
          <p:spPr bwMode="auto">
            <a:xfrm>
              <a:off x="3214688" y="4010025"/>
              <a:ext cx="258762" cy="163513"/>
            </a:xfrm>
            <a:custGeom>
              <a:avLst/>
              <a:gdLst>
                <a:gd name="T0" fmla="*/ 149 w 232"/>
                <a:gd name="T1" fmla="*/ 84 h 146"/>
                <a:gd name="T2" fmla="*/ 0 w 232"/>
                <a:gd name="T3" fmla="*/ 0 h 146"/>
                <a:gd name="T4" fmla="*/ 89 w 232"/>
                <a:gd name="T5" fmla="*/ 140 h 146"/>
                <a:gd name="T6" fmla="*/ 101 w 232"/>
                <a:gd name="T7" fmla="*/ 146 h 146"/>
                <a:gd name="T8" fmla="*/ 232 w 232"/>
                <a:gd name="T9" fmla="*/ 113 h 146"/>
                <a:gd name="T10" fmla="*/ 149 w 232"/>
                <a:gd name="T11" fmla="*/ 84 h 146"/>
              </a:gdLst>
              <a:ahLst/>
              <a:cxnLst>
                <a:cxn ang="0">
                  <a:pos x="T0" y="T1"/>
                </a:cxn>
                <a:cxn ang="0">
                  <a:pos x="T2" y="T3"/>
                </a:cxn>
                <a:cxn ang="0">
                  <a:pos x="T4" y="T5"/>
                </a:cxn>
                <a:cxn ang="0">
                  <a:pos x="T6" y="T7"/>
                </a:cxn>
                <a:cxn ang="0">
                  <a:pos x="T8" y="T9"/>
                </a:cxn>
                <a:cxn ang="0">
                  <a:pos x="T10" y="T11"/>
                </a:cxn>
              </a:cxnLst>
              <a:rect l="0" t="0" r="r" b="b"/>
              <a:pathLst>
                <a:path w="232" h="146">
                  <a:moveTo>
                    <a:pt x="149" y="84"/>
                  </a:moveTo>
                  <a:cubicBezTo>
                    <a:pt x="93" y="60"/>
                    <a:pt x="42" y="30"/>
                    <a:pt x="0" y="0"/>
                  </a:cubicBezTo>
                  <a:cubicBezTo>
                    <a:pt x="89" y="140"/>
                    <a:pt x="89" y="140"/>
                    <a:pt x="89" y="140"/>
                  </a:cubicBezTo>
                  <a:cubicBezTo>
                    <a:pt x="93" y="142"/>
                    <a:pt x="97" y="144"/>
                    <a:pt x="101" y="146"/>
                  </a:cubicBezTo>
                  <a:cubicBezTo>
                    <a:pt x="232" y="113"/>
                    <a:pt x="232" y="113"/>
                    <a:pt x="232" y="113"/>
                  </a:cubicBezTo>
                  <a:cubicBezTo>
                    <a:pt x="203" y="105"/>
                    <a:pt x="176" y="95"/>
                    <a:pt x="149" y="84"/>
                  </a:cubicBezTo>
                  <a:close/>
                </a:path>
              </a:pathLst>
            </a:custGeom>
            <a:solidFill>
              <a:srgbClr val="E4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5" name="Freeform 19"/>
            <p:cNvSpPr>
              <a:spLocks/>
            </p:cNvSpPr>
            <p:nvPr/>
          </p:nvSpPr>
          <p:spPr bwMode="auto">
            <a:xfrm>
              <a:off x="3489325" y="4140200"/>
              <a:ext cx="247650" cy="101600"/>
            </a:xfrm>
            <a:custGeom>
              <a:avLst/>
              <a:gdLst>
                <a:gd name="T0" fmla="*/ 189 w 223"/>
                <a:gd name="T1" fmla="*/ 8 h 91"/>
                <a:gd name="T2" fmla="*/ 42 w 223"/>
                <a:gd name="T3" fmla="*/ 9 h 91"/>
                <a:gd name="T4" fmla="*/ 0 w 223"/>
                <a:gd name="T5" fmla="*/ 0 h 91"/>
                <a:gd name="T6" fmla="*/ 120 w 223"/>
                <a:gd name="T7" fmla="*/ 91 h 91"/>
                <a:gd name="T8" fmla="*/ 126 w 223"/>
                <a:gd name="T9" fmla="*/ 91 h 91"/>
                <a:gd name="T10" fmla="*/ 223 w 223"/>
                <a:gd name="T11" fmla="*/ 0 h 91"/>
                <a:gd name="T12" fmla="*/ 189 w 223"/>
                <a:gd name="T13" fmla="*/ 8 h 91"/>
              </a:gdLst>
              <a:ahLst/>
              <a:cxnLst>
                <a:cxn ang="0">
                  <a:pos x="T0" y="T1"/>
                </a:cxn>
                <a:cxn ang="0">
                  <a:pos x="T2" y="T3"/>
                </a:cxn>
                <a:cxn ang="0">
                  <a:pos x="T4" y="T5"/>
                </a:cxn>
                <a:cxn ang="0">
                  <a:pos x="T6" y="T7"/>
                </a:cxn>
                <a:cxn ang="0">
                  <a:pos x="T8" y="T9"/>
                </a:cxn>
                <a:cxn ang="0">
                  <a:pos x="T10" y="T11"/>
                </a:cxn>
                <a:cxn ang="0">
                  <a:pos x="T12" y="T13"/>
                </a:cxn>
              </a:cxnLst>
              <a:rect l="0" t="0" r="r" b="b"/>
              <a:pathLst>
                <a:path w="223" h="91">
                  <a:moveTo>
                    <a:pt x="189" y="8"/>
                  </a:moveTo>
                  <a:cubicBezTo>
                    <a:pt x="139" y="17"/>
                    <a:pt x="90" y="16"/>
                    <a:pt x="42" y="9"/>
                  </a:cubicBezTo>
                  <a:cubicBezTo>
                    <a:pt x="28" y="7"/>
                    <a:pt x="14" y="4"/>
                    <a:pt x="0" y="0"/>
                  </a:cubicBezTo>
                  <a:cubicBezTo>
                    <a:pt x="120" y="91"/>
                    <a:pt x="120" y="91"/>
                    <a:pt x="120" y="91"/>
                  </a:cubicBezTo>
                  <a:cubicBezTo>
                    <a:pt x="122" y="91"/>
                    <a:pt x="124" y="91"/>
                    <a:pt x="126" y="91"/>
                  </a:cubicBezTo>
                  <a:cubicBezTo>
                    <a:pt x="223" y="0"/>
                    <a:pt x="223" y="0"/>
                    <a:pt x="223" y="0"/>
                  </a:cubicBezTo>
                  <a:cubicBezTo>
                    <a:pt x="212" y="3"/>
                    <a:pt x="201" y="6"/>
                    <a:pt x="189" y="8"/>
                  </a:cubicBezTo>
                  <a:close/>
                </a:path>
              </a:pathLst>
            </a:custGeom>
            <a:solidFill>
              <a:srgbClr val="B07E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6" name="Freeform 20"/>
            <p:cNvSpPr>
              <a:spLocks/>
            </p:cNvSpPr>
            <p:nvPr/>
          </p:nvSpPr>
          <p:spPr bwMode="auto">
            <a:xfrm>
              <a:off x="3013075" y="3952875"/>
              <a:ext cx="301625" cy="214313"/>
            </a:xfrm>
            <a:custGeom>
              <a:avLst/>
              <a:gdLst>
                <a:gd name="T0" fmla="*/ 161 w 271"/>
                <a:gd name="T1" fmla="*/ 37 h 192"/>
                <a:gd name="T2" fmla="*/ 0 w 271"/>
                <a:gd name="T3" fmla="*/ 0 h 192"/>
                <a:gd name="T4" fmla="*/ 85 w 271"/>
                <a:gd name="T5" fmla="*/ 75 h 192"/>
                <a:gd name="T6" fmla="*/ 271 w 271"/>
                <a:gd name="T7" fmla="*/ 192 h 192"/>
                <a:gd name="T8" fmla="*/ 182 w 271"/>
                <a:gd name="T9" fmla="*/ 52 h 192"/>
                <a:gd name="T10" fmla="*/ 161 w 271"/>
                <a:gd name="T11" fmla="*/ 37 h 192"/>
              </a:gdLst>
              <a:ahLst/>
              <a:cxnLst>
                <a:cxn ang="0">
                  <a:pos x="T0" y="T1"/>
                </a:cxn>
                <a:cxn ang="0">
                  <a:pos x="T2" y="T3"/>
                </a:cxn>
                <a:cxn ang="0">
                  <a:pos x="T4" y="T5"/>
                </a:cxn>
                <a:cxn ang="0">
                  <a:pos x="T6" y="T7"/>
                </a:cxn>
                <a:cxn ang="0">
                  <a:pos x="T8" y="T9"/>
                </a:cxn>
                <a:cxn ang="0">
                  <a:pos x="T10" y="T11"/>
                </a:cxn>
              </a:cxnLst>
              <a:rect l="0" t="0" r="r" b="b"/>
              <a:pathLst>
                <a:path w="271" h="192">
                  <a:moveTo>
                    <a:pt x="161" y="37"/>
                  </a:moveTo>
                  <a:cubicBezTo>
                    <a:pt x="0" y="0"/>
                    <a:pt x="0" y="0"/>
                    <a:pt x="0" y="0"/>
                  </a:cubicBezTo>
                  <a:cubicBezTo>
                    <a:pt x="8" y="9"/>
                    <a:pt x="38" y="38"/>
                    <a:pt x="85" y="75"/>
                  </a:cubicBezTo>
                  <a:cubicBezTo>
                    <a:pt x="132" y="112"/>
                    <a:pt x="195" y="156"/>
                    <a:pt x="271" y="192"/>
                  </a:cubicBezTo>
                  <a:cubicBezTo>
                    <a:pt x="182" y="52"/>
                    <a:pt x="182" y="52"/>
                    <a:pt x="182" y="52"/>
                  </a:cubicBezTo>
                  <a:cubicBezTo>
                    <a:pt x="175" y="47"/>
                    <a:pt x="168" y="42"/>
                    <a:pt x="161" y="3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7" name="Freeform 21"/>
            <p:cNvSpPr>
              <a:spLocks/>
            </p:cNvSpPr>
            <p:nvPr/>
          </p:nvSpPr>
          <p:spPr bwMode="auto">
            <a:xfrm>
              <a:off x="4422775" y="3086100"/>
              <a:ext cx="282575" cy="304800"/>
            </a:xfrm>
            <a:custGeom>
              <a:avLst/>
              <a:gdLst>
                <a:gd name="T0" fmla="*/ 44 w 253"/>
                <a:gd name="T1" fmla="*/ 82 h 272"/>
                <a:gd name="T2" fmla="*/ 0 w 253"/>
                <a:gd name="T3" fmla="*/ 272 h 272"/>
                <a:gd name="T4" fmla="*/ 104 w 253"/>
                <a:gd name="T5" fmla="*/ 128 h 272"/>
                <a:gd name="T6" fmla="*/ 253 w 253"/>
                <a:gd name="T7" fmla="*/ 0 h 272"/>
                <a:gd name="T8" fmla="*/ 52 w 253"/>
                <a:gd name="T9" fmla="*/ 72 h 272"/>
                <a:gd name="T10" fmla="*/ 44 w 253"/>
                <a:gd name="T11" fmla="*/ 82 h 272"/>
              </a:gdLst>
              <a:ahLst/>
              <a:cxnLst>
                <a:cxn ang="0">
                  <a:pos x="T0" y="T1"/>
                </a:cxn>
                <a:cxn ang="0">
                  <a:pos x="T2" y="T3"/>
                </a:cxn>
                <a:cxn ang="0">
                  <a:pos x="T4" y="T5"/>
                </a:cxn>
                <a:cxn ang="0">
                  <a:pos x="T6" y="T7"/>
                </a:cxn>
                <a:cxn ang="0">
                  <a:pos x="T8" y="T9"/>
                </a:cxn>
                <a:cxn ang="0">
                  <a:pos x="T10" y="T11"/>
                </a:cxn>
              </a:cxnLst>
              <a:rect l="0" t="0" r="r" b="b"/>
              <a:pathLst>
                <a:path w="253" h="272">
                  <a:moveTo>
                    <a:pt x="44" y="82"/>
                  </a:moveTo>
                  <a:cubicBezTo>
                    <a:pt x="0" y="272"/>
                    <a:pt x="0" y="272"/>
                    <a:pt x="0" y="272"/>
                  </a:cubicBezTo>
                  <a:cubicBezTo>
                    <a:pt x="30" y="223"/>
                    <a:pt x="65" y="173"/>
                    <a:pt x="104" y="128"/>
                  </a:cubicBezTo>
                  <a:cubicBezTo>
                    <a:pt x="149" y="76"/>
                    <a:pt x="200" y="30"/>
                    <a:pt x="253" y="0"/>
                  </a:cubicBezTo>
                  <a:cubicBezTo>
                    <a:pt x="52" y="72"/>
                    <a:pt x="52" y="72"/>
                    <a:pt x="52" y="72"/>
                  </a:cubicBezTo>
                  <a:cubicBezTo>
                    <a:pt x="50" y="75"/>
                    <a:pt x="47" y="78"/>
                    <a:pt x="44" y="82"/>
                  </a:cubicBezTo>
                  <a:close/>
                </a:path>
              </a:pathLst>
            </a:custGeom>
            <a:solidFill>
              <a:srgbClr val="98A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8" name="Freeform 22"/>
            <p:cNvSpPr>
              <a:spLocks/>
            </p:cNvSpPr>
            <p:nvPr/>
          </p:nvSpPr>
          <p:spPr bwMode="auto">
            <a:xfrm>
              <a:off x="3327400" y="4137025"/>
              <a:ext cx="295275" cy="104775"/>
            </a:xfrm>
            <a:custGeom>
              <a:avLst/>
              <a:gdLst>
                <a:gd name="T0" fmla="*/ 131 w 264"/>
                <a:gd name="T1" fmla="*/ 0 h 94"/>
                <a:gd name="T2" fmla="*/ 0 w 264"/>
                <a:gd name="T3" fmla="*/ 33 h 94"/>
                <a:gd name="T4" fmla="*/ 23 w 264"/>
                <a:gd name="T5" fmla="*/ 43 h 94"/>
                <a:gd name="T6" fmla="*/ 222 w 264"/>
                <a:gd name="T7" fmla="*/ 92 h 94"/>
                <a:gd name="T8" fmla="*/ 264 w 264"/>
                <a:gd name="T9" fmla="*/ 94 h 94"/>
                <a:gd name="T10" fmla="*/ 144 w 264"/>
                <a:gd name="T11" fmla="*/ 3 h 94"/>
                <a:gd name="T12" fmla="*/ 131 w 264"/>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264" h="94">
                  <a:moveTo>
                    <a:pt x="131" y="0"/>
                  </a:moveTo>
                  <a:cubicBezTo>
                    <a:pt x="0" y="33"/>
                    <a:pt x="0" y="33"/>
                    <a:pt x="0" y="33"/>
                  </a:cubicBezTo>
                  <a:cubicBezTo>
                    <a:pt x="8" y="36"/>
                    <a:pt x="15" y="40"/>
                    <a:pt x="23" y="43"/>
                  </a:cubicBezTo>
                  <a:cubicBezTo>
                    <a:pt x="84" y="68"/>
                    <a:pt x="151" y="87"/>
                    <a:pt x="222" y="92"/>
                  </a:cubicBezTo>
                  <a:cubicBezTo>
                    <a:pt x="236" y="93"/>
                    <a:pt x="250" y="94"/>
                    <a:pt x="264" y="94"/>
                  </a:cubicBezTo>
                  <a:cubicBezTo>
                    <a:pt x="144" y="3"/>
                    <a:pt x="144" y="3"/>
                    <a:pt x="144" y="3"/>
                  </a:cubicBezTo>
                  <a:cubicBezTo>
                    <a:pt x="140" y="2"/>
                    <a:pt x="135" y="1"/>
                    <a:pt x="131" y="0"/>
                  </a:cubicBezTo>
                  <a:close/>
                </a:path>
              </a:pathLst>
            </a:custGeom>
            <a:solidFill>
              <a:srgbClr val="A9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89" name="Freeform 23"/>
            <p:cNvSpPr>
              <a:spLocks/>
            </p:cNvSpPr>
            <p:nvPr/>
          </p:nvSpPr>
          <p:spPr bwMode="auto">
            <a:xfrm>
              <a:off x="200025" y="2462213"/>
              <a:ext cx="230187" cy="119063"/>
            </a:xfrm>
            <a:custGeom>
              <a:avLst/>
              <a:gdLst>
                <a:gd name="T0" fmla="*/ 146 w 206"/>
                <a:gd name="T1" fmla="*/ 0 h 107"/>
                <a:gd name="T2" fmla="*/ 206 w 206"/>
                <a:gd name="T3" fmla="*/ 54 h 107"/>
                <a:gd name="T4" fmla="*/ 145 w 206"/>
                <a:gd name="T5" fmla="*/ 107 h 107"/>
                <a:gd name="T6" fmla="*/ 64 w 206"/>
                <a:gd name="T7" fmla="*/ 107 h 107"/>
                <a:gd name="T8" fmla="*/ 0 w 206"/>
                <a:gd name="T9" fmla="*/ 0 h 107"/>
                <a:gd name="T10" fmla="*/ 146 w 206"/>
                <a:gd name="T11" fmla="*/ 0 h 107"/>
              </a:gdLst>
              <a:ahLst/>
              <a:cxnLst>
                <a:cxn ang="0">
                  <a:pos x="T0" y="T1"/>
                </a:cxn>
                <a:cxn ang="0">
                  <a:pos x="T2" y="T3"/>
                </a:cxn>
                <a:cxn ang="0">
                  <a:pos x="T4" y="T5"/>
                </a:cxn>
                <a:cxn ang="0">
                  <a:pos x="T6" y="T7"/>
                </a:cxn>
                <a:cxn ang="0">
                  <a:pos x="T8" y="T9"/>
                </a:cxn>
                <a:cxn ang="0">
                  <a:pos x="T10" y="T11"/>
                </a:cxn>
              </a:cxnLst>
              <a:rect l="0" t="0" r="r" b="b"/>
              <a:pathLst>
                <a:path w="206" h="107">
                  <a:moveTo>
                    <a:pt x="146" y="0"/>
                  </a:moveTo>
                  <a:cubicBezTo>
                    <a:pt x="179" y="0"/>
                    <a:pt x="206" y="24"/>
                    <a:pt x="206" y="54"/>
                  </a:cubicBezTo>
                  <a:cubicBezTo>
                    <a:pt x="206" y="83"/>
                    <a:pt x="179" y="107"/>
                    <a:pt x="145" y="107"/>
                  </a:cubicBezTo>
                  <a:cubicBezTo>
                    <a:pt x="64" y="107"/>
                    <a:pt x="64" y="107"/>
                    <a:pt x="64" y="107"/>
                  </a:cubicBezTo>
                  <a:cubicBezTo>
                    <a:pt x="0" y="0"/>
                    <a:pt x="0" y="0"/>
                    <a:pt x="0" y="0"/>
                  </a:cubicBezTo>
                  <a:lnTo>
                    <a:pt x="146" y="0"/>
                  </a:lnTo>
                  <a:close/>
                </a:path>
              </a:pathLst>
            </a:custGeom>
            <a:solidFill>
              <a:srgbClr val="CE53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0" name="Freeform 24"/>
            <p:cNvSpPr>
              <a:spLocks/>
            </p:cNvSpPr>
            <p:nvPr/>
          </p:nvSpPr>
          <p:spPr bwMode="auto">
            <a:xfrm>
              <a:off x="103188" y="2462213"/>
              <a:ext cx="168275" cy="119063"/>
            </a:xfrm>
            <a:custGeom>
              <a:avLst/>
              <a:gdLst>
                <a:gd name="T0" fmla="*/ 61 w 151"/>
                <a:gd name="T1" fmla="*/ 0 h 107"/>
                <a:gd name="T2" fmla="*/ 87 w 151"/>
                <a:gd name="T3" fmla="*/ 0 h 107"/>
                <a:gd name="T4" fmla="*/ 151 w 151"/>
                <a:gd name="T5" fmla="*/ 107 h 107"/>
                <a:gd name="T6" fmla="*/ 61 w 151"/>
                <a:gd name="T7" fmla="*/ 107 h 107"/>
                <a:gd name="T8" fmla="*/ 0 w 151"/>
                <a:gd name="T9" fmla="*/ 53 h 107"/>
                <a:gd name="T10" fmla="*/ 61 w 151"/>
                <a:gd name="T11" fmla="*/ 0 h 107"/>
              </a:gdLst>
              <a:ahLst/>
              <a:cxnLst>
                <a:cxn ang="0">
                  <a:pos x="T0" y="T1"/>
                </a:cxn>
                <a:cxn ang="0">
                  <a:pos x="T2" y="T3"/>
                </a:cxn>
                <a:cxn ang="0">
                  <a:pos x="T4" y="T5"/>
                </a:cxn>
                <a:cxn ang="0">
                  <a:pos x="T6" y="T7"/>
                </a:cxn>
                <a:cxn ang="0">
                  <a:pos x="T8" y="T9"/>
                </a:cxn>
                <a:cxn ang="0">
                  <a:pos x="T10" y="T11"/>
                </a:cxn>
              </a:cxnLst>
              <a:rect l="0" t="0" r="r" b="b"/>
              <a:pathLst>
                <a:path w="151" h="107">
                  <a:moveTo>
                    <a:pt x="61" y="0"/>
                  </a:moveTo>
                  <a:cubicBezTo>
                    <a:pt x="87" y="0"/>
                    <a:pt x="87" y="0"/>
                    <a:pt x="87" y="0"/>
                  </a:cubicBezTo>
                  <a:cubicBezTo>
                    <a:pt x="151" y="107"/>
                    <a:pt x="151" y="107"/>
                    <a:pt x="151" y="107"/>
                  </a:cubicBezTo>
                  <a:cubicBezTo>
                    <a:pt x="61" y="107"/>
                    <a:pt x="61" y="107"/>
                    <a:pt x="61" y="107"/>
                  </a:cubicBezTo>
                  <a:cubicBezTo>
                    <a:pt x="28" y="107"/>
                    <a:pt x="0" y="83"/>
                    <a:pt x="0" y="53"/>
                  </a:cubicBezTo>
                  <a:cubicBezTo>
                    <a:pt x="0" y="24"/>
                    <a:pt x="28" y="0"/>
                    <a:pt x="61" y="0"/>
                  </a:cubicBezTo>
                  <a:close/>
                </a:path>
              </a:pathLst>
            </a:custGeom>
            <a:solidFill>
              <a:srgbClr val="F5B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1" name="Freeform 25"/>
            <p:cNvSpPr>
              <a:spLocks/>
            </p:cNvSpPr>
            <p:nvPr/>
          </p:nvSpPr>
          <p:spPr bwMode="auto">
            <a:xfrm>
              <a:off x="1546225" y="1149350"/>
              <a:ext cx="119062" cy="227013"/>
            </a:xfrm>
            <a:custGeom>
              <a:avLst/>
              <a:gdLst>
                <a:gd name="T0" fmla="*/ 108 w 108"/>
                <a:gd name="T1" fmla="*/ 142 h 203"/>
                <a:gd name="T2" fmla="*/ 54 w 108"/>
                <a:gd name="T3" fmla="*/ 203 h 203"/>
                <a:gd name="T4" fmla="*/ 0 w 108"/>
                <a:gd name="T5" fmla="*/ 142 h 203"/>
                <a:gd name="T6" fmla="*/ 1 w 108"/>
                <a:gd name="T7" fmla="*/ 0 h 203"/>
                <a:gd name="T8" fmla="*/ 108 w 108"/>
                <a:gd name="T9" fmla="*/ 69 h 203"/>
                <a:gd name="T10" fmla="*/ 108 w 108"/>
                <a:gd name="T11" fmla="*/ 142 h 203"/>
              </a:gdLst>
              <a:ahLst/>
              <a:cxnLst>
                <a:cxn ang="0">
                  <a:pos x="T0" y="T1"/>
                </a:cxn>
                <a:cxn ang="0">
                  <a:pos x="T2" y="T3"/>
                </a:cxn>
                <a:cxn ang="0">
                  <a:pos x="T4" y="T5"/>
                </a:cxn>
                <a:cxn ang="0">
                  <a:pos x="T6" y="T7"/>
                </a:cxn>
                <a:cxn ang="0">
                  <a:pos x="T8" y="T9"/>
                </a:cxn>
                <a:cxn ang="0">
                  <a:pos x="T10" y="T11"/>
                </a:cxn>
              </a:cxnLst>
              <a:rect l="0" t="0" r="r" b="b"/>
              <a:pathLst>
                <a:path w="108" h="203">
                  <a:moveTo>
                    <a:pt x="108" y="142"/>
                  </a:moveTo>
                  <a:cubicBezTo>
                    <a:pt x="108" y="176"/>
                    <a:pt x="84" y="203"/>
                    <a:pt x="54" y="203"/>
                  </a:cubicBezTo>
                  <a:cubicBezTo>
                    <a:pt x="25" y="203"/>
                    <a:pt x="0" y="176"/>
                    <a:pt x="0" y="142"/>
                  </a:cubicBezTo>
                  <a:cubicBezTo>
                    <a:pt x="1" y="0"/>
                    <a:pt x="1" y="0"/>
                    <a:pt x="1" y="0"/>
                  </a:cubicBezTo>
                  <a:cubicBezTo>
                    <a:pt x="108" y="69"/>
                    <a:pt x="108" y="69"/>
                    <a:pt x="108" y="69"/>
                  </a:cubicBezTo>
                  <a:lnTo>
                    <a:pt x="108" y="142"/>
                  </a:lnTo>
                  <a:close/>
                </a:path>
              </a:pathLst>
            </a:custGeom>
            <a:solidFill>
              <a:srgbClr val="887D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2" name="Freeform 26"/>
            <p:cNvSpPr>
              <a:spLocks/>
            </p:cNvSpPr>
            <p:nvPr/>
          </p:nvSpPr>
          <p:spPr bwMode="auto">
            <a:xfrm>
              <a:off x="1546225" y="1049338"/>
              <a:ext cx="119062" cy="176213"/>
            </a:xfrm>
            <a:custGeom>
              <a:avLst/>
              <a:gdLst>
                <a:gd name="T0" fmla="*/ 107 w 107"/>
                <a:gd name="T1" fmla="*/ 159 h 159"/>
                <a:gd name="T2" fmla="*/ 0 w 107"/>
                <a:gd name="T3" fmla="*/ 90 h 159"/>
                <a:gd name="T4" fmla="*/ 0 w 107"/>
                <a:gd name="T5" fmla="*/ 61 h 159"/>
                <a:gd name="T6" fmla="*/ 53 w 107"/>
                <a:gd name="T7" fmla="*/ 0 h 159"/>
                <a:gd name="T8" fmla="*/ 107 w 107"/>
                <a:gd name="T9" fmla="*/ 61 h 159"/>
                <a:gd name="T10" fmla="*/ 107 w 107"/>
                <a:gd name="T11" fmla="*/ 159 h 159"/>
              </a:gdLst>
              <a:ahLst/>
              <a:cxnLst>
                <a:cxn ang="0">
                  <a:pos x="T0" y="T1"/>
                </a:cxn>
                <a:cxn ang="0">
                  <a:pos x="T2" y="T3"/>
                </a:cxn>
                <a:cxn ang="0">
                  <a:pos x="T4" y="T5"/>
                </a:cxn>
                <a:cxn ang="0">
                  <a:pos x="T6" y="T7"/>
                </a:cxn>
                <a:cxn ang="0">
                  <a:pos x="T8" y="T9"/>
                </a:cxn>
                <a:cxn ang="0">
                  <a:pos x="T10" y="T11"/>
                </a:cxn>
              </a:cxnLst>
              <a:rect l="0" t="0" r="r" b="b"/>
              <a:pathLst>
                <a:path w="107" h="159">
                  <a:moveTo>
                    <a:pt x="107" y="159"/>
                  </a:moveTo>
                  <a:cubicBezTo>
                    <a:pt x="0" y="90"/>
                    <a:pt x="0" y="90"/>
                    <a:pt x="0" y="90"/>
                  </a:cubicBezTo>
                  <a:cubicBezTo>
                    <a:pt x="0" y="61"/>
                    <a:pt x="0" y="61"/>
                    <a:pt x="0" y="61"/>
                  </a:cubicBezTo>
                  <a:cubicBezTo>
                    <a:pt x="0" y="28"/>
                    <a:pt x="24" y="0"/>
                    <a:pt x="53" y="0"/>
                  </a:cubicBezTo>
                  <a:cubicBezTo>
                    <a:pt x="83" y="0"/>
                    <a:pt x="107" y="28"/>
                    <a:pt x="107" y="61"/>
                  </a:cubicBezTo>
                  <a:lnTo>
                    <a:pt x="107" y="159"/>
                  </a:lnTo>
                  <a:close/>
                </a:path>
              </a:pathLst>
            </a:custGeom>
            <a:solidFill>
              <a:srgbClr val="FFE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3" name="Freeform 27"/>
            <p:cNvSpPr>
              <a:spLocks/>
            </p:cNvSpPr>
            <p:nvPr/>
          </p:nvSpPr>
          <p:spPr bwMode="auto">
            <a:xfrm>
              <a:off x="1527175" y="3836988"/>
              <a:ext cx="119062" cy="179388"/>
            </a:xfrm>
            <a:custGeom>
              <a:avLst/>
              <a:gdLst>
                <a:gd name="T0" fmla="*/ 0 w 106"/>
                <a:gd name="T1" fmla="*/ 0 h 160"/>
                <a:gd name="T2" fmla="*/ 106 w 106"/>
                <a:gd name="T3" fmla="*/ 112 h 160"/>
                <a:gd name="T4" fmla="*/ 54 w 106"/>
                <a:gd name="T5" fmla="*/ 160 h 160"/>
                <a:gd name="T6" fmla="*/ 0 w 106"/>
                <a:gd name="T7" fmla="*/ 99 h 160"/>
                <a:gd name="T8" fmla="*/ 0 w 106"/>
                <a:gd name="T9" fmla="*/ 0 h 160"/>
              </a:gdLst>
              <a:ahLst/>
              <a:cxnLst>
                <a:cxn ang="0">
                  <a:pos x="T0" y="T1"/>
                </a:cxn>
                <a:cxn ang="0">
                  <a:pos x="T2" y="T3"/>
                </a:cxn>
                <a:cxn ang="0">
                  <a:pos x="T4" y="T5"/>
                </a:cxn>
                <a:cxn ang="0">
                  <a:pos x="T6" y="T7"/>
                </a:cxn>
                <a:cxn ang="0">
                  <a:pos x="T8" y="T9"/>
                </a:cxn>
              </a:cxnLst>
              <a:rect l="0" t="0" r="r" b="b"/>
              <a:pathLst>
                <a:path w="106" h="160">
                  <a:moveTo>
                    <a:pt x="0" y="0"/>
                  </a:moveTo>
                  <a:cubicBezTo>
                    <a:pt x="106" y="112"/>
                    <a:pt x="106" y="112"/>
                    <a:pt x="106" y="112"/>
                  </a:cubicBezTo>
                  <a:cubicBezTo>
                    <a:pt x="101" y="139"/>
                    <a:pt x="79" y="160"/>
                    <a:pt x="54" y="160"/>
                  </a:cubicBezTo>
                  <a:cubicBezTo>
                    <a:pt x="24" y="160"/>
                    <a:pt x="0" y="133"/>
                    <a:pt x="0" y="99"/>
                  </a:cubicBezTo>
                  <a:lnTo>
                    <a:pt x="0" y="0"/>
                  </a:lnTo>
                  <a:close/>
                </a:path>
              </a:pathLst>
            </a:custGeom>
            <a:solidFill>
              <a:srgbClr val="A9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4" name="Freeform 28"/>
            <p:cNvSpPr>
              <a:spLocks/>
            </p:cNvSpPr>
            <p:nvPr/>
          </p:nvSpPr>
          <p:spPr bwMode="auto">
            <a:xfrm>
              <a:off x="1527175" y="3689350"/>
              <a:ext cx="120650" cy="273050"/>
            </a:xfrm>
            <a:custGeom>
              <a:avLst/>
              <a:gdLst>
                <a:gd name="T0" fmla="*/ 0 w 108"/>
                <a:gd name="T1" fmla="*/ 61 h 245"/>
                <a:gd name="T2" fmla="*/ 54 w 108"/>
                <a:gd name="T3" fmla="*/ 0 h 245"/>
                <a:gd name="T4" fmla="*/ 108 w 108"/>
                <a:gd name="T5" fmla="*/ 61 h 245"/>
                <a:gd name="T6" fmla="*/ 108 w 108"/>
                <a:gd name="T7" fmla="*/ 232 h 245"/>
                <a:gd name="T8" fmla="*/ 106 w 108"/>
                <a:gd name="T9" fmla="*/ 245 h 245"/>
                <a:gd name="T10" fmla="*/ 0 w 108"/>
                <a:gd name="T11" fmla="*/ 133 h 245"/>
                <a:gd name="T12" fmla="*/ 0 w 108"/>
                <a:gd name="T13" fmla="*/ 61 h 245"/>
              </a:gdLst>
              <a:ahLst/>
              <a:cxnLst>
                <a:cxn ang="0">
                  <a:pos x="T0" y="T1"/>
                </a:cxn>
                <a:cxn ang="0">
                  <a:pos x="T2" y="T3"/>
                </a:cxn>
                <a:cxn ang="0">
                  <a:pos x="T4" y="T5"/>
                </a:cxn>
                <a:cxn ang="0">
                  <a:pos x="T6" y="T7"/>
                </a:cxn>
                <a:cxn ang="0">
                  <a:pos x="T8" y="T9"/>
                </a:cxn>
                <a:cxn ang="0">
                  <a:pos x="T10" y="T11"/>
                </a:cxn>
                <a:cxn ang="0">
                  <a:pos x="T12" y="T13"/>
                </a:cxn>
              </a:cxnLst>
              <a:rect l="0" t="0" r="r" b="b"/>
              <a:pathLst>
                <a:path w="108" h="245">
                  <a:moveTo>
                    <a:pt x="0" y="61"/>
                  </a:moveTo>
                  <a:cubicBezTo>
                    <a:pt x="0" y="28"/>
                    <a:pt x="24" y="0"/>
                    <a:pt x="54" y="0"/>
                  </a:cubicBezTo>
                  <a:cubicBezTo>
                    <a:pt x="84" y="0"/>
                    <a:pt x="108" y="28"/>
                    <a:pt x="108" y="61"/>
                  </a:cubicBezTo>
                  <a:cubicBezTo>
                    <a:pt x="108" y="232"/>
                    <a:pt x="108" y="232"/>
                    <a:pt x="108" y="232"/>
                  </a:cubicBezTo>
                  <a:cubicBezTo>
                    <a:pt x="108" y="237"/>
                    <a:pt x="107" y="241"/>
                    <a:pt x="106" y="245"/>
                  </a:cubicBezTo>
                  <a:cubicBezTo>
                    <a:pt x="0" y="133"/>
                    <a:pt x="0" y="133"/>
                    <a:pt x="0" y="133"/>
                  </a:cubicBezTo>
                  <a:lnTo>
                    <a:pt x="0" y="61"/>
                  </a:lnTo>
                  <a:close/>
                </a:path>
              </a:pathLst>
            </a:custGeom>
            <a:solidFill>
              <a:srgbClr val="FFE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5" name="Freeform 29"/>
            <p:cNvSpPr>
              <a:spLocks/>
            </p:cNvSpPr>
            <p:nvPr/>
          </p:nvSpPr>
          <p:spPr bwMode="auto">
            <a:xfrm>
              <a:off x="2771775" y="2432050"/>
              <a:ext cx="241300" cy="120650"/>
            </a:xfrm>
            <a:custGeom>
              <a:avLst/>
              <a:gdLst>
                <a:gd name="T0" fmla="*/ 1 w 216"/>
                <a:gd name="T1" fmla="*/ 54 h 108"/>
                <a:gd name="T2" fmla="*/ 62 w 216"/>
                <a:gd name="T3" fmla="*/ 0 h 108"/>
                <a:gd name="T4" fmla="*/ 216 w 216"/>
                <a:gd name="T5" fmla="*/ 1 h 108"/>
                <a:gd name="T6" fmla="*/ 168 w 216"/>
                <a:gd name="T7" fmla="*/ 108 h 108"/>
                <a:gd name="T8" fmla="*/ 61 w 216"/>
                <a:gd name="T9" fmla="*/ 108 h 108"/>
                <a:gd name="T10" fmla="*/ 1 w 216"/>
                <a:gd name="T11" fmla="*/ 54 h 108"/>
              </a:gdLst>
              <a:ahLst/>
              <a:cxnLst>
                <a:cxn ang="0">
                  <a:pos x="T0" y="T1"/>
                </a:cxn>
                <a:cxn ang="0">
                  <a:pos x="T2" y="T3"/>
                </a:cxn>
                <a:cxn ang="0">
                  <a:pos x="T4" y="T5"/>
                </a:cxn>
                <a:cxn ang="0">
                  <a:pos x="T6" y="T7"/>
                </a:cxn>
                <a:cxn ang="0">
                  <a:pos x="T8" y="T9"/>
                </a:cxn>
                <a:cxn ang="0">
                  <a:pos x="T10" y="T11"/>
                </a:cxn>
              </a:cxnLst>
              <a:rect l="0" t="0" r="r" b="b"/>
              <a:pathLst>
                <a:path w="216" h="108">
                  <a:moveTo>
                    <a:pt x="1" y="54"/>
                  </a:moveTo>
                  <a:cubicBezTo>
                    <a:pt x="1" y="25"/>
                    <a:pt x="28" y="0"/>
                    <a:pt x="62" y="0"/>
                  </a:cubicBezTo>
                  <a:cubicBezTo>
                    <a:pt x="216" y="1"/>
                    <a:pt x="216" y="1"/>
                    <a:pt x="216" y="1"/>
                  </a:cubicBezTo>
                  <a:cubicBezTo>
                    <a:pt x="168" y="108"/>
                    <a:pt x="168" y="108"/>
                    <a:pt x="168" y="108"/>
                  </a:cubicBezTo>
                  <a:cubicBezTo>
                    <a:pt x="61" y="108"/>
                    <a:pt x="61" y="108"/>
                    <a:pt x="61" y="108"/>
                  </a:cubicBezTo>
                  <a:cubicBezTo>
                    <a:pt x="28" y="108"/>
                    <a:pt x="0" y="84"/>
                    <a:pt x="1" y="54"/>
                  </a:cubicBezTo>
                  <a:close/>
                </a:path>
              </a:pathLst>
            </a:custGeom>
            <a:solidFill>
              <a:srgbClr val="F5B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6" name="Freeform 30"/>
            <p:cNvSpPr>
              <a:spLocks/>
            </p:cNvSpPr>
            <p:nvPr/>
          </p:nvSpPr>
          <p:spPr bwMode="auto">
            <a:xfrm>
              <a:off x="2959100" y="2433638"/>
              <a:ext cx="139700" cy="119063"/>
            </a:xfrm>
            <a:custGeom>
              <a:avLst/>
              <a:gdLst>
                <a:gd name="T0" fmla="*/ 65 w 126"/>
                <a:gd name="T1" fmla="*/ 0 h 107"/>
                <a:gd name="T2" fmla="*/ 126 w 126"/>
                <a:gd name="T3" fmla="*/ 54 h 107"/>
                <a:gd name="T4" fmla="*/ 65 w 126"/>
                <a:gd name="T5" fmla="*/ 107 h 107"/>
                <a:gd name="T6" fmla="*/ 0 w 126"/>
                <a:gd name="T7" fmla="*/ 107 h 107"/>
                <a:gd name="T8" fmla="*/ 48 w 126"/>
                <a:gd name="T9" fmla="*/ 0 h 107"/>
                <a:gd name="T10" fmla="*/ 65 w 126"/>
                <a:gd name="T11" fmla="*/ 0 h 107"/>
              </a:gdLst>
              <a:ahLst/>
              <a:cxnLst>
                <a:cxn ang="0">
                  <a:pos x="T0" y="T1"/>
                </a:cxn>
                <a:cxn ang="0">
                  <a:pos x="T2" y="T3"/>
                </a:cxn>
                <a:cxn ang="0">
                  <a:pos x="T4" y="T5"/>
                </a:cxn>
                <a:cxn ang="0">
                  <a:pos x="T6" y="T7"/>
                </a:cxn>
                <a:cxn ang="0">
                  <a:pos x="T8" y="T9"/>
                </a:cxn>
                <a:cxn ang="0">
                  <a:pos x="T10" y="T11"/>
                </a:cxn>
              </a:cxnLst>
              <a:rect l="0" t="0" r="r" b="b"/>
              <a:pathLst>
                <a:path w="126" h="107">
                  <a:moveTo>
                    <a:pt x="65" y="0"/>
                  </a:moveTo>
                  <a:cubicBezTo>
                    <a:pt x="98" y="0"/>
                    <a:pt x="126" y="24"/>
                    <a:pt x="126" y="54"/>
                  </a:cubicBezTo>
                  <a:cubicBezTo>
                    <a:pt x="126" y="83"/>
                    <a:pt x="98" y="107"/>
                    <a:pt x="65" y="107"/>
                  </a:cubicBezTo>
                  <a:cubicBezTo>
                    <a:pt x="0" y="107"/>
                    <a:pt x="0" y="107"/>
                    <a:pt x="0" y="107"/>
                  </a:cubicBezTo>
                  <a:cubicBezTo>
                    <a:pt x="48" y="0"/>
                    <a:pt x="48" y="0"/>
                    <a:pt x="48" y="0"/>
                  </a:cubicBezTo>
                  <a:lnTo>
                    <a:pt x="65" y="0"/>
                  </a:lnTo>
                  <a:close/>
                </a:path>
              </a:pathLst>
            </a:custGeom>
            <a:solidFill>
              <a:srgbClr val="D7D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7" name="Freeform 31"/>
            <p:cNvSpPr>
              <a:spLocks/>
            </p:cNvSpPr>
            <p:nvPr/>
          </p:nvSpPr>
          <p:spPr bwMode="auto">
            <a:xfrm>
              <a:off x="585788" y="1616075"/>
              <a:ext cx="112712" cy="98425"/>
            </a:xfrm>
            <a:custGeom>
              <a:avLst/>
              <a:gdLst>
                <a:gd name="T0" fmla="*/ 71 w 71"/>
                <a:gd name="T1" fmla="*/ 9 h 62"/>
                <a:gd name="T2" fmla="*/ 63 w 71"/>
                <a:gd name="T3" fmla="*/ 62 h 62"/>
                <a:gd name="T4" fmla="*/ 0 w 71"/>
                <a:gd name="T5" fmla="*/ 0 h 62"/>
                <a:gd name="T6" fmla="*/ 71 w 71"/>
                <a:gd name="T7" fmla="*/ 9 h 62"/>
              </a:gdLst>
              <a:ahLst/>
              <a:cxnLst>
                <a:cxn ang="0">
                  <a:pos x="T0" y="T1"/>
                </a:cxn>
                <a:cxn ang="0">
                  <a:pos x="T2" y="T3"/>
                </a:cxn>
                <a:cxn ang="0">
                  <a:pos x="T4" y="T5"/>
                </a:cxn>
                <a:cxn ang="0">
                  <a:pos x="T6" y="T7"/>
                </a:cxn>
              </a:cxnLst>
              <a:rect l="0" t="0" r="r" b="b"/>
              <a:pathLst>
                <a:path w="71" h="62">
                  <a:moveTo>
                    <a:pt x="71" y="9"/>
                  </a:moveTo>
                  <a:lnTo>
                    <a:pt x="63" y="62"/>
                  </a:lnTo>
                  <a:lnTo>
                    <a:pt x="0" y="0"/>
                  </a:lnTo>
                  <a:lnTo>
                    <a:pt x="71" y="9"/>
                  </a:lnTo>
                  <a:close/>
                </a:path>
              </a:pathLst>
            </a:custGeom>
            <a:solidFill>
              <a:srgbClr val="EFB7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8" name="Freeform 32"/>
            <p:cNvSpPr>
              <a:spLocks/>
            </p:cNvSpPr>
            <p:nvPr/>
          </p:nvSpPr>
          <p:spPr bwMode="auto">
            <a:xfrm>
              <a:off x="685800" y="1630363"/>
              <a:ext cx="128587" cy="128588"/>
            </a:xfrm>
            <a:custGeom>
              <a:avLst/>
              <a:gdLst>
                <a:gd name="T0" fmla="*/ 87 w 115"/>
                <a:gd name="T1" fmla="*/ 11 h 114"/>
                <a:gd name="T2" fmla="*/ 89 w 115"/>
                <a:gd name="T3" fmla="*/ 12 h 114"/>
                <a:gd name="T4" fmla="*/ 94 w 115"/>
                <a:gd name="T5" fmla="*/ 93 h 114"/>
                <a:gd name="T6" fmla="*/ 12 w 115"/>
                <a:gd name="T7" fmla="*/ 88 h 114"/>
                <a:gd name="T8" fmla="*/ 0 w 115"/>
                <a:gd name="T9" fmla="*/ 75 h 114"/>
                <a:gd name="T10" fmla="*/ 12 w 115"/>
                <a:gd name="T11" fmla="*/ 0 h 114"/>
                <a:gd name="T12" fmla="*/ 87 w 115"/>
                <a:gd name="T13" fmla="*/ 11 h 114"/>
              </a:gdLst>
              <a:ahLst/>
              <a:cxnLst>
                <a:cxn ang="0">
                  <a:pos x="T0" y="T1"/>
                </a:cxn>
                <a:cxn ang="0">
                  <a:pos x="T2" y="T3"/>
                </a:cxn>
                <a:cxn ang="0">
                  <a:pos x="T4" y="T5"/>
                </a:cxn>
                <a:cxn ang="0">
                  <a:pos x="T6" y="T7"/>
                </a:cxn>
                <a:cxn ang="0">
                  <a:pos x="T8" y="T9"/>
                </a:cxn>
                <a:cxn ang="0">
                  <a:pos x="T10" y="T11"/>
                </a:cxn>
                <a:cxn ang="0">
                  <a:pos x="T12" y="T13"/>
                </a:cxn>
              </a:cxnLst>
              <a:rect l="0" t="0" r="r" b="b"/>
              <a:pathLst>
                <a:path w="115" h="114">
                  <a:moveTo>
                    <a:pt x="87" y="11"/>
                  </a:moveTo>
                  <a:cubicBezTo>
                    <a:pt x="89" y="12"/>
                    <a:pt x="89" y="12"/>
                    <a:pt x="89" y="12"/>
                  </a:cubicBezTo>
                  <a:cubicBezTo>
                    <a:pt x="112" y="36"/>
                    <a:pt x="115" y="72"/>
                    <a:pt x="94" y="93"/>
                  </a:cubicBezTo>
                  <a:cubicBezTo>
                    <a:pt x="73" y="114"/>
                    <a:pt x="36" y="112"/>
                    <a:pt x="12" y="88"/>
                  </a:cubicBezTo>
                  <a:cubicBezTo>
                    <a:pt x="0" y="75"/>
                    <a:pt x="0" y="75"/>
                    <a:pt x="0" y="75"/>
                  </a:cubicBezTo>
                  <a:cubicBezTo>
                    <a:pt x="12" y="0"/>
                    <a:pt x="12" y="0"/>
                    <a:pt x="12" y="0"/>
                  </a:cubicBezTo>
                  <a:lnTo>
                    <a:pt x="87" y="11"/>
                  </a:lnTo>
                  <a:close/>
                </a:path>
              </a:pathLst>
            </a:custGeom>
            <a:solidFill>
              <a:srgbClr val="ECE1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99" name="Freeform 33"/>
            <p:cNvSpPr>
              <a:spLocks/>
            </p:cNvSpPr>
            <p:nvPr/>
          </p:nvSpPr>
          <p:spPr bwMode="auto">
            <a:xfrm>
              <a:off x="536575" y="1481138"/>
              <a:ext cx="173037" cy="149225"/>
            </a:xfrm>
            <a:custGeom>
              <a:avLst/>
              <a:gdLst>
                <a:gd name="T0" fmla="*/ 45 w 155"/>
                <a:gd name="T1" fmla="*/ 122 h 135"/>
                <a:gd name="T2" fmla="*/ 26 w 155"/>
                <a:gd name="T3" fmla="*/ 102 h 135"/>
                <a:gd name="T4" fmla="*/ 21 w 155"/>
                <a:gd name="T5" fmla="*/ 21 h 135"/>
                <a:gd name="T6" fmla="*/ 102 w 155"/>
                <a:gd name="T7" fmla="*/ 26 h 135"/>
                <a:gd name="T8" fmla="*/ 155 w 155"/>
                <a:gd name="T9" fmla="*/ 79 h 135"/>
                <a:gd name="T10" fmla="*/ 146 w 155"/>
                <a:gd name="T11" fmla="*/ 135 h 135"/>
                <a:gd name="T12" fmla="*/ 45 w 155"/>
                <a:gd name="T13" fmla="*/ 122 h 135"/>
              </a:gdLst>
              <a:ahLst/>
              <a:cxnLst>
                <a:cxn ang="0">
                  <a:pos x="T0" y="T1"/>
                </a:cxn>
                <a:cxn ang="0">
                  <a:pos x="T2" y="T3"/>
                </a:cxn>
                <a:cxn ang="0">
                  <a:pos x="T4" y="T5"/>
                </a:cxn>
                <a:cxn ang="0">
                  <a:pos x="T6" y="T7"/>
                </a:cxn>
                <a:cxn ang="0">
                  <a:pos x="T8" y="T9"/>
                </a:cxn>
                <a:cxn ang="0">
                  <a:pos x="T10" y="T11"/>
                </a:cxn>
                <a:cxn ang="0">
                  <a:pos x="T12" y="T13"/>
                </a:cxn>
              </a:cxnLst>
              <a:rect l="0" t="0" r="r" b="b"/>
              <a:pathLst>
                <a:path w="155" h="135">
                  <a:moveTo>
                    <a:pt x="45" y="122"/>
                  </a:moveTo>
                  <a:cubicBezTo>
                    <a:pt x="26" y="102"/>
                    <a:pt x="26" y="102"/>
                    <a:pt x="26" y="102"/>
                  </a:cubicBezTo>
                  <a:cubicBezTo>
                    <a:pt x="2" y="78"/>
                    <a:pt x="0" y="42"/>
                    <a:pt x="21" y="21"/>
                  </a:cubicBezTo>
                  <a:cubicBezTo>
                    <a:pt x="42" y="0"/>
                    <a:pt x="78" y="2"/>
                    <a:pt x="102" y="26"/>
                  </a:cubicBezTo>
                  <a:cubicBezTo>
                    <a:pt x="155" y="79"/>
                    <a:pt x="155" y="79"/>
                    <a:pt x="155" y="79"/>
                  </a:cubicBezTo>
                  <a:cubicBezTo>
                    <a:pt x="146" y="135"/>
                    <a:pt x="146" y="135"/>
                    <a:pt x="146" y="135"/>
                  </a:cubicBezTo>
                  <a:lnTo>
                    <a:pt x="45" y="122"/>
                  </a:lnTo>
                  <a:close/>
                </a:path>
              </a:pathLst>
            </a:custGeom>
            <a:solidFill>
              <a:srgbClr val="F9A0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0" name="Freeform 34"/>
            <p:cNvSpPr>
              <a:spLocks/>
            </p:cNvSpPr>
            <p:nvPr/>
          </p:nvSpPr>
          <p:spPr bwMode="auto">
            <a:xfrm>
              <a:off x="698500" y="1568450"/>
              <a:ext cx="84137" cy="74613"/>
            </a:xfrm>
            <a:custGeom>
              <a:avLst/>
              <a:gdLst>
                <a:gd name="T0" fmla="*/ 7 w 53"/>
                <a:gd name="T1" fmla="*/ 0 h 47"/>
                <a:gd name="T2" fmla="*/ 53 w 53"/>
                <a:gd name="T3" fmla="*/ 47 h 47"/>
                <a:gd name="T4" fmla="*/ 0 w 53"/>
                <a:gd name="T5" fmla="*/ 39 h 47"/>
                <a:gd name="T6" fmla="*/ 7 w 53"/>
                <a:gd name="T7" fmla="*/ 0 h 47"/>
              </a:gdLst>
              <a:ahLst/>
              <a:cxnLst>
                <a:cxn ang="0">
                  <a:pos x="T0" y="T1"/>
                </a:cxn>
                <a:cxn ang="0">
                  <a:pos x="T2" y="T3"/>
                </a:cxn>
                <a:cxn ang="0">
                  <a:pos x="T4" y="T5"/>
                </a:cxn>
                <a:cxn ang="0">
                  <a:pos x="T6" y="T7"/>
                </a:cxn>
              </a:cxnLst>
              <a:rect l="0" t="0" r="r" b="b"/>
              <a:pathLst>
                <a:path w="53" h="47">
                  <a:moveTo>
                    <a:pt x="7" y="0"/>
                  </a:moveTo>
                  <a:lnTo>
                    <a:pt x="53" y="47"/>
                  </a:lnTo>
                  <a:lnTo>
                    <a:pt x="0" y="39"/>
                  </a:lnTo>
                  <a:lnTo>
                    <a:pt x="7" y="0"/>
                  </a:lnTo>
                  <a:close/>
                </a:path>
              </a:pathLst>
            </a:custGeom>
            <a:solidFill>
              <a:srgbClr val="D7D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1" name="Freeform 35"/>
            <p:cNvSpPr>
              <a:spLocks/>
            </p:cNvSpPr>
            <p:nvPr/>
          </p:nvSpPr>
          <p:spPr bwMode="auto">
            <a:xfrm>
              <a:off x="2487613" y="1579563"/>
              <a:ext cx="85725" cy="77788"/>
            </a:xfrm>
            <a:custGeom>
              <a:avLst/>
              <a:gdLst>
                <a:gd name="T0" fmla="*/ 0 w 54"/>
                <a:gd name="T1" fmla="*/ 49 h 49"/>
                <a:gd name="T2" fmla="*/ 48 w 54"/>
                <a:gd name="T3" fmla="*/ 0 h 49"/>
                <a:gd name="T4" fmla="*/ 54 w 54"/>
                <a:gd name="T5" fmla="*/ 39 h 49"/>
                <a:gd name="T6" fmla="*/ 0 w 54"/>
                <a:gd name="T7" fmla="*/ 49 h 49"/>
              </a:gdLst>
              <a:ahLst/>
              <a:cxnLst>
                <a:cxn ang="0">
                  <a:pos x="T0" y="T1"/>
                </a:cxn>
                <a:cxn ang="0">
                  <a:pos x="T2" y="T3"/>
                </a:cxn>
                <a:cxn ang="0">
                  <a:pos x="T4" y="T5"/>
                </a:cxn>
                <a:cxn ang="0">
                  <a:pos x="T6" y="T7"/>
                </a:cxn>
              </a:cxnLst>
              <a:rect l="0" t="0" r="r" b="b"/>
              <a:pathLst>
                <a:path w="54" h="49">
                  <a:moveTo>
                    <a:pt x="0" y="49"/>
                  </a:moveTo>
                  <a:lnTo>
                    <a:pt x="48" y="0"/>
                  </a:lnTo>
                  <a:lnTo>
                    <a:pt x="54" y="39"/>
                  </a:lnTo>
                  <a:lnTo>
                    <a:pt x="0" y="49"/>
                  </a:lnTo>
                  <a:close/>
                </a:path>
              </a:pathLst>
            </a:custGeom>
            <a:solidFill>
              <a:srgbClr val="D7D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2" name="Freeform 36"/>
            <p:cNvSpPr>
              <a:spLocks/>
            </p:cNvSpPr>
            <p:nvPr/>
          </p:nvSpPr>
          <p:spPr bwMode="auto">
            <a:xfrm>
              <a:off x="2424113" y="1641475"/>
              <a:ext cx="161925" cy="161925"/>
            </a:xfrm>
            <a:custGeom>
              <a:avLst/>
              <a:gdLst>
                <a:gd name="T0" fmla="*/ 21 w 145"/>
                <a:gd name="T1" fmla="*/ 124 h 145"/>
                <a:gd name="T2" fmla="*/ 26 w 145"/>
                <a:gd name="T3" fmla="*/ 43 h 145"/>
                <a:gd name="T4" fmla="*/ 56 w 145"/>
                <a:gd name="T5" fmla="*/ 13 h 145"/>
                <a:gd name="T6" fmla="*/ 134 w 145"/>
                <a:gd name="T7" fmla="*/ 0 h 145"/>
                <a:gd name="T8" fmla="*/ 145 w 145"/>
                <a:gd name="T9" fmla="*/ 76 h 145"/>
                <a:gd name="T10" fmla="*/ 102 w 145"/>
                <a:gd name="T11" fmla="*/ 119 h 145"/>
                <a:gd name="T12" fmla="*/ 21 w 145"/>
                <a:gd name="T13" fmla="*/ 124 h 145"/>
              </a:gdLst>
              <a:ahLst/>
              <a:cxnLst>
                <a:cxn ang="0">
                  <a:pos x="T0" y="T1"/>
                </a:cxn>
                <a:cxn ang="0">
                  <a:pos x="T2" y="T3"/>
                </a:cxn>
                <a:cxn ang="0">
                  <a:pos x="T4" y="T5"/>
                </a:cxn>
                <a:cxn ang="0">
                  <a:pos x="T6" y="T7"/>
                </a:cxn>
                <a:cxn ang="0">
                  <a:pos x="T8" y="T9"/>
                </a:cxn>
                <a:cxn ang="0">
                  <a:pos x="T10" y="T11"/>
                </a:cxn>
                <a:cxn ang="0">
                  <a:pos x="T12" y="T13"/>
                </a:cxn>
              </a:cxnLst>
              <a:rect l="0" t="0" r="r" b="b"/>
              <a:pathLst>
                <a:path w="145" h="145">
                  <a:moveTo>
                    <a:pt x="21" y="124"/>
                  </a:moveTo>
                  <a:cubicBezTo>
                    <a:pt x="0" y="103"/>
                    <a:pt x="2" y="66"/>
                    <a:pt x="26" y="43"/>
                  </a:cubicBezTo>
                  <a:cubicBezTo>
                    <a:pt x="56" y="13"/>
                    <a:pt x="56" y="13"/>
                    <a:pt x="56" y="13"/>
                  </a:cubicBezTo>
                  <a:cubicBezTo>
                    <a:pt x="134" y="0"/>
                    <a:pt x="134" y="0"/>
                    <a:pt x="134" y="0"/>
                  </a:cubicBezTo>
                  <a:cubicBezTo>
                    <a:pt x="145" y="76"/>
                    <a:pt x="145" y="76"/>
                    <a:pt x="145" y="76"/>
                  </a:cubicBezTo>
                  <a:cubicBezTo>
                    <a:pt x="102" y="119"/>
                    <a:pt x="102" y="119"/>
                    <a:pt x="102" y="119"/>
                  </a:cubicBezTo>
                  <a:cubicBezTo>
                    <a:pt x="78" y="143"/>
                    <a:pt x="42" y="145"/>
                    <a:pt x="21" y="124"/>
                  </a:cubicBezTo>
                  <a:close/>
                </a:path>
              </a:pathLst>
            </a:custGeom>
            <a:solidFill>
              <a:srgbClr val="F1A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3" name="Freeform 37"/>
            <p:cNvSpPr>
              <a:spLocks/>
            </p:cNvSpPr>
            <p:nvPr/>
          </p:nvSpPr>
          <p:spPr bwMode="auto">
            <a:xfrm>
              <a:off x="2563813" y="1525588"/>
              <a:ext cx="136525" cy="115888"/>
            </a:xfrm>
            <a:custGeom>
              <a:avLst/>
              <a:gdLst>
                <a:gd name="T0" fmla="*/ 0 w 122"/>
                <a:gd name="T1" fmla="*/ 48 h 104"/>
                <a:gd name="T2" fmla="*/ 22 w 122"/>
                <a:gd name="T3" fmla="*/ 26 h 104"/>
                <a:gd name="T4" fmla="*/ 104 w 122"/>
                <a:gd name="T5" fmla="*/ 21 h 104"/>
                <a:gd name="T6" fmla="*/ 109 w 122"/>
                <a:gd name="T7" fmla="*/ 88 h 104"/>
                <a:gd name="T8" fmla="*/ 9 w 122"/>
                <a:gd name="T9" fmla="*/ 104 h 104"/>
                <a:gd name="T10" fmla="*/ 0 w 122"/>
                <a:gd name="T11" fmla="*/ 48 h 104"/>
              </a:gdLst>
              <a:ahLst/>
              <a:cxnLst>
                <a:cxn ang="0">
                  <a:pos x="T0" y="T1"/>
                </a:cxn>
                <a:cxn ang="0">
                  <a:pos x="T2" y="T3"/>
                </a:cxn>
                <a:cxn ang="0">
                  <a:pos x="T4" y="T5"/>
                </a:cxn>
                <a:cxn ang="0">
                  <a:pos x="T6" y="T7"/>
                </a:cxn>
                <a:cxn ang="0">
                  <a:pos x="T8" y="T9"/>
                </a:cxn>
                <a:cxn ang="0">
                  <a:pos x="T10" y="T11"/>
                </a:cxn>
              </a:cxnLst>
              <a:rect l="0" t="0" r="r" b="b"/>
              <a:pathLst>
                <a:path w="122" h="104">
                  <a:moveTo>
                    <a:pt x="0" y="48"/>
                  </a:moveTo>
                  <a:cubicBezTo>
                    <a:pt x="22" y="26"/>
                    <a:pt x="22" y="26"/>
                    <a:pt x="22" y="26"/>
                  </a:cubicBezTo>
                  <a:cubicBezTo>
                    <a:pt x="46" y="2"/>
                    <a:pt x="83" y="0"/>
                    <a:pt x="104" y="21"/>
                  </a:cubicBezTo>
                  <a:cubicBezTo>
                    <a:pt x="121" y="38"/>
                    <a:pt x="122" y="65"/>
                    <a:pt x="109" y="88"/>
                  </a:cubicBezTo>
                  <a:cubicBezTo>
                    <a:pt x="9" y="104"/>
                    <a:pt x="9" y="104"/>
                    <a:pt x="9" y="104"/>
                  </a:cubicBezTo>
                  <a:lnTo>
                    <a:pt x="0" y="48"/>
                  </a:lnTo>
                  <a:close/>
                </a:path>
              </a:pathLst>
            </a:custGeom>
            <a:solidFill>
              <a:srgbClr val="EA7E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4" name="Freeform 38"/>
            <p:cNvSpPr>
              <a:spLocks/>
            </p:cNvSpPr>
            <p:nvPr/>
          </p:nvSpPr>
          <p:spPr bwMode="auto">
            <a:xfrm>
              <a:off x="2573338" y="1624013"/>
              <a:ext cx="112712" cy="103188"/>
            </a:xfrm>
            <a:custGeom>
              <a:avLst/>
              <a:gdLst>
                <a:gd name="T0" fmla="*/ 100 w 100"/>
                <a:gd name="T1" fmla="*/ 0 h 92"/>
                <a:gd name="T2" fmla="*/ 89 w 100"/>
                <a:gd name="T3" fmla="*/ 14 h 92"/>
                <a:gd name="T4" fmla="*/ 11 w 100"/>
                <a:gd name="T5" fmla="*/ 92 h 92"/>
                <a:gd name="T6" fmla="*/ 0 w 100"/>
                <a:gd name="T7" fmla="*/ 16 h 92"/>
                <a:gd name="T8" fmla="*/ 100 w 100"/>
                <a:gd name="T9" fmla="*/ 0 h 92"/>
              </a:gdLst>
              <a:ahLst/>
              <a:cxnLst>
                <a:cxn ang="0">
                  <a:pos x="T0" y="T1"/>
                </a:cxn>
                <a:cxn ang="0">
                  <a:pos x="T2" y="T3"/>
                </a:cxn>
                <a:cxn ang="0">
                  <a:pos x="T4" y="T5"/>
                </a:cxn>
                <a:cxn ang="0">
                  <a:pos x="T6" y="T7"/>
                </a:cxn>
                <a:cxn ang="0">
                  <a:pos x="T8" y="T9"/>
                </a:cxn>
              </a:cxnLst>
              <a:rect l="0" t="0" r="r" b="b"/>
              <a:pathLst>
                <a:path w="100" h="92">
                  <a:moveTo>
                    <a:pt x="100" y="0"/>
                  </a:moveTo>
                  <a:cubicBezTo>
                    <a:pt x="97" y="5"/>
                    <a:pt x="94" y="10"/>
                    <a:pt x="89" y="14"/>
                  </a:cubicBezTo>
                  <a:cubicBezTo>
                    <a:pt x="11" y="92"/>
                    <a:pt x="11" y="92"/>
                    <a:pt x="11" y="92"/>
                  </a:cubicBezTo>
                  <a:cubicBezTo>
                    <a:pt x="0" y="16"/>
                    <a:pt x="0" y="16"/>
                    <a:pt x="0" y="16"/>
                  </a:cubicBezTo>
                  <a:lnTo>
                    <a:pt x="100" y="0"/>
                  </a:lnTo>
                  <a:close/>
                </a:path>
              </a:pathLst>
            </a:custGeom>
            <a:solidFill>
              <a:srgbClr val="D7D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5" name="Freeform 39"/>
            <p:cNvSpPr>
              <a:spLocks/>
            </p:cNvSpPr>
            <p:nvPr/>
          </p:nvSpPr>
          <p:spPr bwMode="auto">
            <a:xfrm>
              <a:off x="604838" y="3498850"/>
              <a:ext cx="204787" cy="120650"/>
            </a:xfrm>
            <a:custGeom>
              <a:avLst/>
              <a:gdLst>
                <a:gd name="T0" fmla="*/ 27 w 183"/>
                <a:gd name="T1" fmla="*/ 6 h 108"/>
                <a:gd name="T2" fmla="*/ 33 w 183"/>
                <a:gd name="T3" fmla="*/ 0 h 108"/>
                <a:gd name="T4" fmla="*/ 183 w 183"/>
                <a:gd name="T5" fmla="*/ 2 h 108"/>
                <a:gd name="T6" fmla="*/ 103 w 183"/>
                <a:gd name="T7" fmla="*/ 82 h 108"/>
                <a:gd name="T8" fmla="*/ 21 w 183"/>
                <a:gd name="T9" fmla="*/ 87 h 108"/>
                <a:gd name="T10" fmla="*/ 27 w 183"/>
                <a:gd name="T11" fmla="*/ 6 h 108"/>
              </a:gdLst>
              <a:ahLst/>
              <a:cxnLst>
                <a:cxn ang="0">
                  <a:pos x="T0" y="T1"/>
                </a:cxn>
                <a:cxn ang="0">
                  <a:pos x="T2" y="T3"/>
                </a:cxn>
                <a:cxn ang="0">
                  <a:pos x="T4" y="T5"/>
                </a:cxn>
                <a:cxn ang="0">
                  <a:pos x="T6" y="T7"/>
                </a:cxn>
                <a:cxn ang="0">
                  <a:pos x="T8" y="T9"/>
                </a:cxn>
                <a:cxn ang="0">
                  <a:pos x="T10" y="T11"/>
                </a:cxn>
              </a:cxnLst>
              <a:rect l="0" t="0" r="r" b="b"/>
              <a:pathLst>
                <a:path w="183" h="108">
                  <a:moveTo>
                    <a:pt x="27" y="6"/>
                  </a:moveTo>
                  <a:cubicBezTo>
                    <a:pt x="33" y="0"/>
                    <a:pt x="33" y="0"/>
                    <a:pt x="33" y="0"/>
                  </a:cubicBezTo>
                  <a:cubicBezTo>
                    <a:pt x="183" y="2"/>
                    <a:pt x="183" y="2"/>
                    <a:pt x="183" y="2"/>
                  </a:cubicBezTo>
                  <a:cubicBezTo>
                    <a:pt x="103" y="82"/>
                    <a:pt x="103" y="82"/>
                    <a:pt x="103" y="82"/>
                  </a:cubicBezTo>
                  <a:cubicBezTo>
                    <a:pt x="79" y="106"/>
                    <a:pt x="42" y="108"/>
                    <a:pt x="21" y="87"/>
                  </a:cubicBezTo>
                  <a:cubicBezTo>
                    <a:pt x="0" y="66"/>
                    <a:pt x="3" y="30"/>
                    <a:pt x="27" y="6"/>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6" name="Freeform 40"/>
            <p:cNvSpPr>
              <a:spLocks/>
            </p:cNvSpPr>
            <p:nvPr/>
          </p:nvSpPr>
          <p:spPr bwMode="auto">
            <a:xfrm>
              <a:off x="641350" y="3341688"/>
              <a:ext cx="242887" cy="158750"/>
            </a:xfrm>
            <a:custGeom>
              <a:avLst/>
              <a:gdLst>
                <a:gd name="T0" fmla="*/ 115 w 217"/>
                <a:gd name="T1" fmla="*/ 26 h 143"/>
                <a:gd name="T2" fmla="*/ 196 w 217"/>
                <a:gd name="T3" fmla="*/ 21 h 143"/>
                <a:gd name="T4" fmla="*/ 191 w 217"/>
                <a:gd name="T5" fmla="*/ 102 h 143"/>
                <a:gd name="T6" fmla="*/ 150 w 217"/>
                <a:gd name="T7" fmla="*/ 143 h 143"/>
                <a:gd name="T8" fmla="*/ 0 w 217"/>
                <a:gd name="T9" fmla="*/ 141 h 143"/>
                <a:gd name="T10" fmla="*/ 115 w 217"/>
                <a:gd name="T11" fmla="*/ 26 h 143"/>
              </a:gdLst>
              <a:ahLst/>
              <a:cxnLst>
                <a:cxn ang="0">
                  <a:pos x="T0" y="T1"/>
                </a:cxn>
                <a:cxn ang="0">
                  <a:pos x="T2" y="T3"/>
                </a:cxn>
                <a:cxn ang="0">
                  <a:pos x="T4" y="T5"/>
                </a:cxn>
                <a:cxn ang="0">
                  <a:pos x="T6" y="T7"/>
                </a:cxn>
                <a:cxn ang="0">
                  <a:pos x="T8" y="T9"/>
                </a:cxn>
                <a:cxn ang="0">
                  <a:pos x="T10" y="T11"/>
                </a:cxn>
              </a:cxnLst>
              <a:rect l="0" t="0" r="r" b="b"/>
              <a:pathLst>
                <a:path w="217" h="143">
                  <a:moveTo>
                    <a:pt x="115" y="26"/>
                  </a:moveTo>
                  <a:cubicBezTo>
                    <a:pt x="138" y="2"/>
                    <a:pt x="175" y="0"/>
                    <a:pt x="196" y="21"/>
                  </a:cubicBezTo>
                  <a:cubicBezTo>
                    <a:pt x="217" y="42"/>
                    <a:pt x="214" y="79"/>
                    <a:pt x="191" y="102"/>
                  </a:cubicBezTo>
                  <a:cubicBezTo>
                    <a:pt x="150" y="143"/>
                    <a:pt x="150" y="143"/>
                    <a:pt x="150" y="143"/>
                  </a:cubicBezTo>
                  <a:cubicBezTo>
                    <a:pt x="0" y="141"/>
                    <a:pt x="0" y="141"/>
                    <a:pt x="0" y="141"/>
                  </a:cubicBezTo>
                  <a:lnTo>
                    <a:pt x="115" y="26"/>
                  </a:lnTo>
                  <a:close/>
                </a:path>
              </a:pathLst>
            </a:custGeom>
            <a:solidFill>
              <a:srgbClr val="F1A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7" name="Freeform 41"/>
            <p:cNvSpPr>
              <a:spLocks/>
            </p:cNvSpPr>
            <p:nvPr/>
          </p:nvSpPr>
          <p:spPr bwMode="auto">
            <a:xfrm>
              <a:off x="2303463" y="3405188"/>
              <a:ext cx="225425" cy="260350"/>
            </a:xfrm>
            <a:custGeom>
              <a:avLst/>
              <a:gdLst>
                <a:gd name="T0" fmla="*/ 142 w 142"/>
                <a:gd name="T1" fmla="*/ 5 h 164"/>
                <a:gd name="T2" fmla="*/ 20 w 142"/>
                <a:gd name="T3" fmla="*/ 160 h 164"/>
                <a:gd name="T4" fmla="*/ 17 w 142"/>
                <a:gd name="T5" fmla="*/ 164 h 164"/>
                <a:gd name="T6" fmla="*/ 16 w 142"/>
                <a:gd name="T7" fmla="*/ 164 h 164"/>
                <a:gd name="T8" fmla="*/ 0 w 142"/>
                <a:gd name="T9" fmla="*/ 64 h 164"/>
                <a:gd name="T10" fmla="*/ 64 w 142"/>
                <a:gd name="T11" fmla="*/ 0 h 164"/>
                <a:gd name="T12" fmla="*/ 142 w 142"/>
                <a:gd name="T13" fmla="*/ 3 h 164"/>
                <a:gd name="T14" fmla="*/ 142 w 142"/>
                <a:gd name="T15" fmla="*/ 5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164">
                  <a:moveTo>
                    <a:pt x="142" y="5"/>
                  </a:moveTo>
                  <a:lnTo>
                    <a:pt x="20" y="160"/>
                  </a:lnTo>
                  <a:lnTo>
                    <a:pt x="17" y="164"/>
                  </a:lnTo>
                  <a:lnTo>
                    <a:pt x="16" y="164"/>
                  </a:lnTo>
                  <a:lnTo>
                    <a:pt x="0" y="64"/>
                  </a:lnTo>
                  <a:lnTo>
                    <a:pt x="64" y="0"/>
                  </a:lnTo>
                  <a:lnTo>
                    <a:pt x="142" y="3"/>
                  </a:lnTo>
                  <a:lnTo>
                    <a:pt x="142" y="5"/>
                  </a:lnTo>
                  <a:close/>
                </a:path>
              </a:pathLst>
            </a:custGeom>
            <a:solidFill>
              <a:srgbClr val="DB5C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8" name="Freeform 42"/>
            <p:cNvSpPr>
              <a:spLocks/>
            </p:cNvSpPr>
            <p:nvPr/>
          </p:nvSpPr>
          <p:spPr bwMode="auto">
            <a:xfrm>
              <a:off x="2405063" y="3124200"/>
              <a:ext cx="292100" cy="285750"/>
            </a:xfrm>
            <a:custGeom>
              <a:avLst/>
              <a:gdLst>
                <a:gd name="T0" fmla="*/ 78 w 184"/>
                <a:gd name="T1" fmla="*/ 180 h 180"/>
                <a:gd name="T2" fmla="*/ 0 w 184"/>
                <a:gd name="T3" fmla="*/ 177 h 180"/>
                <a:gd name="T4" fmla="*/ 175 w 184"/>
                <a:gd name="T5" fmla="*/ 0 h 180"/>
                <a:gd name="T6" fmla="*/ 184 w 184"/>
                <a:gd name="T7" fmla="*/ 25 h 180"/>
                <a:gd name="T8" fmla="*/ 78 w 184"/>
                <a:gd name="T9" fmla="*/ 180 h 180"/>
              </a:gdLst>
              <a:ahLst/>
              <a:cxnLst>
                <a:cxn ang="0">
                  <a:pos x="T0" y="T1"/>
                </a:cxn>
                <a:cxn ang="0">
                  <a:pos x="T2" y="T3"/>
                </a:cxn>
                <a:cxn ang="0">
                  <a:pos x="T4" y="T5"/>
                </a:cxn>
                <a:cxn ang="0">
                  <a:pos x="T6" y="T7"/>
                </a:cxn>
                <a:cxn ang="0">
                  <a:pos x="T8" y="T9"/>
                </a:cxn>
              </a:cxnLst>
              <a:rect l="0" t="0" r="r" b="b"/>
              <a:pathLst>
                <a:path w="184" h="180">
                  <a:moveTo>
                    <a:pt x="78" y="180"/>
                  </a:moveTo>
                  <a:lnTo>
                    <a:pt x="0" y="177"/>
                  </a:lnTo>
                  <a:lnTo>
                    <a:pt x="175" y="0"/>
                  </a:lnTo>
                  <a:lnTo>
                    <a:pt x="184" y="25"/>
                  </a:lnTo>
                  <a:lnTo>
                    <a:pt x="78" y="180"/>
                  </a:lnTo>
                  <a:close/>
                </a:path>
              </a:pathLst>
            </a:custGeom>
            <a:solidFill>
              <a:srgbClr val="ABC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09" name="Freeform 43"/>
            <p:cNvSpPr>
              <a:spLocks/>
            </p:cNvSpPr>
            <p:nvPr/>
          </p:nvSpPr>
          <p:spPr bwMode="auto">
            <a:xfrm>
              <a:off x="2682875" y="3017838"/>
              <a:ext cx="195262" cy="146050"/>
            </a:xfrm>
            <a:custGeom>
              <a:avLst/>
              <a:gdLst>
                <a:gd name="T0" fmla="*/ 13 w 175"/>
                <a:gd name="T1" fmla="*/ 131 h 131"/>
                <a:gd name="T2" fmla="*/ 0 w 175"/>
                <a:gd name="T3" fmla="*/ 96 h 131"/>
                <a:gd name="T4" fmla="*/ 73 w 175"/>
                <a:gd name="T5" fmla="*/ 22 h 131"/>
                <a:gd name="T6" fmla="*/ 156 w 175"/>
                <a:gd name="T7" fmla="*/ 23 h 131"/>
                <a:gd name="T8" fmla="*/ 171 w 175"/>
                <a:gd name="T9" fmla="*/ 74 h 131"/>
                <a:gd name="T10" fmla="*/ 14 w 175"/>
                <a:gd name="T11" fmla="*/ 131 h 131"/>
                <a:gd name="T12" fmla="*/ 13 w 175"/>
                <a:gd name="T13" fmla="*/ 131 h 131"/>
              </a:gdLst>
              <a:ahLst/>
              <a:cxnLst>
                <a:cxn ang="0">
                  <a:pos x="T0" y="T1"/>
                </a:cxn>
                <a:cxn ang="0">
                  <a:pos x="T2" y="T3"/>
                </a:cxn>
                <a:cxn ang="0">
                  <a:pos x="T4" y="T5"/>
                </a:cxn>
                <a:cxn ang="0">
                  <a:pos x="T6" y="T7"/>
                </a:cxn>
                <a:cxn ang="0">
                  <a:pos x="T8" y="T9"/>
                </a:cxn>
                <a:cxn ang="0">
                  <a:pos x="T10" y="T11"/>
                </a:cxn>
                <a:cxn ang="0">
                  <a:pos x="T12" y="T13"/>
                </a:cxn>
              </a:cxnLst>
              <a:rect l="0" t="0" r="r" b="b"/>
              <a:pathLst>
                <a:path w="175" h="131">
                  <a:moveTo>
                    <a:pt x="13" y="131"/>
                  </a:moveTo>
                  <a:cubicBezTo>
                    <a:pt x="0" y="96"/>
                    <a:pt x="0" y="96"/>
                    <a:pt x="0" y="96"/>
                  </a:cubicBezTo>
                  <a:cubicBezTo>
                    <a:pt x="73" y="22"/>
                    <a:pt x="73" y="22"/>
                    <a:pt x="73" y="22"/>
                  </a:cubicBezTo>
                  <a:cubicBezTo>
                    <a:pt x="96" y="0"/>
                    <a:pt x="134" y="1"/>
                    <a:pt x="156" y="23"/>
                  </a:cubicBezTo>
                  <a:cubicBezTo>
                    <a:pt x="170" y="37"/>
                    <a:pt x="175" y="56"/>
                    <a:pt x="171" y="74"/>
                  </a:cubicBezTo>
                  <a:cubicBezTo>
                    <a:pt x="14" y="131"/>
                    <a:pt x="14" y="131"/>
                    <a:pt x="14" y="131"/>
                  </a:cubicBezTo>
                  <a:lnTo>
                    <a:pt x="13" y="131"/>
                  </a:lnTo>
                  <a:close/>
                </a:path>
              </a:pathLst>
            </a:custGeom>
            <a:solidFill>
              <a:srgbClr val="A9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0" name="Freeform 44"/>
            <p:cNvSpPr>
              <a:spLocks/>
            </p:cNvSpPr>
            <p:nvPr/>
          </p:nvSpPr>
          <p:spPr bwMode="auto">
            <a:xfrm>
              <a:off x="2697163" y="3100388"/>
              <a:ext cx="176212" cy="157163"/>
            </a:xfrm>
            <a:custGeom>
              <a:avLst/>
              <a:gdLst>
                <a:gd name="T0" fmla="*/ 32 w 158"/>
                <a:gd name="T1" fmla="*/ 141 h 141"/>
                <a:gd name="T2" fmla="*/ 0 w 158"/>
                <a:gd name="T3" fmla="*/ 57 h 141"/>
                <a:gd name="T4" fmla="*/ 1 w 158"/>
                <a:gd name="T5" fmla="*/ 57 h 141"/>
                <a:gd name="T6" fmla="*/ 158 w 158"/>
                <a:gd name="T7" fmla="*/ 0 h 141"/>
                <a:gd name="T8" fmla="*/ 142 w 158"/>
                <a:gd name="T9" fmla="*/ 30 h 141"/>
                <a:gd name="T10" fmla="*/ 32 w 158"/>
                <a:gd name="T11" fmla="*/ 141 h 141"/>
              </a:gdLst>
              <a:ahLst/>
              <a:cxnLst>
                <a:cxn ang="0">
                  <a:pos x="T0" y="T1"/>
                </a:cxn>
                <a:cxn ang="0">
                  <a:pos x="T2" y="T3"/>
                </a:cxn>
                <a:cxn ang="0">
                  <a:pos x="T4" y="T5"/>
                </a:cxn>
                <a:cxn ang="0">
                  <a:pos x="T6" y="T7"/>
                </a:cxn>
                <a:cxn ang="0">
                  <a:pos x="T8" y="T9"/>
                </a:cxn>
                <a:cxn ang="0">
                  <a:pos x="T10" y="T11"/>
                </a:cxn>
              </a:cxnLst>
              <a:rect l="0" t="0" r="r" b="b"/>
              <a:pathLst>
                <a:path w="158" h="141">
                  <a:moveTo>
                    <a:pt x="32" y="141"/>
                  </a:moveTo>
                  <a:cubicBezTo>
                    <a:pt x="0" y="57"/>
                    <a:pt x="0" y="57"/>
                    <a:pt x="0" y="57"/>
                  </a:cubicBezTo>
                  <a:cubicBezTo>
                    <a:pt x="1" y="57"/>
                    <a:pt x="1" y="57"/>
                    <a:pt x="1" y="57"/>
                  </a:cubicBezTo>
                  <a:cubicBezTo>
                    <a:pt x="158" y="0"/>
                    <a:pt x="158" y="0"/>
                    <a:pt x="158" y="0"/>
                  </a:cubicBezTo>
                  <a:cubicBezTo>
                    <a:pt x="156" y="11"/>
                    <a:pt x="151" y="21"/>
                    <a:pt x="142" y="30"/>
                  </a:cubicBezTo>
                  <a:lnTo>
                    <a:pt x="32" y="141"/>
                  </a:lnTo>
                  <a:close/>
                </a:path>
              </a:pathLst>
            </a:custGeom>
            <a:solidFill>
              <a:srgbClr val="EFB7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1" name="Freeform 45"/>
            <p:cNvSpPr>
              <a:spLocks/>
            </p:cNvSpPr>
            <p:nvPr/>
          </p:nvSpPr>
          <p:spPr bwMode="auto">
            <a:xfrm>
              <a:off x="2335213" y="3409950"/>
              <a:ext cx="244475" cy="249238"/>
            </a:xfrm>
            <a:custGeom>
              <a:avLst/>
              <a:gdLst>
                <a:gd name="T0" fmla="*/ 122 w 154"/>
                <a:gd name="T1" fmla="*/ 0 h 157"/>
                <a:gd name="T2" fmla="*/ 154 w 154"/>
                <a:gd name="T3" fmla="*/ 2 h 157"/>
                <a:gd name="T4" fmla="*/ 0 w 154"/>
                <a:gd name="T5" fmla="*/ 157 h 157"/>
                <a:gd name="T6" fmla="*/ 122 w 154"/>
                <a:gd name="T7" fmla="*/ 2 h 157"/>
                <a:gd name="T8" fmla="*/ 122 w 154"/>
                <a:gd name="T9" fmla="*/ 0 h 157"/>
              </a:gdLst>
              <a:ahLst/>
              <a:cxnLst>
                <a:cxn ang="0">
                  <a:pos x="T0" y="T1"/>
                </a:cxn>
                <a:cxn ang="0">
                  <a:pos x="T2" y="T3"/>
                </a:cxn>
                <a:cxn ang="0">
                  <a:pos x="T4" y="T5"/>
                </a:cxn>
                <a:cxn ang="0">
                  <a:pos x="T6" y="T7"/>
                </a:cxn>
                <a:cxn ang="0">
                  <a:pos x="T8" y="T9"/>
                </a:cxn>
              </a:cxnLst>
              <a:rect l="0" t="0" r="r" b="b"/>
              <a:pathLst>
                <a:path w="154" h="157">
                  <a:moveTo>
                    <a:pt x="122" y="0"/>
                  </a:moveTo>
                  <a:lnTo>
                    <a:pt x="154" y="2"/>
                  </a:lnTo>
                  <a:lnTo>
                    <a:pt x="0" y="157"/>
                  </a:lnTo>
                  <a:lnTo>
                    <a:pt x="122" y="2"/>
                  </a:lnTo>
                  <a:lnTo>
                    <a:pt x="122" y="0"/>
                  </a:lnTo>
                  <a:close/>
                </a:path>
              </a:pathLst>
            </a:custGeom>
            <a:solidFill>
              <a:srgbClr val="96A5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2" name="Freeform 46"/>
            <p:cNvSpPr>
              <a:spLocks/>
            </p:cNvSpPr>
            <p:nvPr/>
          </p:nvSpPr>
          <p:spPr bwMode="auto">
            <a:xfrm>
              <a:off x="2159000" y="3629025"/>
              <a:ext cx="95250" cy="165100"/>
            </a:xfrm>
            <a:custGeom>
              <a:avLst/>
              <a:gdLst>
                <a:gd name="T0" fmla="*/ 23 w 86"/>
                <a:gd name="T1" fmla="*/ 0 h 148"/>
                <a:gd name="T2" fmla="*/ 86 w 86"/>
                <a:gd name="T3" fmla="*/ 100 h 148"/>
                <a:gd name="T4" fmla="*/ 58 w 86"/>
                <a:gd name="T5" fmla="*/ 128 h 148"/>
                <a:gd name="T6" fmla="*/ 0 w 86"/>
                <a:gd name="T7" fmla="*/ 142 h 148"/>
                <a:gd name="T8" fmla="*/ 22 w 86"/>
                <a:gd name="T9" fmla="*/ 0 h 148"/>
                <a:gd name="T10" fmla="*/ 23 w 86"/>
                <a:gd name="T11" fmla="*/ 0 h 148"/>
              </a:gdLst>
              <a:ahLst/>
              <a:cxnLst>
                <a:cxn ang="0">
                  <a:pos x="T0" y="T1"/>
                </a:cxn>
                <a:cxn ang="0">
                  <a:pos x="T2" y="T3"/>
                </a:cxn>
                <a:cxn ang="0">
                  <a:pos x="T4" y="T5"/>
                </a:cxn>
                <a:cxn ang="0">
                  <a:pos x="T6" y="T7"/>
                </a:cxn>
                <a:cxn ang="0">
                  <a:pos x="T8" y="T9"/>
                </a:cxn>
                <a:cxn ang="0">
                  <a:pos x="T10" y="T11"/>
                </a:cxn>
              </a:cxnLst>
              <a:rect l="0" t="0" r="r" b="b"/>
              <a:pathLst>
                <a:path w="86" h="148">
                  <a:moveTo>
                    <a:pt x="23" y="0"/>
                  </a:moveTo>
                  <a:cubicBezTo>
                    <a:pt x="86" y="100"/>
                    <a:pt x="86" y="100"/>
                    <a:pt x="86" y="100"/>
                  </a:cubicBezTo>
                  <a:cubicBezTo>
                    <a:pt x="58" y="128"/>
                    <a:pt x="58" y="128"/>
                    <a:pt x="58" y="128"/>
                  </a:cubicBezTo>
                  <a:cubicBezTo>
                    <a:pt x="43" y="144"/>
                    <a:pt x="20" y="148"/>
                    <a:pt x="0" y="142"/>
                  </a:cubicBezTo>
                  <a:cubicBezTo>
                    <a:pt x="22" y="0"/>
                    <a:pt x="22" y="0"/>
                    <a:pt x="22" y="0"/>
                  </a:cubicBezTo>
                  <a:lnTo>
                    <a:pt x="23" y="0"/>
                  </a:lnTo>
                  <a:close/>
                </a:path>
              </a:pathLst>
            </a:custGeom>
            <a:solidFill>
              <a:srgbClr val="887D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3" name="Freeform 47"/>
            <p:cNvSpPr>
              <a:spLocks/>
            </p:cNvSpPr>
            <p:nvPr/>
          </p:nvSpPr>
          <p:spPr bwMode="auto">
            <a:xfrm>
              <a:off x="2184400" y="3629025"/>
              <a:ext cx="144462" cy="111125"/>
            </a:xfrm>
            <a:custGeom>
              <a:avLst/>
              <a:gdLst>
                <a:gd name="T0" fmla="*/ 91 w 91"/>
                <a:gd name="T1" fmla="*/ 23 h 70"/>
                <a:gd name="T2" fmla="*/ 91 w 91"/>
                <a:gd name="T3" fmla="*/ 24 h 70"/>
                <a:gd name="T4" fmla="*/ 44 w 91"/>
                <a:gd name="T5" fmla="*/ 70 h 70"/>
                <a:gd name="T6" fmla="*/ 0 w 91"/>
                <a:gd name="T7" fmla="*/ 0 h 70"/>
                <a:gd name="T8" fmla="*/ 91 w 91"/>
                <a:gd name="T9" fmla="*/ 23 h 70"/>
              </a:gdLst>
              <a:ahLst/>
              <a:cxnLst>
                <a:cxn ang="0">
                  <a:pos x="T0" y="T1"/>
                </a:cxn>
                <a:cxn ang="0">
                  <a:pos x="T2" y="T3"/>
                </a:cxn>
                <a:cxn ang="0">
                  <a:pos x="T4" y="T5"/>
                </a:cxn>
                <a:cxn ang="0">
                  <a:pos x="T6" y="T7"/>
                </a:cxn>
                <a:cxn ang="0">
                  <a:pos x="T8" y="T9"/>
                </a:cxn>
              </a:cxnLst>
              <a:rect l="0" t="0" r="r" b="b"/>
              <a:pathLst>
                <a:path w="91" h="70">
                  <a:moveTo>
                    <a:pt x="91" y="23"/>
                  </a:moveTo>
                  <a:lnTo>
                    <a:pt x="91" y="24"/>
                  </a:lnTo>
                  <a:lnTo>
                    <a:pt x="44" y="70"/>
                  </a:lnTo>
                  <a:lnTo>
                    <a:pt x="0" y="0"/>
                  </a:lnTo>
                  <a:lnTo>
                    <a:pt x="91" y="23"/>
                  </a:lnTo>
                  <a:close/>
                </a:path>
              </a:pathLst>
            </a:custGeom>
            <a:solidFill>
              <a:srgbClr val="E4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4" name="Freeform 48"/>
            <p:cNvSpPr>
              <a:spLocks/>
            </p:cNvSpPr>
            <p:nvPr/>
          </p:nvSpPr>
          <p:spPr bwMode="auto">
            <a:xfrm>
              <a:off x="2184400" y="3506788"/>
              <a:ext cx="144462" cy="158750"/>
            </a:xfrm>
            <a:custGeom>
              <a:avLst/>
              <a:gdLst>
                <a:gd name="T0" fmla="*/ 0 w 91"/>
                <a:gd name="T1" fmla="*/ 77 h 100"/>
                <a:gd name="T2" fmla="*/ 0 w 91"/>
                <a:gd name="T3" fmla="*/ 76 h 100"/>
                <a:gd name="T4" fmla="*/ 75 w 91"/>
                <a:gd name="T5" fmla="*/ 0 h 100"/>
                <a:gd name="T6" fmla="*/ 91 w 91"/>
                <a:gd name="T7" fmla="*/ 100 h 100"/>
                <a:gd name="T8" fmla="*/ 0 w 91"/>
                <a:gd name="T9" fmla="*/ 77 h 100"/>
              </a:gdLst>
              <a:ahLst/>
              <a:cxnLst>
                <a:cxn ang="0">
                  <a:pos x="T0" y="T1"/>
                </a:cxn>
                <a:cxn ang="0">
                  <a:pos x="T2" y="T3"/>
                </a:cxn>
                <a:cxn ang="0">
                  <a:pos x="T4" y="T5"/>
                </a:cxn>
                <a:cxn ang="0">
                  <a:pos x="T6" y="T7"/>
                </a:cxn>
                <a:cxn ang="0">
                  <a:pos x="T8" y="T9"/>
                </a:cxn>
              </a:cxnLst>
              <a:rect l="0" t="0" r="r" b="b"/>
              <a:pathLst>
                <a:path w="91" h="100">
                  <a:moveTo>
                    <a:pt x="0" y="77"/>
                  </a:moveTo>
                  <a:lnTo>
                    <a:pt x="0" y="76"/>
                  </a:lnTo>
                  <a:lnTo>
                    <a:pt x="75" y="0"/>
                  </a:lnTo>
                  <a:lnTo>
                    <a:pt x="91" y="100"/>
                  </a:lnTo>
                  <a:lnTo>
                    <a:pt x="0" y="77"/>
                  </a:lnTo>
                  <a:close/>
                </a:path>
              </a:pathLst>
            </a:custGeom>
            <a:solidFill>
              <a:srgbClr val="FFE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5" name="Freeform 49"/>
            <p:cNvSpPr>
              <a:spLocks/>
            </p:cNvSpPr>
            <p:nvPr/>
          </p:nvSpPr>
          <p:spPr bwMode="auto">
            <a:xfrm>
              <a:off x="2105025" y="3627438"/>
              <a:ext cx="79375" cy="160338"/>
            </a:xfrm>
            <a:custGeom>
              <a:avLst/>
              <a:gdLst>
                <a:gd name="T0" fmla="*/ 70 w 71"/>
                <a:gd name="T1" fmla="*/ 1 h 143"/>
                <a:gd name="T2" fmla="*/ 48 w 71"/>
                <a:gd name="T3" fmla="*/ 143 h 143"/>
                <a:gd name="T4" fmla="*/ 23 w 71"/>
                <a:gd name="T5" fmla="*/ 128 h 143"/>
                <a:gd name="T6" fmla="*/ 24 w 71"/>
                <a:gd name="T7" fmla="*/ 47 h 143"/>
                <a:gd name="T8" fmla="*/ 71 w 71"/>
                <a:gd name="T9" fmla="*/ 0 h 143"/>
                <a:gd name="T10" fmla="*/ 71 w 71"/>
                <a:gd name="T11" fmla="*/ 1 h 143"/>
                <a:gd name="T12" fmla="*/ 70 w 71"/>
                <a:gd name="T13" fmla="*/ 1 h 143"/>
              </a:gdLst>
              <a:ahLst/>
              <a:cxnLst>
                <a:cxn ang="0">
                  <a:pos x="T0" y="T1"/>
                </a:cxn>
                <a:cxn ang="0">
                  <a:pos x="T2" y="T3"/>
                </a:cxn>
                <a:cxn ang="0">
                  <a:pos x="T4" y="T5"/>
                </a:cxn>
                <a:cxn ang="0">
                  <a:pos x="T6" y="T7"/>
                </a:cxn>
                <a:cxn ang="0">
                  <a:pos x="T8" y="T9"/>
                </a:cxn>
                <a:cxn ang="0">
                  <a:pos x="T10" y="T11"/>
                </a:cxn>
                <a:cxn ang="0">
                  <a:pos x="T12" y="T13"/>
                </a:cxn>
              </a:cxnLst>
              <a:rect l="0" t="0" r="r" b="b"/>
              <a:pathLst>
                <a:path w="71" h="143">
                  <a:moveTo>
                    <a:pt x="70" y="1"/>
                  </a:moveTo>
                  <a:cubicBezTo>
                    <a:pt x="48" y="143"/>
                    <a:pt x="48" y="143"/>
                    <a:pt x="48" y="143"/>
                  </a:cubicBezTo>
                  <a:cubicBezTo>
                    <a:pt x="39" y="140"/>
                    <a:pt x="30" y="135"/>
                    <a:pt x="23" y="128"/>
                  </a:cubicBezTo>
                  <a:cubicBezTo>
                    <a:pt x="0" y="106"/>
                    <a:pt x="1" y="70"/>
                    <a:pt x="24" y="47"/>
                  </a:cubicBezTo>
                  <a:cubicBezTo>
                    <a:pt x="71" y="0"/>
                    <a:pt x="71" y="0"/>
                    <a:pt x="71" y="0"/>
                  </a:cubicBezTo>
                  <a:cubicBezTo>
                    <a:pt x="71" y="1"/>
                    <a:pt x="71" y="1"/>
                    <a:pt x="71" y="1"/>
                  </a:cubicBezTo>
                  <a:lnTo>
                    <a:pt x="70" y="1"/>
                  </a:lnTo>
                  <a:close/>
                </a:path>
              </a:pathLst>
            </a:custGeom>
            <a:solidFill>
              <a:srgbClr val="ECE1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6" name="Freeform 50"/>
            <p:cNvSpPr>
              <a:spLocks/>
            </p:cNvSpPr>
            <p:nvPr/>
          </p:nvSpPr>
          <p:spPr bwMode="auto">
            <a:xfrm>
              <a:off x="2528888" y="3163888"/>
              <a:ext cx="203200" cy="249238"/>
            </a:xfrm>
            <a:custGeom>
              <a:avLst/>
              <a:gdLst>
                <a:gd name="T0" fmla="*/ 106 w 128"/>
                <a:gd name="T1" fmla="*/ 0 h 157"/>
                <a:gd name="T2" fmla="*/ 128 w 128"/>
                <a:gd name="T3" fmla="*/ 59 h 157"/>
                <a:gd name="T4" fmla="*/ 32 w 128"/>
                <a:gd name="T5" fmla="*/ 157 h 157"/>
                <a:gd name="T6" fmla="*/ 0 w 128"/>
                <a:gd name="T7" fmla="*/ 155 h 157"/>
                <a:gd name="T8" fmla="*/ 106 w 128"/>
                <a:gd name="T9" fmla="*/ 0 h 157"/>
              </a:gdLst>
              <a:ahLst/>
              <a:cxnLst>
                <a:cxn ang="0">
                  <a:pos x="T0" y="T1"/>
                </a:cxn>
                <a:cxn ang="0">
                  <a:pos x="T2" y="T3"/>
                </a:cxn>
                <a:cxn ang="0">
                  <a:pos x="T4" y="T5"/>
                </a:cxn>
                <a:cxn ang="0">
                  <a:pos x="T6" y="T7"/>
                </a:cxn>
                <a:cxn ang="0">
                  <a:pos x="T8" y="T9"/>
                </a:cxn>
              </a:cxnLst>
              <a:rect l="0" t="0" r="r" b="b"/>
              <a:pathLst>
                <a:path w="128" h="157">
                  <a:moveTo>
                    <a:pt x="106" y="0"/>
                  </a:moveTo>
                  <a:lnTo>
                    <a:pt x="128" y="59"/>
                  </a:lnTo>
                  <a:lnTo>
                    <a:pt x="32" y="157"/>
                  </a:lnTo>
                  <a:lnTo>
                    <a:pt x="0" y="155"/>
                  </a:lnTo>
                  <a:lnTo>
                    <a:pt x="106" y="0"/>
                  </a:lnTo>
                  <a:close/>
                </a:path>
              </a:pathLst>
            </a:custGeom>
            <a:solidFill>
              <a:srgbClr val="8299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7" name="Freeform 51"/>
            <p:cNvSpPr>
              <a:spLocks/>
            </p:cNvSpPr>
            <p:nvPr/>
          </p:nvSpPr>
          <p:spPr bwMode="auto">
            <a:xfrm>
              <a:off x="2514600" y="3371850"/>
              <a:ext cx="193675" cy="198438"/>
            </a:xfrm>
            <a:custGeom>
              <a:avLst/>
              <a:gdLst>
                <a:gd name="T0" fmla="*/ 1 w 122"/>
                <a:gd name="T1" fmla="*/ 125 h 125"/>
                <a:gd name="T2" fmla="*/ 0 w 122"/>
                <a:gd name="T3" fmla="*/ 124 h 125"/>
                <a:gd name="T4" fmla="*/ 122 w 122"/>
                <a:gd name="T5" fmla="*/ 0 h 125"/>
                <a:gd name="T6" fmla="*/ 115 w 122"/>
                <a:gd name="T7" fmla="*/ 66 h 125"/>
                <a:gd name="T8" fmla="*/ 1 w 122"/>
                <a:gd name="T9" fmla="*/ 125 h 125"/>
              </a:gdLst>
              <a:ahLst/>
              <a:cxnLst>
                <a:cxn ang="0">
                  <a:pos x="T0" y="T1"/>
                </a:cxn>
                <a:cxn ang="0">
                  <a:pos x="T2" y="T3"/>
                </a:cxn>
                <a:cxn ang="0">
                  <a:pos x="T4" y="T5"/>
                </a:cxn>
                <a:cxn ang="0">
                  <a:pos x="T6" y="T7"/>
                </a:cxn>
                <a:cxn ang="0">
                  <a:pos x="T8" y="T9"/>
                </a:cxn>
              </a:cxnLst>
              <a:rect l="0" t="0" r="r" b="b"/>
              <a:pathLst>
                <a:path w="122" h="125">
                  <a:moveTo>
                    <a:pt x="1" y="125"/>
                  </a:moveTo>
                  <a:lnTo>
                    <a:pt x="0" y="124"/>
                  </a:lnTo>
                  <a:lnTo>
                    <a:pt x="122" y="0"/>
                  </a:lnTo>
                  <a:lnTo>
                    <a:pt x="115" y="66"/>
                  </a:lnTo>
                  <a:lnTo>
                    <a:pt x="1" y="125"/>
                  </a:lnTo>
                  <a:close/>
                </a:path>
              </a:pathLst>
            </a:custGeom>
            <a:solidFill>
              <a:srgbClr val="8299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8" name="Freeform 52"/>
            <p:cNvSpPr>
              <a:spLocks/>
            </p:cNvSpPr>
            <p:nvPr/>
          </p:nvSpPr>
          <p:spPr bwMode="auto">
            <a:xfrm>
              <a:off x="2405063" y="3568700"/>
              <a:ext cx="111125" cy="241300"/>
            </a:xfrm>
            <a:custGeom>
              <a:avLst/>
              <a:gdLst>
                <a:gd name="T0" fmla="*/ 70 w 70"/>
                <a:gd name="T1" fmla="*/ 1 h 152"/>
                <a:gd name="T2" fmla="*/ 19 w 70"/>
                <a:gd name="T3" fmla="*/ 152 h 152"/>
                <a:gd name="T4" fmla="*/ 18 w 70"/>
                <a:gd name="T5" fmla="*/ 152 h 152"/>
                <a:gd name="T6" fmla="*/ 0 w 70"/>
                <a:gd name="T7" fmla="*/ 70 h 152"/>
                <a:gd name="T8" fmla="*/ 69 w 70"/>
                <a:gd name="T9" fmla="*/ 0 h 152"/>
                <a:gd name="T10" fmla="*/ 70 w 70"/>
                <a:gd name="T11" fmla="*/ 1 h 152"/>
                <a:gd name="T12" fmla="*/ 70 w 70"/>
                <a:gd name="T13" fmla="*/ 1 h 152"/>
              </a:gdLst>
              <a:ahLst/>
              <a:cxnLst>
                <a:cxn ang="0">
                  <a:pos x="T0" y="T1"/>
                </a:cxn>
                <a:cxn ang="0">
                  <a:pos x="T2" y="T3"/>
                </a:cxn>
                <a:cxn ang="0">
                  <a:pos x="T4" y="T5"/>
                </a:cxn>
                <a:cxn ang="0">
                  <a:pos x="T6" y="T7"/>
                </a:cxn>
                <a:cxn ang="0">
                  <a:pos x="T8" y="T9"/>
                </a:cxn>
                <a:cxn ang="0">
                  <a:pos x="T10" y="T11"/>
                </a:cxn>
                <a:cxn ang="0">
                  <a:pos x="T12" y="T13"/>
                </a:cxn>
              </a:cxnLst>
              <a:rect l="0" t="0" r="r" b="b"/>
              <a:pathLst>
                <a:path w="70" h="152">
                  <a:moveTo>
                    <a:pt x="70" y="1"/>
                  </a:moveTo>
                  <a:lnTo>
                    <a:pt x="19" y="152"/>
                  </a:lnTo>
                  <a:lnTo>
                    <a:pt x="18" y="152"/>
                  </a:lnTo>
                  <a:lnTo>
                    <a:pt x="0" y="70"/>
                  </a:lnTo>
                  <a:lnTo>
                    <a:pt x="69" y="0"/>
                  </a:lnTo>
                  <a:lnTo>
                    <a:pt x="70" y="1"/>
                  </a:lnTo>
                  <a:lnTo>
                    <a:pt x="70" y="1"/>
                  </a:lnTo>
                  <a:close/>
                </a:path>
              </a:pathLst>
            </a:custGeom>
            <a:solidFill>
              <a:srgbClr val="EFB7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19" name="Freeform 53"/>
            <p:cNvSpPr>
              <a:spLocks/>
            </p:cNvSpPr>
            <p:nvPr/>
          </p:nvSpPr>
          <p:spPr bwMode="auto">
            <a:xfrm>
              <a:off x="2738438" y="3160713"/>
              <a:ext cx="195262" cy="244475"/>
            </a:xfrm>
            <a:custGeom>
              <a:avLst/>
              <a:gdLst>
                <a:gd name="T0" fmla="*/ 0 w 176"/>
                <a:gd name="T1" fmla="*/ 163 h 219"/>
                <a:gd name="T2" fmla="*/ 146 w 176"/>
                <a:gd name="T3" fmla="*/ 16 h 219"/>
                <a:gd name="T4" fmla="*/ 176 w 176"/>
                <a:gd name="T5" fmla="*/ 0 h 219"/>
                <a:gd name="T6" fmla="*/ 107 w 176"/>
                <a:gd name="T7" fmla="*/ 219 h 219"/>
                <a:gd name="T8" fmla="*/ 0 w 176"/>
                <a:gd name="T9" fmla="*/ 163 h 219"/>
              </a:gdLst>
              <a:ahLst/>
              <a:cxnLst>
                <a:cxn ang="0">
                  <a:pos x="T0" y="T1"/>
                </a:cxn>
                <a:cxn ang="0">
                  <a:pos x="T2" y="T3"/>
                </a:cxn>
                <a:cxn ang="0">
                  <a:pos x="T4" y="T5"/>
                </a:cxn>
                <a:cxn ang="0">
                  <a:pos x="T6" y="T7"/>
                </a:cxn>
                <a:cxn ang="0">
                  <a:pos x="T8" y="T9"/>
                </a:cxn>
              </a:cxnLst>
              <a:rect l="0" t="0" r="r" b="b"/>
              <a:pathLst>
                <a:path w="176" h="219">
                  <a:moveTo>
                    <a:pt x="0" y="163"/>
                  </a:moveTo>
                  <a:cubicBezTo>
                    <a:pt x="146" y="16"/>
                    <a:pt x="146" y="16"/>
                    <a:pt x="146" y="16"/>
                  </a:cubicBezTo>
                  <a:cubicBezTo>
                    <a:pt x="155" y="8"/>
                    <a:pt x="165" y="2"/>
                    <a:pt x="176" y="0"/>
                  </a:cubicBezTo>
                  <a:cubicBezTo>
                    <a:pt x="107" y="219"/>
                    <a:pt x="107" y="219"/>
                    <a:pt x="107" y="219"/>
                  </a:cubicBezTo>
                  <a:lnTo>
                    <a:pt x="0" y="163"/>
                  </a:lnTo>
                  <a:close/>
                </a:path>
              </a:pathLst>
            </a:custGeom>
            <a:solidFill>
              <a:srgbClr val="F5B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0" name="Freeform 54"/>
            <p:cNvSpPr>
              <a:spLocks/>
            </p:cNvSpPr>
            <p:nvPr/>
          </p:nvSpPr>
          <p:spPr bwMode="auto">
            <a:xfrm>
              <a:off x="2254250" y="3679825"/>
              <a:ext cx="179387" cy="168275"/>
            </a:xfrm>
            <a:custGeom>
              <a:avLst/>
              <a:gdLst>
                <a:gd name="T0" fmla="*/ 71 w 161"/>
                <a:gd name="T1" fmla="*/ 89 h 150"/>
                <a:gd name="T2" fmla="*/ 63 w 161"/>
                <a:gd name="T3" fmla="*/ 150 h 150"/>
                <a:gd name="T4" fmla="*/ 0 w 161"/>
                <a:gd name="T5" fmla="*/ 144 h 150"/>
                <a:gd name="T6" fmla="*/ 14 w 161"/>
                <a:gd name="T7" fmla="*/ 122 h 150"/>
                <a:gd name="T8" fmla="*/ 135 w 161"/>
                <a:gd name="T9" fmla="*/ 0 h 150"/>
                <a:gd name="T10" fmla="*/ 161 w 161"/>
                <a:gd name="T11" fmla="*/ 117 h 150"/>
                <a:gd name="T12" fmla="*/ 71 w 161"/>
                <a:gd name="T13" fmla="*/ 89 h 150"/>
              </a:gdLst>
              <a:ahLst/>
              <a:cxnLst>
                <a:cxn ang="0">
                  <a:pos x="T0" y="T1"/>
                </a:cxn>
                <a:cxn ang="0">
                  <a:pos x="T2" y="T3"/>
                </a:cxn>
                <a:cxn ang="0">
                  <a:pos x="T4" y="T5"/>
                </a:cxn>
                <a:cxn ang="0">
                  <a:pos x="T6" y="T7"/>
                </a:cxn>
                <a:cxn ang="0">
                  <a:pos x="T8" y="T9"/>
                </a:cxn>
                <a:cxn ang="0">
                  <a:pos x="T10" y="T11"/>
                </a:cxn>
                <a:cxn ang="0">
                  <a:pos x="T12" y="T13"/>
                </a:cxn>
              </a:cxnLst>
              <a:rect l="0" t="0" r="r" b="b"/>
              <a:pathLst>
                <a:path w="161" h="150">
                  <a:moveTo>
                    <a:pt x="71" y="89"/>
                  </a:moveTo>
                  <a:cubicBezTo>
                    <a:pt x="63" y="150"/>
                    <a:pt x="63" y="150"/>
                    <a:pt x="63" y="150"/>
                  </a:cubicBezTo>
                  <a:cubicBezTo>
                    <a:pt x="0" y="144"/>
                    <a:pt x="0" y="144"/>
                    <a:pt x="0" y="144"/>
                  </a:cubicBezTo>
                  <a:cubicBezTo>
                    <a:pt x="3" y="136"/>
                    <a:pt x="7" y="128"/>
                    <a:pt x="14" y="122"/>
                  </a:cubicBezTo>
                  <a:cubicBezTo>
                    <a:pt x="135" y="0"/>
                    <a:pt x="135" y="0"/>
                    <a:pt x="135" y="0"/>
                  </a:cubicBezTo>
                  <a:cubicBezTo>
                    <a:pt x="161" y="117"/>
                    <a:pt x="161" y="117"/>
                    <a:pt x="161" y="117"/>
                  </a:cubicBezTo>
                  <a:lnTo>
                    <a:pt x="71" y="89"/>
                  </a:lnTo>
                  <a:close/>
                </a:path>
              </a:pathLst>
            </a:custGeom>
            <a:solidFill>
              <a:srgbClr val="98A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1" name="Freeform 55"/>
            <p:cNvSpPr>
              <a:spLocks/>
            </p:cNvSpPr>
            <p:nvPr/>
          </p:nvSpPr>
          <p:spPr bwMode="auto">
            <a:xfrm>
              <a:off x="2697163" y="3341688"/>
              <a:ext cx="160337" cy="134938"/>
            </a:xfrm>
            <a:custGeom>
              <a:avLst/>
              <a:gdLst>
                <a:gd name="T0" fmla="*/ 101 w 101"/>
                <a:gd name="T1" fmla="*/ 40 h 85"/>
                <a:gd name="T2" fmla="*/ 0 w 101"/>
                <a:gd name="T3" fmla="*/ 85 h 85"/>
                <a:gd name="T4" fmla="*/ 0 w 101"/>
                <a:gd name="T5" fmla="*/ 85 h 85"/>
                <a:gd name="T6" fmla="*/ 7 w 101"/>
                <a:gd name="T7" fmla="*/ 19 h 85"/>
                <a:gd name="T8" fmla="*/ 26 w 101"/>
                <a:gd name="T9" fmla="*/ 0 h 85"/>
                <a:gd name="T10" fmla="*/ 101 w 101"/>
                <a:gd name="T11" fmla="*/ 40 h 85"/>
                <a:gd name="T12" fmla="*/ 101 w 101"/>
                <a:gd name="T13" fmla="*/ 40 h 85"/>
              </a:gdLst>
              <a:ahLst/>
              <a:cxnLst>
                <a:cxn ang="0">
                  <a:pos x="T0" y="T1"/>
                </a:cxn>
                <a:cxn ang="0">
                  <a:pos x="T2" y="T3"/>
                </a:cxn>
                <a:cxn ang="0">
                  <a:pos x="T4" y="T5"/>
                </a:cxn>
                <a:cxn ang="0">
                  <a:pos x="T6" y="T7"/>
                </a:cxn>
                <a:cxn ang="0">
                  <a:pos x="T8" y="T9"/>
                </a:cxn>
                <a:cxn ang="0">
                  <a:pos x="T10" y="T11"/>
                </a:cxn>
                <a:cxn ang="0">
                  <a:pos x="T12" y="T13"/>
                </a:cxn>
              </a:cxnLst>
              <a:rect l="0" t="0" r="r" b="b"/>
              <a:pathLst>
                <a:path w="101" h="85">
                  <a:moveTo>
                    <a:pt x="101" y="40"/>
                  </a:moveTo>
                  <a:lnTo>
                    <a:pt x="0" y="85"/>
                  </a:lnTo>
                  <a:lnTo>
                    <a:pt x="0" y="85"/>
                  </a:lnTo>
                  <a:lnTo>
                    <a:pt x="7" y="19"/>
                  </a:lnTo>
                  <a:lnTo>
                    <a:pt x="26" y="0"/>
                  </a:lnTo>
                  <a:lnTo>
                    <a:pt x="101" y="40"/>
                  </a:lnTo>
                  <a:lnTo>
                    <a:pt x="101" y="40"/>
                  </a:lnTo>
                  <a:close/>
                </a:path>
              </a:pathLst>
            </a:custGeom>
            <a:solidFill>
              <a:srgbClr val="B07E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2" name="Freeform 56"/>
            <p:cNvSpPr>
              <a:spLocks/>
            </p:cNvSpPr>
            <p:nvPr/>
          </p:nvSpPr>
          <p:spPr bwMode="auto">
            <a:xfrm>
              <a:off x="2516188" y="3476625"/>
              <a:ext cx="180975" cy="206375"/>
            </a:xfrm>
            <a:custGeom>
              <a:avLst/>
              <a:gdLst>
                <a:gd name="T0" fmla="*/ 114 w 114"/>
                <a:gd name="T1" fmla="*/ 0 h 130"/>
                <a:gd name="T2" fmla="*/ 107 w 114"/>
                <a:gd name="T3" fmla="*/ 64 h 130"/>
                <a:gd name="T4" fmla="*/ 43 w 114"/>
                <a:gd name="T5" fmla="*/ 130 h 130"/>
                <a:gd name="T6" fmla="*/ 0 w 114"/>
                <a:gd name="T7" fmla="*/ 59 h 130"/>
                <a:gd name="T8" fmla="*/ 114 w 114"/>
                <a:gd name="T9" fmla="*/ 0 h 130"/>
              </a:gdLst>
              <a:ahLst/>
              <a:cxnLst>
                <a:cxn ang="0">
                  <a:pos x="T0" y="T1"/>
                </a:cxn>
                <a:cxn ang="0">
                  <a:pos x="T2" y="T3"/>
                </a:cxn>
                <a:cxn ang="0">
                  <a:pos x="T4" y="T5"/>
                </a:cxn>
                <a:cxn ang="0">
                  <a:pos x="T6" y="T7"/>
                </a:cxn>
                <a:cxn ang="0">
                  <a:pos x="T8" y="T9"/>
                </a:cxn>
              </a:cxnLst>
              <a:rect l="0" t="0" r="r" b="b"/>
              <a:pathLst>
                <a:path w="114" h="130">
                  <a:moveTo>
                    <a:pt x="114" y="0"/>
                  </a:moveTo>
                  <a:lnTo>
                    <a:pt x="107" y="64"/>
                  </a:lnTo>
                  <a:lnTo>
                    <a:pt x="43" y="130"/>
                  </a:lnTo>
                  <a:lnTo>
                    <a:pt x="0" y="59"/>
                  </a:lnTo>
                  <a:lnTo>
                    <a:pt x="114" y="0"/>
                  </a:lnTo>
                  <a:close/>
                </a:path>
              </a:pathLst>
            </a:custGeom>
            <a:solidFill>
              <a:srgbClr val="EFB7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3" name="Freeform 57"/>
            <p:cNvSpPr>
              <a:spLocks/>
            </p:cNvSpPr>
            <p:nvPr/>
          </p:nvSpPr>
          <p:spPr bwMode="auto">
            <a:xfrm>
              <a:off x="2857500" y="3157538"/>
              <a:ext cx="161925" cy="247650"/>
            </a:xfrm>
            <a:custGeom>
              <a:avLst/>
              <a:gdLst>
                <a:gd name="T0" fmla="*/ 122 w 145"/>
                <a:gd name="T1" fmla="*/ 20 h 223"/>
                <a:gd name="T2" fmla="*/ 121 w 145"/>
                <a:gd name="T3" fmla="*/ 100 h 223"/>
                <a:gd name="T4" fmla="*/ 0 w 145"/>
                <a:gd name="T5" fmla="*/ 223 h 223"/>
                <a:gd name="T6" fmla="*/ 0 w 145"/>
                <a:gd name="T7" fmla="*/ 222 h 223"/>
                <a:gd name="T8" fmla="*/ 69 w 145"/>
                <a:gd name="T9" fmla="*/ 3 h 223"/>
                <a:gd name="T10" fmla="*/ 122 w 145"/>
                <a:gd name="T11" fmla="*/ 20 h 223"/>
              </a:gdLst>
              <a:ahLst/>
              <a:cxnLst>
                <a:cxn ang="0">
                  <a:pos x="T0" y="T1"/>
                </a:cxn>
                <a:cxn ang="0">
                  <a:pos x="T2" y="T3"/>
                </a:cxn>
                <a:cxn ang="0">
                  <a:pos x="T4" y="T5"/>
                </a:cxn>
                <a:cxn ang="0">
                  <a:pos x="T6" y="T7"/>
                </a:cxn>
                <a:cxn ang="0">
                  <a:pos x="T8" y="T9"/>
                </a:cxn>
                <a:cxn ang="0">
                  <a:pos x="T10" y="T11"/>
                </a:cxn>
              </a:cxnLst>
              <a:rect l="0" t="0" r="r" b="b"/>
              <a:pathLst>
                <a:path w="145" h="223">
                  <a:moveTo>
                    <a:pt x="122" y="20"/>
                  </a:moveTo>
                  <a:cubicBezTo>
                    <a:pt x="145" y="42"/>
                    <a:pt x="144" y="78"/>
                    <a:pt x="121" y="100"/>
                  </a:cubicBezTo>
                  <a:cubicBezTo>
                    <a:pt x="0" y="223"/>
                    <a:pt x="0" y="223"/>
                    <a:pt x="0" y="223"/>
                  </a:cubicBezTo>
                  <a:cubicBezTo>
                    <a:pt x="0" y="222"/>
                    <a:pt x="0" y="222"/>
                    <a:pt x="0" y="222"/>
                  </a:cubicBezTo>
                  <a:cubicBezTo>
                    <a:pt x="69" y="3"/>
                    <a:pt x="69" y="3"/>
                    <a:pt x="69" y="3"/>
                  </a:cubicBezTo>
                  <a:cubicBezTo>
                    <a:pt x="88" y="0"/>
                    <a:pt x="108" y="5"/>
                    <a:pt x="122" y="20"/>
                  </a:cubicBezTo>
                  <a:close/>
                </a:path>
              </a:pathLst>
            </a:custGeom>
            <a:solidFill>
              <a:srgbClr val="98A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4" name="Freeform 58"/>
            <p:cNvSpPr>
              <a:spLocks/>
            </p:cNvSpPr>
            <p:nvPr/>
          </p:nvSpPr>
          <p:spPr bwMode="auto">
            <a:xfrm>
              <a:off x="2246313" y="3840163"/>
              <a:ext cx="77787" cy="85725"/>
            </a:xfrm>
            <a:custGeom>
              <a:avLst/>
              <a:gdLst>
                <a:gd name="T0" fmla="*/ 62 w 70"/>
                <a:gd name="T1" fmla="*/ 76 h 76"/>
                <a:gd name="T2" fmla="*/ 20 w 70"/>
                <a:gd name="T3" fmla="*/ 59 h 76"/>
                <a:gd name="T4" fmla="*/ 7 w 70"/>
                <a:gd name="T5" fmla="*/ 0 h 76"/>
                <a:gd name="T6" fmla="*/ 70 w 70"/>
                <a:gd name="T7" fmla="*/ 6 h 76"/>
                <a:gd name="T8" fmla="*/ 62 w 70"/>
                <a:gd name="T9" fmla="*/ 76 h 76"/>
              </a:gdLst>
              <a:ahLst/>
              <a:cxnLst>
                <a:cxn ang="0">
                  <a:pos x="T0" y="T1"/>
                </a:cxn>
                <a:cxn ang="0">
                  <a:pos x="T2" y="T3"/>
                </a:cxn>
                <a:cxn ang="0">
                  <a:pos x="T4" y="T5"/>
                </a:cxn>
                <a:cxn ang="0">
                  <a:pos x="T6" y="T7"/>
                </a:cxn>
                <a:cxn ang="0">
                  <a:pos x="T8" y="T9"/>
                </a:cxn>
              </a:cxnLst>
              <a:rect l="0" t="0" r="r" b="b"/>
              <a:pathLst>
                <a:path w="70" h="76">
                  <a:moveTo>
                    <a:pt x="62" y="76"/>
                  </a:moveTo>
                  <a:cubicBezTo>
                    <a:pt x="47" y="76"/>
                    <a:pt x="31" y="70"/>
                    <a:pt x="20" y="59"/>
                  </a:cubicBezTo>
                  <a:cubicBezTo>
                    <a:pt x="3" y="43"/>
                    <a:pt x="0" y="20"/>
                    <a:pt x="7" y="0"/>
                  </a:cubicBezTo>
                  <a:cubicBezTo>
                    <a:pt x="70" y="6"/>
                    <a:pt x="70" y="6"/>
                    <a:pt x="70" y="6"/>
                  </a:cubicBezTo>
                  <a:lnTo>
                    <a:pt x="62" y="76"/>
                  </a:lnTo>
                  <a:close/>
                </a:path>
              </a:pathLst>
            </a:custGeom>
            <a:solidFill>
              <a:srgbClr val="F264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5" name="Freeform 59"/>
            <p:cNvSpPr>
              <a:spLocks/>
            </p:cNvSpPr>
            <p:nvPr/>
          </p:nvSpPr>
          <p:spPr bwMode="auto">
            <a:xfrm>
              <a:off x="2686050" y="3405188"/>
              <a:ext cx="171450" cy="173038"/>
            </a:xfrm>
            <a:custGeom>
              <a:avLst/>
              <a:gdLst>
                <a:gd name="T0" fmla="*/ 7 w 108"/>
                <a:gd name="T1" fmla="*/ 45 h 109"/>
                <a:gd name="T2" fmla="*/ 108 w 108"/>
                <a:gd name="T3" fmla="*/ 0 h 109"/>
                <a:gd name="T4" fmla="*/ 108 w 108"/>
                <a:gd name="T5" fmla="*/ 0 h 109"/>
                <a:gd name="T6" fmla="*/ 108 w 108"/>
                <a:gd name="T7" fmla="*/ 0 h 109"/>
                <a:gd name="T8" fmla="*/ 0 w 108"/>
                <a:gd name="T9" fmla="*/ 109 h 109"/>
                <a:gd name="T10" fmla="*/ 7 w 108"/>
                <a:gd name="T11" fmla="*/ 45 h 109"/>
                <a:gd name="T12" fmla="*/ 7 w 108"/>
                <a:gd name="T13" fmla="*/ 45 h 109"/>
              </a:gdLst>
              <a:ahLst/>
              <a:cxnLst>
                <a:cxn ang="0">
                  <a:pos x="T0" y="T1"/>
                </a:cxn>
                <a:cxn ang="0">
                  <a:pos x="T2" y="T3"/>
                </a:cxn>
                <a:cxn ang="0">
                  <a:pos x="T4" y="T5"/>
                </a:cxn>
                <a:cxn ang="0">
                  <a:pos x="T6" y="T7"/>
                </a:cxn>
                <a:cxn ang="0">
                  <a:pos x="T8" y="T9"/>
                </a:cxn>
                <a:cxn ang="0">
                  <a:pos x="T10" y="T11"/>
                </a:cxn>
                <a:cxn ang="0">
                  <a:pos x="T12" y="T13"/>
                </a:cxn>
              </a:cxnLst>
              <a:rect l="0" t="0" r="r" b="b"/>
              <a:pathLst>
                <a:path w="108" h="109">
                  <a:moveTo>
                    <a:pt x="7" y="45"/>
                  </a:moveTo>
                  <a:lnTo>
                    <a:pt x="108" y="0"/>
                  </a:lnTo>
                  <a:lnTo>
                    <a:pt x="108" y="0"/>
                  </a:lnTo>
                  <a:lnTo>
                    <a:pt x="108" y="0"/>
                  </a:lnTo>
                  <a:lnTo>
                    <a:pt x="0" y="109"/>
                  </a:lnTo>
                  <a:lnTo>
                    <a:pt x="7" y="45"/>
                  </a:lnTo>
                  <a:lnTo>
                    <a:pt x="7" y="45"/>
                  </a:lnTo>
                  <a:close/>
                </a:path>
              </a:pathLst>
            </a:custGeom>
            <a:solidFill>
              <a:srgbClr val="8559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6" name="Freeform 60"/>
            <p:cNvSpPr>
              <a:spLocks/>
            </p:cNvSpPr>
            <p:nvPr/>
          </p:nvSpPr>
          <p:spPr bwMode="auto">
            <a:xfrm>
              <a:off x="2314575" y="3848100"/>
              <a:ext cx="98425" cy="77788"/>
            </a:xfrm>
            <a:custGeom>
              <a:avLst/>
              <a:gdLst>
                <a:gd name="T0" fmla="*/ 88 w 88"/>
                <a:gd name="T1" fmla="*/ 7 h 70"/>
                <a:gd name="T2" fmla="*/ 41 w 88"/>
                <a:gd name="T3" fmla="*/ 54 h 70"/>
                <a:gd name="T4" fmla="*/ 0 w 88"/>
                <a:gd name="T5" fmla="*/ 70 h 70"/>
                <a:gd name="T6" fmla="*/ 8 w 88"/>
                <a:gd name="T7" fmla="*/ 0 h 70"/>
                <a:gd name="T8" fmla="*/ 88 w 88"/>
                <a:gd name="T9" fmla="*/ 7 h 70"/>
              </a:gdLst>
              <a:ahLst/>
              <a:cxnLst>
                <a:cxn ang="0">
                  <a:pos x="T0" y="T1"/>
                </a:cxn>
                <a:cxn ang="0">
                  <a:pos x="T2" y="T3"/>
                </a:cxn>
                <a:cxn ang="0">
                  <a:pos x="T4" y="T5"/>
                </a:cxn>
                <a:cxn ang="0">
                  <a:pos x="T6" y="T7"/>
                </a:cxn>
                <a:cxn ang="0">
                  <a:pos x="T8" y="T9"/>
                </a:cxn>
              </a:cxnLst>
              <a:rect l="0" t="0" r="r" b="b"/>
              <a:pathLst>
                <a:path w="88" h="70">
                  <a:moveTo>
                    <a:pt x="88" y="7"/>
                  </a:moveTo>
                  <a:cubicBezTo>
                    <a:pt x="41" y="54"/>
                    <a:pt x="41" y="54"/>
                    <a:pt x="41" y="54"/>
                  </a:cubicBezTo>
                  <a:cubicBezTo>
                    <a:pt x="30" y="65"/>
                    <a:pt x="15" y="70"/>
                    <a:pt x="0" y="70"/>
                  </a:cubicBezTo>
                  <a:cubicBezTo>
                    <a:pt x="8" y="0"/>
                    <a:pt x="8" y="0"/>
                    <a:pt x="8" y="0"/>
                  </a:cubicBezTo>
                  <a:lnTo>
                    <a:pt x="88" y="7"/>
                  </a:lnTo>
                  <a:close/>
                </a:path>
              </a:pathLst>
            </a:custGeom>
            <a:solidFill>
              <a:srgbClr val="F276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7" name="Freeform 61"/>
            <p:cNvSpPr>
              <a:spLocks/>
            </p:cNvSpPr>
            <p:nvPr/>
          </p:nvSpPr>
          <p:spPr bwMode="auto">
            <a:xfrm>
              <a:off x="2433638" y="3570288"/>
              <a:ext cx="150812" cy="258763"/>
            </a:xfrm>
            <a:custGeom>
              <a:avLst/>
              <a:gdLst>
                <a:gd name="T0" fmla="*/ 1 w 95"/>
                <a:gd name="T1" fmla="*/ 151 h 163"/>
                <a:gd name="T2" fmla="*/ 52 w 95"/>
                <a:gd name="T3" fmla="*/ 0 h 163"/>
                <a:gd name="T4" fmla="*/ 52 w 95"/>
                <a:gd name="T5" fmla="*/ 0 h 163"/>
                <a:gd name="T6" fmla="*/ 95 w 95"/>
                <a:gd name="T7" fmla="*/ 71 h 163"/>
                <a:gd name="T8" fmla="*/ 3 w 95"/>
                <a:gd name="T9" fmla="*/ 163 h 163"/>
                <a:gd name="T10" fmla="*/ 0 w 95"/>
                <a:gd name="T11" fmla="*/ 151 h 163"/>
                <a:gd name="T12" fmla="*/ 1 w 95"/>
                <a:gd name="T13" fmla="*/ 151 h 163"/>
              </a:gdLst>
              <a:ahLst/>
              <a:cxnLst>
                <a:cxn ang="0">
                  <a:pos x="T0" y="T1"/>
                </a:cxn>
                <a:cxn ang="0">
                  <a:pos x="T2" y="T3"/>
                </a:cxn>
                <a:cxn ang="0">
                  <a:pos x="T4" y="T5"/>
                </a:cxn>
                <a:cxn ang="0">
                  <a:pos x="T6" y="T7"/>
                </a:cxn>
                <a:cxn ang="0">
                  <a:pos x="T8" y="T9"/>
                </a:cxn>
                <a:cxn ang="0">
                  <a:pos x="T10" y="T11"/>
                </a:cxn>
                <a:cxn ang="0">
                  <a:pos x="T12" y="T13"/>
                </a:cxn>
              </a:cxnLst>
              <a:rect l="0" t="0" r="r" b="b"/>
              <a:pathLst>
                <a:path w="95" h="163">
                  <a:moveTo>
                    <a:pt x="1" y="151"/>
                  </a:moveTo>
                  <a:lnTo>
                    <a:pt x="52" y="0"/>
                  </a:lnTo>
                  <a:lnTo>
                    <a:pt x="52" y="0"/>
                  </a:lnTo>
                  <a:lnTo>
                    <a:pt x="95" y="71"/>
                  </a:lnTo>
                  <a:lnTo>
                    <a:pt x="3" y="163"/>
                  </a:lnTo>
                  <a:lnTo>
                    <a:pt x="0" y="151"/>
                  </a:lnTo>
                  <a:lnTo>
                    <a:pt x="1" y="151"/>
                  </a:lnTo>
                  <a:close/>
                </a:path>
              </a:pathLst>
            </a:custGeom>
            <a:solidFill>
              <a:srgbClr val="8299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8" name="Freeform 62"/>
            <p:cNvSpPr>
              <a:spLocks/>
            </p:cNvSpPr>
            <p:nvPr/>
          </p:nvSpPr>
          <p:spPr bwMode="auto">
            <a:xfrm>
              <a:off x="2324100" y="3779838"/>
              <a:ext cx="114300" cy="76200"/>
            </a:xfrm>
            <a:custGeom>
              <a:avLst/>
              <a:gdLst>
                <a:gd name="T0" fmla="*/ 6 w 72"/>
                <a:gd name="T1" fmla="*/ 0 h 48"/>
                <a:gd name="T2" fmla="*/ 69 w 72"/>
                <a:gd name="T3" fmla="*/ 19 h 48"/>
                <a:gd name="T4" fmla="*/ 72 w 72"/>
                <a:gd name="T5" fmla="*/ 31 h 48"/>
                <a:gd name="T6" fmla="*/ 56 w 72"/>
                <a:gd name="T7" fmla="*/ 48 h 48"/>
                <a:gd name="T8" fmla="*/ 0 w 72"/>
                <a:gd name="T9" fmla="*/ 43 h 48"/>
                <a:gd name="T10" fmla="*/ 6 w 72"/>
                <a:gd name="T11" fmla="*/ 0 h 48"/>
              </a:gdLst>
              <a:ahLst/>
              <a:cxnLst>
                <a:cxn ang="0">
                  <a:pos x="T0" y="T1"/>
                </a:cxn>
                <a:cxn ang="0">
                  <a:pos x="T2" y="T3"/>
                </a:cxn>
                <a:cxn ang="0">
                  <a:pos x="T4" y="T5"/>
                </a:cxn>
                <a:cxn ang="0">
                  <a:pos x="T6" y="T7"/>
                </a:cxn>
                <a:cxn ang="0">
                  <a:pos x="T8" y="T9"/>
                </a:cxn>
                <a:cxn ang="0">
                  <a:pos x="T10" y="T11"/>
                </a:cxn>
              </a:cxnLst>
              <a:rect l="0" t="0" r="r" b="b"/>
              <a:pathLst>
                <a:path w="72" h="48">
                  <a:moveTo>
                    <a:pt x="6" y="0"/>
                  </a:moveTo>
                  <a:lnTo>
                    <a:pt x="69" y="19"/>
                  </a:lnTo>
                  <a:lnTo>
                    <a:pt x="72" y="31"/>
                  </a:lnTo>
                  <a:lnTo>
                    <a:pt x="56" y="48"/>
                  </a:lnTo>
                  <a:lnTo>
                    <a:pt x="0" y="43"/>
                  </a:lnTo>
                  <a:lnTo>
                    <a:pt x="6" y="0"/>
                  </a:lnTo>
                  <a:close/>
                </a:path>
              </a:pathLst>
            </a:custGeom>
            <a:solidFill>
              <a:srgbClr val="F47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29" name="Freeform 63"/>
            <p:cNvSpPr>
              <a:spLocks/>
            </p:cNvSpPr>
            <p:nvPr/>
          </p:nvSpPr>
          <p:spPr bwMode="auto">
            <a:xfrm>
              <a:off x="2787650" y="3546475"/>
              <a:ext cx="127000" cy="104775"/>
            </a:xfrm>
            <a:custGeom>
              <a:avLst/>
              <a:gdLst>
                <a:gd name="T0" fmla="*/ 21 w 80"/>
                <a:gd name="T1" fmla="*/ 66 h 66"/>
                <a:gd name="T2" fmla="*/ 20 w 80"/>
                <a:gd name="T3" fmla="*/ 66 h 66"/>
                <a:gd name="T4" fmla="*/ 0 w 80"/>
                <a:gd name="T5" fmla="*/ 13 h 66"/>
                <a:gd name="T6" fmla="*/ 12 w 80"/>
                <a:gd name="T7" fmla="*/ 0 h 66"/>
                <a:gd name="T8" fmla="*/ 80 w 80"/>
                <a:gd name="T9" fmla="*/ 27 h 66"/>
                <a:gd name="T10" fmla="*/ 21 w 80"/>
                <a:gd name="T11" fmla="*/ 66 h 66"/>
              </a:gdLst>
              <a:ahLst/>
              <a:cxnLst>
                <a:cxn ang="0">
                  <a:pos x="T0" y="T1"/>
                </a:cxn>
                <a:cxn ang="0">
                  <a:pos x="T2" y="T3"/>
                </a:cxn>
                <a:cxn ang="0">
                  <a:pos x="T4" y="T5"/>
                </a:cxn>
                <a:cxn ang="0">
                  <a:pos x="T6" y="T7"/>
                </a:cxn>
                <a:cxn ang="0">
                  <a:pos x="T8" y="T9"/>
                </a:cxn>
                <a:cxn ang="0">
                  <a:pos x="T10" y="T11"/>
                </a:cxn>
              </a:cxnLst>
              <a:rect l="0" t="0" r="r" b="b"/>
              <a:pathLst>
                <a:path w="80" h="66">
                  <a:moveTo>
                    <a:pt x="21" y="66"/>
                  </a:moveTo>
                  <a:lnTo>
                    <a:pt x="20" y="66"/>
                  </a:lnTo>
                  <a:lnTo>
                    <a:pt x="0" y="13"/>
                  </a:lnTo>
                  <a:lnTo>
                    <a:pt x="12" y="0"/>
                  </a:lnTo>
                  <a:lnTo>
                    <a:pt x="80" y="27"/>
                  </a:lnTo>
                  <a:lnTo>
                    <a:pt x="21" y="66"/>
                  </a:lnTo>
                  <a:close/>
                </a:path>
              </a:pathLst>
            </a:custGeom>
            <a:solidFill>
              <a:srgbClr val="8299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0" name="Freeform 64"/>
            <p:cNvSpPr>
              <a:spLocks/>
            </p:cNvSpPr>
            <p:nvPr/>
          </p:nvSpPr>
          <p:spPr bwMode="auto">
            <a:xfrm>
              <a:off x="2620963" y="3697288"/>
              <a:ext cx="119062" cy="222250"/>
            </a:xfrm>
            <a:custGeom>
              <a:avLst/>
              <a:gdLst>
                <a:gd name="T0" fmla="*/ 26 w 75"/>
                <a:gd name="T1" fmla="*/ 0 h 140"/>
                <a:gd name="T2" fmla="*/ 75 w 75"/>
                <a:gd name="T3" fmla="*/ 64 h 140"/>
                <a:gd name="T4" fmla="*/ 0 w 75"/>
                <a:gd name="T5" fmla="*/ 140 h 140"/>
                <a:gd name="T6" fmla="*/ 25 w 75"/>
                <a:gd name="T7" fmla="*/ 0 h 140"/>
                <a:gd name="T8" fmla="*/ 26 w 75"/>
                <a:gd name="T9" fmla="*/ 0 h 140"/>
              </a:gdLst>
              <a:ahLst/>
              <a:cxnLst>
                <a:cxn ang="0">
                  <a:pos x="T0" y="T1"/>
                </a:cxn>
                <a:cxn ang="0">
                  <a:pos x="T2" y="T3"/>
                </a:cxn>
                <a:cxn ang="0">
                  <a:pos x="T4" y="T5"/>
                </a:cxn>
                <a:cxn ang="0">
                  <a:pos x="T6" y="T7"/>
                </a:cxn>
                <a:cxn ang="0">
                  <a:pos x="T8" y="T9"/>
                </a:cxn>
              </a:cxnLst>
              <a:rect l="0" t="0" r="r" b="b"/>
              <a:pathLst>
                <a:path w="75" h="140">
                  <a:moveTo>
                    <a:pt x="26" y="0"/>
                  </a:moveTo>
                  <a:lnTo>
                    <a:pt x="75" y="64"/>
                  </a:lnTo>
                  <a:lnTo>
                    <a:pt x="0" y="140"/>
                  </a:lnTo>
                  <a:lnTo>
                    <a:pt x="25" y="0"/>
                  </a:lnTo>
                  <a:lnTo>
                    <a:pt x="26" y="0"/>
                  </a:lnTo>
                  <a:close/>
                </a:path>
              </a:pathLst>
            </a:custGeom>
            <a:solidFill>
              <a:srgbClr val="A9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1" name="Freeform 65"/>
            <p:cNvSpPr>
              <a:spLocks/>
            </p:cNvSpPr>
            <p:nvPr/>
          </p:nvSpPr>
          <p:spPr bwMode="auto">
            <a:xfrm>
              <a:off x="2660650" y="3567113"/>
              <a:ext cx="158750" cy="130175"/>
            </a:xfrm>
            <a:custGeom>
              <a:avLst/>
              <a:gdLst>
                <a:gd name="T0" fmla="*/ 1 w 100"/>
                <a:gd name="T1" fmla="*/ 82 h 82"/>
                <a:gd name="T2" fmla="*/ 0 w 100"/>
                <a:gd name="T3" fmla="*/ 80 h 82"/>
                <a:gd name="T4" fmla="*/ 80 w 100"/>
                <a:gd name="T5" fmla="*/ 0 h 82"/>
                <a:gd name="T6" fmla="*/ 100 w 100"/>
                <a:gd name="T7" fmla="*/ 53 h 82"/>
                <a:gd name="T8" fmla="*/ 1 w 100"/>
                <a:gd name="T9" fmla="*/ 82 h 82"/>
              </a:gdLst>
              <a:ahLst/>
              <a:cxnLst>
                <a:cxn ang="0">
                  <a:pos x="T0" y="T1"/>
                </a:cxn>
                <a:cxn ang="0">
                  <a:pos x="T2" y="T3"/>
                </a:cxn>
                <a:cxn ang="0">
                  <a:pos x="T4" y="T5"/>
                </a:cxn>
                <a:cxn ang="0">
                  <a:pos x="T6" y="T7"/>
                </a:cxn>
                <a:cxn ang="0">
                  <a:pos x="T8" y="T9"/>
                </a:cxn>
              </a:cxnLst>
              <a:rect l="0" t="0" r="r" b="b"/>
              <a:pathLst>
                <a:path w="100" h="82">
                  <a:moveTo>
                    <a:pt x="1" y="82"/>
                  </a:moveTo>
                  <a:lnTo>
                    <a:pt x="0" y="80"/>
                  </a:lnTo>
                  <a:lnTo>
                    <a:pt x="80" y="0"/>
                  </a:lnTo>
                  <a:lnTo>
                    <a:pt x="100" y="53"/>
                  </a:lnTo>
                  <a:lnTo>
                    <a:pt x="1" y="82"/>
                  </a:lnTo>
                  <a:close/>
                </a:path>
              </a:pathLst>
            </a:custGeom>
            <a:solidFill>
              <a:srgbClr val="EFB7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2" name="Freeform 66"/>
            <p:cNvSpPr>
              <a:spLocks/>
            </p:cNvSpPr>
            <p:nvPr/>
          </p:nvSpPr>
          <p:spPr bwMode="auto">
            <a:xfrm>
              <a:off x="2387600" y="3886200"/>
              <a:ext cx="84137" cy="107950"/>
            </a:xfrm>
            <a:custGeom>
              <a:avLst/>
              <a:gdLst>
                <a:gd name="T0" fmla="*/ 0 w 75"/>
                <a:gd name="T1" fmla="*/ 95 h 97"/>
                <a:gd name="T2" fmla="*/ 17 w 75"/>
                <a:gd name="T3" fmla="*/ 59 h 97"/>
                <a:gd name="T4" fmla="*/ 75 w 75"/>
                <a:gd name="T5" fmla="*/ 0 h 97"/>
                <a:gd name="T6" fmla="*/ 70 w 75"/>
                <a:gd name="T7" fmla="*/ 97 h 97"/>
                <a:gd name="T8" fmla="*/ 0 w 75"/>
                <a:gd name="T9" fmla="*/ 95 h 97"/>
              </a:gdLst>
              <a:ahLst/>
              <a:cxnLst>
                <a:cxn ang="0">
                  <a:pos x="T0" y="T1"/>
                </a:cxn>
                <a:cxn ang="0">
                  <a:pos x="T2" y="T3"/>
                </a:cxn>
                <a:cxn ang="0">
                  <a:pos x="T4" y="T5"/>
                </a:cxn>
                <a:cxn ang="0">
                  <a:pos x="T6" y="T7"/>
                </a:cxn>
                <a:cxn ang="0">
                  <a:pos x="T8" y="T9"/>
                </a:cxn>
              </a:cxnLst>
              <a:rect l="0" t="0" r="r" b="b"/>
              <a:pathLst>
                <a:path w="75" h="97">
                  <a:moveTo>
                    <a:pt x="0" y="95"/>
                  </a:moveTo>
                  <a:cubicBezTo>
                    <a:pt x="1" y="82"/>
                    <a:pt x="7" y="69"/>
                    <a:pt x="17" y="59"/>
                  </a:cubicBezTo>
                  <a:cubicBezTo>
                    <a:pt x="75" y="0"/>
                    <a:pt x="75" y="0"/>
                    <a:pt x="75" y="0"/>
                  </a:cubicBezTo>
                  <a:cubicBezTo>
                    <a:pt x="70" y="97"/>
                    <a:pt x="70" y="97"/>
                    <a:pt x="70" y="97"/>
                  </a:cubicBezTo>
                  <a:lnTo>
                    <a:pt x="0" y="95"/>
                  </a:lnTo>
                  <a:close/>
                </a:path>
              </a:pathLst>
            </a:custGeom>
            <a:solidFill>
              <a:srgbClr val="F47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3" name="Freeform 67"/>
            <p:cNvSpPr>
              <a:spLocks/>
            </p:cNvSpPr>
            <p:nvPr/>
          </p:nvSpPr>
          <p:spPr bwMode="auto">
            <a:xfrm>
              <a:off x="3106738" y="3298825"/>
              <a:ext cx="49212" cy="119063"/>
            </a:xfrm>
            <a:custGeom>
              <a:avLst/>
              <a:gdLst>
                <a:gd name="T0" fmla="*/ 22 w 45"/>
                <a:gd name="T1" fmla="*/ 14 h 107"/>
                <a:gd name="T2" fmla="*/ 21 w 45"/>
                <a:gd name="T3" fmla="*/ 95 h 107"/>
                <a:gd name="T4" fmla="*/ 9 w 45"/>
                <a:gd name="T5" fmla="*/ 107 h 107"/>
                <a:gd name="T6" fmla="*/ 0 w 45"/>
                <a:gd name="T7" fmla="*/ 0 h 107"/>
                <a:gd name="T8" fmla="*/ 22 w 45"/>
                <a:gd name="T9" fmla="*/ 14 h 107"/>
              </a:gdLst>
              <a:ahLst/>
              <a:cxnLst>
                <a:cxn ang="0">
                  <a:pos x="T0" y="T1"/>
                </a:cxn>
                <a:cxn ang="0">
                  <a:pos x="T2" y="T3"/>
                </a:cxn>
                <a:cxn ang="0">
                  <a:pos x="T4" y="T5"/>
                </a:cxn>
                <a:cxn ang="0">
                  <a:pos x="T6" y="T7"/>
                </a:cxn>
                <a:cxn ang="0">
                  <a:pos x="T8" y="T9"/>
                </a:cxn>
              </a:cxnLst>
              <a:rect l="0" t="0" r="r" b="b"/>
              <a:pathLst>
                <a:path w="45" h="107">
                  <a:moveTo>
                    <a:pt x="22" y="14"/>
                  </a:moveTo>
                  <a:cubicBezTo>
                    <a:pt x="45" y="37"/>
                    <a:pt x="44" y="72"/>
                    <a:pt x="21" y="95"/>
                  </a:cubicBezTo>
                  <a:cubicBezTo>
                    <a:pt x="9" y="107"/>
                    <a:pt x="9" y="107"/>
                    <a:pt x="9" y="107"/>
                  </a:cubicBezTo>
                  <a:cubicBezTo>
                    <a:pt x="0" y="0"/>
                    <a:pt x="0" y="0"/>
                    <a:pt x="0" y="0"/>
                  </a:cubicBezTo>
                  <a:cubicBezTo>
                    <a:pt x="8" y="3"/>
                    <a:pt x="16" y="8"/>
                    <a:pt x="22" y="14"/>
                  </a:cubicBezTo>
                  <a:close/>
                </a:path>
              </a:pathLst>
            </a:custGeom>
            <a:solidFill>
              <a:srgbClr val="FFE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4" name="Freeform 68"/>
            <p:cNvSpPr>
              <a:spLocks/>
            </p:cNvSpPr>
            <p:nvPr/>
          </p:nvSpPr>
          <p:spPr bwMode="auto">
            <a:xfrm>
              <a:off x="3030538" y="3290888"/>
              <a:ext cx="85725" cy="128588"/>
            </a:xfrm>
            <a:custGeom>
              <a:avLst/>
              <a:gdLst>
                <a:gd name="T0" fmla="*/ 0 w 77"/>
                <a:gd name="T1" fmla="*/ 27 h 115"/>
                <a:gd name="T2" fmla="*/ 7 w 77"/>
                <a:gd name="T3" fmla="*/ 20 h 115"/>
                <a:gd name="T4" fmla="*/ 68 w 77"/>
                <a:gd name="T5" fmla="*/ 7 h 115"/>
                <a:gd name="T6" fmla="*/ 77 w 77"/>
                <a:gd name="T7" fmla="*/ 114 h 115"/>
                <a:gd name="T8" fmla="*/ 76 w 77"/>
                <a:gd name="T9" fmla="*/ 115 h 115"/>
                <a:gd name="T10" fmla="*/ 0 w 77"/>
                <a:gd name="T11" fmla="*/ 27 h 115"/>
              </a:gdLst>
              <a:ahLst/>
              <a:cxnLst>
                <a:cxn ang="0">
                  <a:pos x="T0" y="T1"/>
                </a:cxn>
                <a:cxn ang="0">
                  <a:pos x="T2" y="T3"/>
                </a:cxn>
                <a:cxn ang="0">
                  <a:pos x="T4" y="T5"/>
                </a:cxn>
                <a:cxn ang="0">
                  <a:pos x="T6" y="T7"/>
                </a:cxn>
                <a:cxn ang="0">
                  <a:pos x="T8" y="T9"/>
                </a:cxn>
                <a:cxn ang="0">
                  <a:pos x="T10" y="T11"/>
                </a:cxn>
              </a:cxnLst>
              <a:rect l="0" t="0" r="r" b="b"/>
              <a:pathLst>
                <a:path w="77" h="115">
                  <a:moveTo>
                    <a:pt x="0" y="27"/>
                  </a:moveTo>
                  <a:cubicBezTo>
                    <a:pt x="7" y="20"/>
                    <a:pt x="7" y="20"/>
                    <a:pt x="7" y="20"/>
                  </a:cubicBezTo>
                  <a:cubicBezTo>
                    <a:pt x="23" y="4"/>
                    <a:pt x="47" y="0"/>
                    <a:pt x="68" y="7"/>
                  </a:cubicBezTo>
                  <a:cubicBezTo>
                    <a:pt x="77" y="114"/>
                    <a:pt x="77" y="114"/>
                    <a:pt x="77" y="114"/>
                  </a:cubicBezTo>
                  <a:cubicBezTo>
                    <a:pt x="76" y="115"/>
                    <a:pt x="76" y="115"/>
                    <a:pt x="76" y="115"/>
                  </a:cubicBezTo>
                  <a:lnTo>
                    <a:pt x="0" y="27"/>
                  </a:lnTo>
                  <a:close/>
                </a:path>
              </a:pathLst>
            </a:custGeom>
            <a:solidFill>
              <a:srgbClr val="B2B1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5" name="Freeform 69"/>
            <p:cNvSpPr>
              <a:spLocks/>
            </p:cNvSpPr>
            <p:nvPr/>
          </p:nvSpPr>
          <p:spPr bwMode="auto">
            <a:xfrm>
              <a:off x="2806700" y="3387725"/>
              <a:ext cx="171450" cy="201613"/>
            </a:xfrm>
            <a:custGeom>
              <a:avLst/>
              <a:gdLst>
                <a:gd name="T0" fmla="*/ 69 w 108"/>
                <a:gd name="T1" fmla="*/ 127 h 127"/>
                <a:gd name="T2" fmla="*/ 68 w 108"/>
                <a:gd name="T3" fmla="*/ 127 h 127"/>
                <a:gd name="T4" fmla="*/ 0 w 108"/>
                <a:gd name="T5" fmla="*/ 100 h 127"/>
                <a:gd name="T6" fmla="*/ 99 w 108"/>
                <a:gd name="T7" fmla="*/ 0 h 127"/>
                <a:gd name="T8" fmla="*/ 108 w 108"/>
                <a:gd name="T9" fmla="*/ 32 h 127"/>
                <a:gd name="T10" fmla="*/ 69 w 108"/>
                <a:gd name="T11" fmla="*/ 127 h 127"/>
              </a:gdLst>
              <a:ahLst/>
              <a:cxnLst>
                <a:cxn ang="0">
                  <a:pos x="T0" y="T1"/>
                </a:cxn>
                <a:cxn ang="0">
                  <a:pos x="T2" y="T3"/>
                </a:cxn>
                <a:cxn ang="0">
                  <a:pos x="T4" y="T5"/>
                </a:cxn>
                <a:cxn ang="0">
                  <a:pos x="T6" y="T7"/>
                </a:cxn>
                <a:cxn ang="0">
                  <a:pos x="T8" y="T9"/>
                </a:cxn>
                <a:cxn ang="0">
                  <a:pos x="T10" y="T11"/>
                </a:cxn>
              </a:cxnLst>
              <a:rect l="0" t="0" r="r" b="b"/>
              <a:pathLst>
                <a:path w="108" h="127">
                  <a:moveTo>
                    <a:pt x="69" y="127"/>
                  </a:moveTo>
                  <a:lnTo>
                    <a:pt x="68" y="127"/>
                  </a:lnTo>
                  <a:lnTo>
                    <a:pt x="0" y="100"/>
                  </a:lnTo>
                  <a:lnTo>
                    <a:pt x="99" y="0"/>
                  </a:lnTo>
                  <a:lnTo>
                    <a:pt x="108" y="32"/>
                  </a:lnTo>
                  <a:lnTo>
                    <a:pt x="69" y="127"/>
                  </a:lnTo>
                  <a:close/>
                </a:path>
              </a:pathLst>
            </a:custGeom>
            <a:solidFill>
              <a:srgbClr val="DB5C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6" name="Freeform 70"/>
            <p:cNvSpPr>
              <a:spLocks/>
            </p:cNvSpPr>
            <p:nvPr/>
          </p:nvSpPr>
          <p:spPr bwMode="auto">
            <a:xfrm>
              <a:off x="2465388" y="3873500"/>
              <a:ext cx="31750" cy="122238"/>
            </a:xfrm>
            <a:custGeom>
              <a:avLst/>
              <a:gdLst>
                <a:gd name="T0" fmla="*/ 20 w 20"/>
                <a:gd name="T1" fmla="*/ 77 h 77"/>
                <a:gd name="T2" fmla="*/ 0 w 20"/>
                <a:gd name="T3" fmla="*/ 76 h 77"/>
                <a:gd name="T4" fmla="*/ 4 w 20"/>
                <a:gd name="T5" fmla="*/ 8 h 77"/>
                <a:gd name="T6" fmla="*/ 12 w 20"/>
                <a:gd name="T7" fmla="*/ 0 h 77"/>
                <a:gd name="T8" fmla="*/ 14 w 20"/>
                <a:gd name="T9" fmla="*/ 3 h 77"/>
                <a:gd name="T10" fmla="*/ 20 w 20"/>
                <a:gd name="T11" fmla="*/ 77 h 77"/>
              </a:gdLst>
              <a:ahLst/>
              <a:cxnLst>
                <a:cxn ang="0">
                  <a:pos x="T0" y="T1"/>
                </a:cxn>
                <a:cxn ang="0">
                  <a:pos x="T2" y="T3"/>
                </a:cxn>
                <a:cxn ang="0">
                  <a:pos x="T4" y="T5"/>
                </a:cxn>
                <a:cxn ang="0">
                  <a:pos x="T6" y="T7"/>
                </a:cxn>
                <a:cxn ang="0">
                  <a:pos x="T8" y="T9"/>
                </a:cxn>
                <a:cxn ang="0">
                  <a:pos x="T10" y="T11"/>
                </a:cxn>
              </a:cxnLst>
              <a:rect l="0" t="0" r="r" b="b"/>
              <a:pathLst>
                <a:path w="20" h="77">
                  <a:moveTo>
                    <a:pt x="20" y="77"/>
                  </a:moveTo>
                  <a:lnTo>
                    <a:pt x="0" y="76"/>
                  </a:lnTo>
                  <a:lnTo>
                    <a:pt x="4" y="8"/>
                  </a:lnTo>
                  <a:lnTo>
                    <a:pt x="12" y="0"/>
                  </a:lnTo>
                  <a:lnTo>
                    <a:pt x="14" y="3"/>
                  </a:lnTo>
                  <a:lnTo>
                    <a:pt x="20" y="77"/>
                  </a:lnTo>
                  <a:close/>
                </a:path>
              </a:pathLst>
            </a:custGeom>
            <a:solidFill>
              <a:srgbClr val="BD7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7" name="Freeform 71"/>
            <p:cNvSpPr>
              <a:spLocks/>
            </p:cNvSpPr>
            <p:nvPr/>
          </p:nvSpPr>
          <p:spPr bwMode="auto">
            <a:xfrm>
              <a:off x="2560638" y="3694113"/>
              <a:ext cx="101600" cy="225425"/>
            </a:xfrm>
            <a:custGeom>
              <a:avLst/>
              <a:gdLst>
                <a:gd name="T0" fmla="*/ 0 w 64"/>
                <a:gd name="T1" fmla="*/ 64 h 142"/>
                <a:gd name="T2" fmla="*/ 63 w 64"/>
                <a:gd name="T3" fmla="*/ 0 h 142"/>
                <a:gd name="T4" fmla="*/ 64 w 64"/>
                <a:gd name="T5" fmla="*/ 2 h 142"/>
                <a:gd name="T6" fmla="*/ 63 w 64"/>
                <a:gd name="T7" fmla="*/ 2 h 142"/>
                <a:gd name="T8" fmla="*/ 38 w 64"/>
                <a:gd name="T9" fmla="*/ 142 h 142"/>
                <a:gd name="T10" fmla="*/ 37 w 64"/>
                <a:gd name="T11" fmla="*/ 142 h 142"/>
                <a:gd name="T12" fmla="*/ 0 w 64"/>
                <a:gd name="T13" fmla="*/ 64 h 142"/>
              </a:gdLst>
              <a:ahLst/>
              <a:cxnLst>
                <a:cxn ang="0">
                  <a:pos x="T0" y="T1"/>
                </a:cxn>
                <a:cxn ang="0">
                  <a:pos x="T2" y="T3"/>
                </a:cxn>
                <a:cxn ang="0">
                  <a:pos x="T4" y="T5"/>
                </a:cxn>
                <a:cxn ang="0">
                  <a:pos x="T6" y="T7"/>
                </a:cxn>
                <a:cxn ang="0">
                  <a:pos x="T8" y="T9"/>
                </a:cxn>
                <a:cxn ang="0">
                  <a:pos x="T10" y="T11"/>
                </a:cxn>
                <a:cxn ang="0">
                  <a:pos x="T12" y="T13"/>
                </a:cxn>
              </a:cxnLst>
              <a:rect l="0" t="0" r="r" b="b"/>
              <a:pathLst>
                <a:path w="64" h="142">
                  <a:moveTo>
                    <a:pt x="0" y="64"/>
                  </a:moveTo>
                  <a:lnTo>
                    <a:pt x="63" y="0"/>
                  </a:lnTo>
                  <a:lnTo>
                    <a:pt x="64" y="2"/>
                  </a:lnTo>
                  <a:lnTo>
                    <a:pt x="63" y="2"/>
                  </a:lnTo>
                  <a:lnTo>
                    <a:pt x="38" y="142"/>
                  </a:lnTo>
                  <a:lnTo>
                    <a:pt x="37" y="142"/>
                  </a:lnTo>
                  <a:lnTo>
                    <a:pt x="0" y="64"/>
                  </a:lnTo>
                  <a:close/>
                </a:path>
              </a:pathLst>
            </a:custGeom>
            <a:solidFill>
              <a:srgbClr val="E303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8" name="Freeform 72"/>
            <p:cNvSpPr>
              <a:spLocks/>
            </p:cNvSpPr>
            <p:nvPr/>
          </p:nvSpPr>
          <p:spPr bwMode="auto">
            <a:xfrm>
              <a:off x="2484438" y="3795713"/>
              <a:ext cx="134937" cy="125413"/>
            </a:xfrm>
            <a:custGeom>
              <a:avLst/>
              <a:gdLst>
                <a:gd name="T0" fmla="*/ 85 w 85"/>
                <a:gd name="T1" fmla="*/ 79 h 79"/>
                <a:gd name="T2" fmla="*/ 1 w 85"/>
                <a:gd name="T3" fmla="*/ 50 h 79"/>
                <a:gd name="T4" fmla="*/ 2 w 85"/>
                <a:gd name="T5" fmla="*/ 52 h 79"/>
                <a:gd name="T6" fmla="*/ 0 w 85"/>
                <a:gd name="T7" fmla="*/ 49 h 79"/>
                <a:gd name="T8" fmla="*/ 48 w 85"/>
                <a:gd name="T9" fmla="*/ 0 h 79"/>
                <a:gd name="T10" fmla="*/ 85 w 85"/>
                <a:gd name="T11" fmla="*/ 78 h 79"/>
                <a:gd name="T12" fmla="*/ 85 w 85"/>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 h="79">
                  <a:moveTo>
                    <a:pt x="85" y="79"/>
                  </a:moveTo>
                  <a:lnTo>
                    <a:pt x="1" y="50"/>
                  </a:lnTo>
                  <a:lnTo>
                    <a:pt x="2" y="52"/>
                  </a:lnTo>
                  <a:lnTo>
                    <a:pt x="0" y="49"/>
                  </a:lnTo>
                  <a:lnTo>
                    <a:pt x="48" y="0"/>
                  </a:lnTo>
                  <a:lnTo>
                    <a:pt x="85" y="78"/>
                  </a:lnTo>
                  <a:lnTo>
                    <a:pt x="85" y="79"/>
                  </a:lnTo>
                  <a:close/>
                </a:path>
              </a:pathLst>
            </a:custGeom>
            <a:solidFill>
              <a:srgbClr val="AC4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39" name="Freeform 73"/>
            <p:cNvSpPr>
              <a:spLocks/>
            </p:cNvSpPr>
            <p:nvPr/>
          </p:nvSpPr>
          <p:spPr bwMode="auto">
            <a:xfrm>
              <a:off x="2662238" y="3651250"/>
              <a:ext cx="176212" cy="147638"/>
            </a:xfrm>
            <a:custGeom>
              <a:avLst/>
              <a:gdLst>
                <a:gd name="T0" fmla="*/ 99 w 111"/>
                <a:gd name="T1" fmla="*/ 0 h 93"/>
                <a:gd name="T2" fmla="*/ 111 w 111"/>
                <a:gd name="T3" fmla="*/ 30 h 93"/>
                <a:gd name="T4" fmla="*/ 49 w 111"/>
                <a:gd name="T5" fmla="*/ 93 h 93"/>
                <a:gd name="T6" fmla="*/ 0 w 111"/>
                <a:gd name="T7" fmla="*/ 29 h 93"/>
                <a:gd name="T8" fmla="*/ 99 w 111"/>
                <a:gd name="T9" fmla="*/ 0 h 93"/>
              </a:gdLst>
              <a:ahLst/>
              <a:cxnLst>
                <a:cxn ang="0">
                  <a:pos x="T0" y="T1"/>
                </a:cxn>
                <a:cxn ang="0">
                  <a:pos x="T2" y="T3"/>
                </a:cxn>
                <a:cxn ang="0">
                  <a:pos x="T4" y="T5"/>
                </a:cxn>
                <a:cxn ang="0">
                  <a:pos x="T6" y="T7"/>
                </a:cxn>
                <a:cxn ang="0">
                  <a:pos x="T8" y="T9"/>
                </a:cxn>
              </a:cxnLst>
              <a:rect l="0" t="0" r="r" b="b"/>
              <a:pathLst>
                <a:path w="111" h="93">
                  <a:moveTo>
                    <a:pt x="99" y="0"/>
                  </a:moveTo>
                  <a:lnTo>
                    <a:pt x="111" y="30"/>
                  </a:lnTo>
                  <a:lnTo>
                    <a:pt x="49" y="93"/>
                  </a:lnTo>
                  <a:lnTo>
                    <a:pt x="0" y="29"/>
                  </a:lnTo>
                  <a:lnTo>
                    <a:pt x="99" y="0"/>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0" name="Freeform 74"/>
            <p:cNvSpPr>
              <a:spLocks/>
            </p:cNvSpPr>
            <p:nvPr/>
          </p:nvSpPr>
          <p:spPr bwMode="auto">
            <a:xfrm>
              <a:off x="2978150" y="3421063"/>
              <a:ext cx="134937" cy="111125"/>
            </a:xfrm>
            <a:custGeom>
              <a:avLst/>
              <a:gdLst>
                <a:gd name="T0" fmla="*/ 0 w 85"/>
                <a:gd name="T1" fmla="*/ 11 h 70"/>
                <a:gd name="T2" fmla="*/ 85 w 85"/>
                <a:gd name="T3" fmla="*/ 0 h 70"/>
                <a:gd name="T4" fmla="*/ 17 w 85"/>
                <a:gd name="T5" fmla="*/ 70 h 70"/>
                <a:gd name="T6" fmla="*/ 0 w 85"/>
                <a:gd name="T7" fmla="*/ 11 h 70"/>
                <a:gd name="T8" fmla="*/ 0 w 85"/>
                <a:gd name="T9" fmla="*/ 11 h 70"/>
              </a:gdLst>
              <a:ahLst/>
              <a:cxnLst>
                <a:cxn ang="0">
                  <a:pos x="T0" y="T1"/>
                </a:cxn>
                <a:cxn ang="0">
                  <a:pos x="T2" y="T3"/>
                </a:cxn>
                <a:cxn ang="0">
                  <a:pos x="T4" y="T5"/>
                </a:cxn>
                <a:cxn ang="0">
                  <a:pos x="T6" y="T7"/>
                </a:cxn>
                <a:cxn ang="0">
                  <a:pos x="T8" y="T9"/>
                </a:cxn>
              </a:cxnLst>
              <a:rect l="0" t="0" r="r" b="b"/>
              <a:pathLst>
                <a:path w="85" h="70">
                  <a:moveTo>
                    <a:pt x="0" y="11"/>
                  </a:moveTo>
                  <a:lnTo>
                    <a:pt x="85" y="0"/>
                  </a:lnTo>
                  <a:lnTo>
                    <a:pt x="17" y="70"/>
                  </a:lnTo>
                  <a:lnTo>
                    <a:pt x="0" y="11"/>
                  </a:lnTo>
                  <a:lnTo>
                    <a:pt x="0" y="11"/>
                  </a:lnTo>
                  <a:close/>
                </a:path>
              </a:pathLst>
            </a:custGeom>
            <a:solidFill>
              <a:srgbClr val="D51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1" name="Freeform 75"/>
            <p:cNvSpPr>
              <a:spLocks/>
            </p:cNvSpPr>
            <p:nvPr/>
          </p:nvSpPr>
          <p:spPr bwMode="auto">
            <a:xfrm>
              <a:off x="2914650" y="3438525"/>
              <a:ext cx="90487" cy="158750"/>
            </a:xfrm>
            <a:custGeom>
              <a:avLst/>
              <a:gdLst>
                <a:gd name="T0" fmla="*/ 1 w 57"/>
                <a:gd name="T1" fmla="*/ 95 h 100"/>
                <a:gd name="T2" fmla="*/ 40 w 57"/>
                <a:gd name="T3" fmla="*/ 0 h 100"/>
                <a:gd name="T4" fmla="*/ 57 w 57"/>
                <a:gd name="T5" fmla="*/ 59 h 100"/>
                <a:gd name="T6" fmla="*/ 15 w 57"/>
                <a:gd name="T7" fmla="*/ 100 h 100"/>
                <a:gd name="T8" fmla="*/ 0 w 57"/>
                <a:gd name="T9" fmla="*/ 95 h 100"/>
                <a:gd name="T10" fmla="*/ 1 w 57"/>
                <a:gd name="T11" fmla="*/ 95 h 100"/>
              </a:gdLst>
              <a:ahLst/>
              <a:cxnLst>
                <a:cxn ang="0">
                  <a:pos x="T0" y="T1"/>
                </a:cxn>
                <a:cxn ang="0">
                  <a:pos x="T2" y="T3"/>
                </a:cxn>
                <a:cxn ang="0">
                  <a:pos x="T4" y="T5"/>
                </a:cxn>
                <a:cxn ang="0">
                  <a:pos x="T6" y="T7"/>
                </a:cxn>
                <a:cxn ang="0">
                  <a:pos x="T8" y="T9"/>
                </a:cxn>
                <a:cxn ang="0">
                  <a:pos x="T10" y="T11"/>
                </a:cxn>
              </a:cxnLst>
              <a:rect l="0" t="0" r="r" b="b"/>
              <a:pathLst>
                <a:path w="57" h="100">
                  <a:moveTo>
                    <a:pt x="1" y="95"/>
                  </a:moveTo>
                  <a:lnTo>
                    <a:pt x="40" y="0"/>
                  </a:lnTo>
                  <a:lnTo>
                    <a:pt x="57" y="59"/>
                  </a:lnTo>
                  <a:lnTo>
                    <a:pt x="15" y="100"/>
                  </a:lnTo>
                  <a:lnTo>
                    <a:pt x="0" y="95"/>
                  </a:lnTo>
                  <a:lnTo>
                    <a:pt x="1" y="95"/>
                  </a:lnTo>
                  <a:close/>
                </a:path>
              </a:pathLst>
            </a:custGeom>
            <a:solidFill>
              <a:srgbClr val="FFE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2" name="Freeform 76"/>
            <p:cNvSpPr>
              <a:spLocks/>
            </p:cNvSpPr>
            <p:nvPr/>
          </p:nvSpPr>
          <p:spPr bwMode="auto">
            <a:xfrm>
              <a:off x="2386013" y="3992563"/>
              <a:ext cx="79375" cy="71438"/>
            </a:xfrm>
            <a:custGeom>
              <a:avLst/>
              <a:gdLst>
                <a:gd name="T0" fmla="*/ 69 w 72"/>
                <a:gd name="T1" fmla="*/ 61 h 64"/>
                <a:gd name="T2" fmla="*/ 18 w 72"/>
                <a:gd name="T3" fmla="*/ 44 h 64"/>
                <a:gd name="T4" fmla="*/ 2 w 72"/>
                <a:gd name="T5" fmla="*/ 0 h 64"/>
                <a:gd name="T6" fmla="*/ 72 w 72"/>
                <a:gd name="T7" fmla="*/ 2 h 64"/>
                <a:gd name="T8" fmla="*/ 69 w 72"/>
                <a:gd name="T9" fmla="*/ 61 h 64"/>
              </a:gdLst>
              <a:ahLst/>
              <a:cxnLst>
                <a:cxn ang="0">
                  <a:pos x="T0" y="T1"/>
                </a:cxn>
                <a:cxn ang="0">
                  <a:pos x="T2" y="T3"/>
                </a:cxn>
                <a:cxn ang="0">
                  <a:pos x="T4" y="T5"/>
                </a:cxn>
                <a:cxn ang="0">
                  <a:pos x="T6" y="T7"/>
                </a:cxn>
                <a:cxn ang="0">
                  <a:pos x="T8" y="T9"/>
                </a:cxn>
              </a:cxnLst>
              <a:rect l="0" t="0" r="r" b="b"/>
              <a:pathLst>
                <a:path w="72" h="64">
                  <a:moveTo>
                    <a:pt x="69" y="61"/>
                  </a:moveTo>
                  <a:cubicBezTo>
                    <a:pt x="51" y="64"/>
                    <a:pt x="31" y="58"/>
                    <a:pt x="18" y="44"/>
                  </a:cubicBezTo>
                  <a:cubicBezTo>
                    <a:pt x="5" y="32"/>
                    <a:pt x="0" y="16"/>
                    <a:pt x="2" y="0"/>
                  </a:cubicBezTo>
                  <a:cubicBezTo>
                    <a:pt x="72" y="2"/>
                    <a:pt x="72" y="2"/>
                    <a:pt x="72" y="2"/>
                  </a:cubicBezTo>
                  <a:lnTo>
                    <a:pt x="69" y="61"/>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3" name="Freeform 77"/>
            <p:cNvSpPr>
              <a:spLocks/>
            </p:cNvSpPr>
            <p:nvPr/>
          </p:nvSpPr>
          <p:spPr bwMode="auto">
            <a:xfrm>
              <a:off x="2963863" y="3321050"/>
              <a:ext cx="150812" cy="117475"/>
            </a:xfrm>
            <a:custGeom>
              <a:avLst/>
              <a:gdLst>
                <a:gd name="T0" fmla="*/ 9 w 95"/>
                <a:gd name="T1" fmla="*/ 74 h 74"/>
                <a:gd name="T2" fmla="*/ 0 w 95"/>
                <a:gd name="T3" fmla="*/ 42 h 74"/>
                <a:gd name="T4" fmla="*/ 42 w 95"/>
                <a:gd name="T5" fmla="*/ 0 h 74"/>
                <a:gd name="T6" fmla="*/ 95 w 95"/>
                <a:gd name="T7" fmla="*/ 62 h 74"/>
                <a:gd name="T8" fmla="*/ 94 w 95"/>
                <a:gd name="T9" fmla="*/ 63 h 74"/>
                <a:gd name="T10" fmla="*/ 9 w 95"/>
                <a:gd name="T11" fmla="*/ 74 h 74"/>
                <a:gd name="T12" fmla="*/ 9 w 95"/>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95" h="74">
                  <a:moveTo>
                    <a:pt x="9" y="74"/>
                  </a:moveTo>
                  <a:lnTo>
                    <a:pt x="0" y="42"/>
                  </a:lnTo>
                  <a:lnTo>
                    <a:pt x="42" y="0"/>
                  </a:lnTo>
                  <a:lnTo>
                    <a:pt x="95" y="62"/>
                  </a:lnTo>
                  <a:lnTo>
                    <a:pt x="94" y="63"/>
                  </a:lnTo>
                  <a:lnTo>
                    <a:pt x="9" y="74"/>
                  </a:lnTo>
                  <a:lnTo>
                    <a:pt x="9" y="74"/>
                  </a:lnTo>
                  <a:close/>
                </a:path>
              </a:pathLst>
            </a:custGeom>
            <a:solidFill>
              <a:srgbClr val="E4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4" name="Freeform 78"/>
            <p:cNvSpPr>
              <a:spLocks/>
            </p:cNvSpPr>
            <p:nvPr/>
          </p:nvSpPr>
          <p:spPr bwMode="auto">
            <a:xfrm>
              <a:off x="2819400" y="3589338"/>
              <a:ext cx="119062" cy="109538"/>
            </a:xfrm>
            <a:custGeom>
              <a:avLst/>
              <a:gdLst>
                <a:gd name="T0" fmla="*/ 1 w 75"/>
                <a:gd name="T1" fmla="*/ 39 h 69"/>
                <a:gd name="T2" fmla="*/ 60 w 75"/>
                <a:gd name="T3" fmla="*/ 0 h 69"/>
                <a:gd name="T4" fmla="*/ 75 w 75"/>
                <a:gd name="T5" fmla="*/ 5 h 69"/>
                <a:gd name="T6" fmla="*/ 12 w 75"/>
                <a:gd name="T7" fmla="*/ 69 h 69"/>
                <a:gd name="T8" fmla="*/ 0 w 75"/>
                <a:gd name="T9" fmla="*/ 39 h 69"/>
                <a:gd name="T10" fmla="*/ 1 w 75"/>
                <a:gd name="T11" fmla="*/ 39 h 69"/>
              </a:gdLst>
              <a:ahLst/>
              <a:cxnLst>
                <a:cxn ang="0">
                  <a:pos x="T0" y="T1"/>
                </a:cxn>
                <a:cxn ang="0">
                  <a:pos x="T2" y="T3"/>
                </a:cxn>
                <a:cxn ang="0">
                  <a:pos x="T4" y="T5"/>
                </a:cxn>
                <a:cxn ang="0">
                  <a:pos x="T6" y="T7"/>
                </a:cxn>
                <a:cxn ang="0">
                  <a:pos x="T8" y="T9"/>
                </a:cxn>
                <a:cxn ang="0">
                  <a:pos x="T10" y="T11"/>
                </a:cxn>
              </a:cxnLst>
              <a:rect l="0" t="0" r="r" b="b"/>
              <a:pathLst>
                <a:path w="75" h="69">
                  <a:moveTo>
                    <a:pt x="1" y="39"/>
                  </a:moveTo>
                  <a:lnTo>
                    <a:pt x="60" y="0"/>
                  </a:lnTo>
                  <a:lnTo>
                    <a:pt x="75" y="5"/>
                  </a:lnTo>
                  <a:lnTo>
                    <a:pt x="12" y="69"/>
                  </a:lnTo>
                  <a:lnTo>
                    <a:pt x="0" y="39"/>
                  </a:lnTo>
                  <a:lnTo>
                    <a:pt x="1" y="39"/>
                  </a:lnTo>
                  <a:close/>
                </a:path>
              </a:pathLst>
            </a:custGeom>
            <a:solidFill>
              <a:srgbClr val="F1A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5" name="Freeform 79"/>
            <p:cNvSpPr>
              <a:spLocks/>
            </p:cNvSpPr>
            <p:nvPr/>
          </p:nvSpPr>
          <p:spPr bwMode="auto">
            <a:xfrm>
              <a:off x="2486025" y="3875088"/>
              <a:ext cx="133350" cy="122238"/>
            </a:xfrm>
            <a:custGeom>
              <a:avLst/>
              <a:gdLst>
                <a:gd name="T0" fmla="*/ 0 w 84"/>
                <a:gd name="T1" fmla="*/ 0 h 77"/>
                <a:gd name="T2" fmla="*/ 84 w 84"/>
                <a:gd name="T3" fmla="*/ 29 h 77"/>
                <a:gd name="T4" fmla="*/ 36 w 84"/>
                <a:gd name="T5" fmla="*/ 77 h 77"/>
                <a:gd name="T6" fmla="*/ 1 w 84"/>
                <a:gd name="T7" fmla="*/ 2 h 77"/>
                <a:gd name="T8" fmla="*/ 0 w 84"/>
                <a:gd name="T9" fmla="*/ 0 h 77"/>
              </a:gdLst>
              <a:ahLst/>
              <a:cxnLst>
                <a:cxn ang="0">
                  <a:pos x="T0" y="T1"/>
                </a:cxn>
                <a:cxn ang="0">
                  <a:pos x="T2" y="T3"/>
                </a:cxn>
                <a:cxn ang="0">
                  <a:pos x="T4" y="T5"/>
                </a:cxn>
                <a:cxn ang="0">
                  <a:pos x="T6" y="T7"/>
                </a:cxn>
                <a:cxn ang="0">
                  <a:pos x="T8" y="T9"/>
                </a:cxn>
              </a:cxnLst>
              <a:rect l="0" t="0" r="r" b="b"/>
              <a:pathLst>
                <a:path w="84" h="77">
                  <a:moveTo>
                    <a:pt x="0" y="0"/>
                  </a:moveTo>
                  <a:lnTo>
                    <a:pt x="84" y="29"/>
                  </a:lnTo>
                  <a:lnTo>
                    <a:pt x="36" y="77"/>
                  </a:lnTo>
                  <a:lnTo>
                    <a:pt x="1" y="2"/>
                  </a:lnTo>
                  <a:lnTo>
                    <a:pt x="0" y="0"/>
                  </a:lnTo>
                  <a:close/>
                </a:path>
              </a:pathLst>
            </a:custGeom>
            <a:solidFill>
              <a:srgbClr val="CE53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6" name="Freeform 80"/>
            <p:cNvSpPr>
              <a:spLocks/>
            </p:cNvSpPr>
            <p:nvPr/>
          </p:nvSpPr>
          <p:spPr bwMode="auto">
            <a:xfrm>
              <a:off x="2462213" y="3878263"/>
              <a:ext cx="80962" cy="182563"/>
            </a:xfrm>
            <a:custGeom>
              <a:avLst/>
              <a:gdLst>
                <a:gd name="T0" fmla="*/ 0 w 73"/>
                <a:gd name="T1" fmla="*/ 164 h 164"/>
                <a:gd name="T2" fmla="*/ 3 w 73"/>
                <a:gd name="T3" fmla="*/ 105 h 164"/>
                <a:gd name="T4" fmla="*/ 31 w 73"/>
                <a:gd name="T5" fmla="*/ 106 h 164"/>
                <a:gd name="T6" fmla="*/ 22 w 73"/>
                <a:gd name="T7" fmla="*/ 0 h 164"/>
                <a:gd name="T8" fmla="*/ 73 w 73"/>
                <a:gd name="T9" fmla="*/ 107 h 164"/>
                <a:gd name="T10" fmla="*/ 32 w 73"/>
                <a:gd name="T11" fmla="*/ 148 h 164"/>
                <a:gd name="T12" fmla="*/ 0 w 73"/>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73" h="164">
                  <a:moveTo>
                    <a:pt x="0" y="164"/>
                  </a:moveTo>
                  <a:cubicBezTo>
                    <a:pt x="3" y="105"/>
                    <a:pt x="3" y="105"/>
                    <a:pt x="3" y="105"/>
                  </a:cubicBezTo>
                  <a:cubicBezTo>
                    <a:pt x="31" y="106"/>
                    <a:pt x="31" y="106"/>
                    <a:pt x="31" y="106"/>
                  </a:cubicBezTo>
                  <a:cubicBezTo>
                    <a:pt x="22" y="0"/>
                    <a:pt x="22" y="0"/>
                    <a:pt x="22" y="0"/>
                  </a:cubicBezTo>
                  <a:cubicBezTo>
                    <a:pt x="73" y="107"/>
                    <a:pt x="73" y="107"/>
                    <a:pt x="73" y="107"/>
                  </a:cubicBezTo>
                  <a:cubicBezTo>
                    <a:pt x="32" y="148"/>
                    <a:pt x="32" y="148"/>
                    <a:pt x="32" y="148"/>
                  </a:cubicBezTo>
                  <a:cubicBezTo>
                    <a:pt x="23" y="157"/>
                    <a:pt x="12" y="163"/>
                    <a:pt x="0" y="164"/>
                  </a:cubicBezTo>
                  <a:close/>
                </a:path>
              </a:pathLst>
            </a:custGeom>
            <a:solidFill>
              <a:srgbClr val="F0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7" name="Freeform 81"/>
            <p:cNvSpPr>
              <a:spLocks/>
            </p:cNvSpPr>
            <p:nvPr/>
          </p:nvSpPr>
          <p:spPr bwMode="auto">
            <a:xfrm>
              <a:off x="2913063" y="3635375"/>
              <a:ext cx="141287" cy="268288"/>
            </a:xfrm>
            <a:custGeom>
              <a:avLst/>
              <a:gdLst>
                <a:gd name="T0" fmla="*/ 110 w 127"/>
                <a:gd name="T1" fmla="*/ 38 h 241"/>
                <a:gd name="T2" fmla="*/ 127 w 127"/>
                <a:gd name="T3" fmla="*/ 240 h 241"/>
                <a:gd name="T4" fmla="*/ 126 w 127"/>
                <a:gd name="T5" fmla="*/ 241 h 241"/>
                <a:gd name="T6" fmla="*/ 126 w 127"/>
                <a:gd name="T7" fmla="*/ 241 h 241"/>
                <a:gd name="T8" fmla="*/ 0 w 127"/>
                <a:gd name="T9" fmla="*/ 70 h 241"/>
                <a:gd name="T10" fmla="*/ 69 w 127"/>
                <a:gd name="T11" fmla="*/ 0 h 241"/>
                <a:gd name="T12" fmla="*/ 110 w 127"/>
                <a:gd name="T13" fmla="*/ 38 h 241"/>
              </a:gdLst>
              <a:ahLst/>
              <a:cxnLst>
                <a:cxn ang="0">
                  <a:pos x="T0" y="T1"/>
                </a:cxn>
                <a:cxn ang="0">
                  <a:pos x="T2" y="T3"/>
                </a:cxn>
                <a:cxn ang="0">
                  <a:pos x="T4" y="T5"/>
                </a:cxn>
                <a:cxn ang="0">
                  <a:pos x="T6" y="T7"/>
                </a:cxn>
                <a:cxn ang="0">
                  <a:pos x="T8" y="T9"/>
                </a:cxn>
                <a:cxn ang="0">
                  <a:pos x="T10" y="T11"/>
                </a:cxn>
                <a:cxn ang="0">
                  <a:pos x="T12" y="T13"/>
                </a:cxn>
              </a:cxnLst>
              <a:rect l="0" t="0" r="r" b="b"/>
              <a:pathLst>
                <a:path w="127" h="241">
                  <a:moveTo>
                    <a:pt x="110" y="38"/>
                  </a:moveTo>
                  <a:cubicBezTo>
                    <a:pt x="127" y="240"/>
                    <a:pt x="127" y="240"/>
                    <a:pt x="127" y="240"/>
                  </a:cubicBezTo>
                  <a:cubicBezTo>
                    <a:pt x="127" y="240"/>
                    <a:pt x="127" y="241"/>
                    <a:pt x="126" y="241"/>
                  </a:cubicBezTo>
                  <a:cubicBezTo>
                    <a:pt x="126" y="241"/>
                    <a:pt x="126" y="241"/>
                    <a:pt x="126" y="241"/>
                  </a:cubicBezTo>
                  <a:cubicBezTo>
                    <a:pt x="0" y="70"/>
                    <a:pt x="0" y="70"/>
                    <a:pt x="0" y="70"/>
                  </a:cubicBezTo>
                  <a:cubicBezTo>
                    <a:pt x="69" y="0"/>
                    <a:pt x="69" y="0"/>
                    <a:pt x="69" y="0"/>
                  </a:cubicBezTo>
                  <a:lnTo>
                    <a:pt x="110" y="38"/>
                  </a:lnTo>
                  <a:close/>
                </a:path>
              </a:pathLst>
            </a:custGeom>
            <a:solidFill>
              <a:srgbClr val="98A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8" name="Freeform 82"/>
            <p:cNvSpPr>
              <a:spLocks/>
            </p:cNvSpPr>
            <p:nvPr/>
          </p:nvSpPr>
          <p:spPr bwMode="auto">
            <a:xfrm>
              <a:off x="2832100" y="3713163"/>
              <a:ext cx="222250" cy="190500"/>
            </a:xfrm>
            <a:custGeom>
              <a:avLst/>
              <a:gdLst>
                <a:gd name="T0" fmla="*/ 0 w 140"/>
                <a:gd name="T1" fmla="*/ 52 h 120"/>
                <a:gd name="T2" fmla="*/ 0 w 140"/>
                <a:gd name="T3" fmla="*/ 53 h 120"/>
                <a:gd name="T4" fmla="*/ 0 w 140"/>
                <a:gd name="T5" fmla="*/ 52 h 120"/>
                <a:gd name="T6" fmla="*/ 51 w 140"/>
                <a:gd name="T7" fmla="*/ 0 h 120"/>
                <a:gd name="T8" fmla="*/ 140 w 140"/>
                <a:gd name="T9" fmla="*/ 120 h 120"/>
                <a:gd name="T10" fmla="*/ 0 w 140"/>
                <a:gd name="T11" fmla="*/ 52 h 120"/>
              </a:gdLst>
              <a:ahLst/>
              <a:cxnLst>
                <a:cxn ang="0">
                  <a:pos x="T0" y="T1"/>
                </a:cxn>
                <a:cxn ang="0">
                  <a:pos x="T2" y="T3"/>
                </a:cxn>
                <a:cxn ang="0">
                  <a:pos x="T4" y="T5"/>
                </a:cxn>
                <a:cxn ang="0">
                  <a:pos x="T6" y="T7"/>
                </a:cxn>
                <a:cxn ang="0">
                  <a:pos x="T8" y="T9"/>
                </a:cxn>
                <a:cxn ang="0">
                  <a:pos x="T10" y="T11"/>
                </a:cxn>
              </a:cxnLst>
              <a:rect l="0" t="0" r="r" b="b"/>
              <a:pathLst>
                <a:path w="140" h="120">
                  <a:moveTo>
                    <a:pt x="0" y="52"/>
                  </a:moveTo>
                  <a:lnTo>
                    <a:pt x="0" y="53"/>
                  </a:lnTo>
                  <a:lnTo>
                    <a:pt x="0" y="52"/>
                  </a:lnTo>
                  <a:lnTo>
                    <a:pt x="51" y="0"/>
                  </a:lnTo>
                  <a:lnTo>
                    <a:pt x="140" y="120"/>
                  </a:lnTo>
                  <a:lnTo>
                    <a:pt x="0" y="52"/>
                  </a:lnTo>
                  <a:close/>
                </a:path>
              </a:pathLst>
            </a:custGeom>
            <a:solidFill>
              <a:srgbClr val="7A9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49" name="Freeform 83"/>
            <p:cNvSpPr>
              <a:spLocks/>
            </p:cNvSpPr>
            <p:nvPr/>
          </p:nvSpPr>
          <p:spPr bwMode="auto">
            <a:xfrm>
              <a:off x="3038475" y="3533775"/>
              <a:ext cx="93662" cy="131763"/>
            </a:xfrm>
            <a:custGeom>
              <a:avLst/>
              <a:gdLst>
                <a:gd name="T0" fmla="*/ 57 w 84"/>
                <a:gd name="T1" fmla="*/ 118 h 118"/>
                <a:gd name="T2" fmla="*/ 0 w 84"/>
                <a:gd name="T3" fmla="*/ 47 h 118"/>
                <a:gd name="T4" fmla="*/ 27 w 84"/>
                <a:gd name="T5" fmla="*/ 20 h 118"/>
                <a:gd name="T6" fmla="*/ 84 w 84"/>
                <a:gd name="T7" fmla="*/ 6 h 118"/>
                <a:gd name="T8" fmla="*/ 57 w 84"/>
                <a:gd name="T9" fmla="*/ 118 h 118"/>
              </a:gdLst>
              <a:ahLst/>
              <a:cxnLst>
                <a:cxn ang="0">
                  <a:pos x="T0" y="T1"/>
                </a:cxn>
                <a:cxn ang="0">
                  <a:pos x="T2" y="T3"/>
                </a:cxn>
                <a:cxn ang="0">
                  <a:pos x="T4" y="T5"/>
                </a:cxn>
                <a:cxn ang="0">
                  <a:pos x="T6" y="T7"/>
                </a:cxn>
                <a:cxn ang="0">
                  <a:pos x="T8" y="T9"/>
                </a:cxn>
              </a:cxnLst>
              <a:rect l="0" t="0" r="r" b="b"/>
              <a:pathLst>
                <a:path w="84" h="118">
                  <a:moveTo>
                    <a:pt x="57" y="118"/>
                  </a:moveTo>
                  <a:cubicBezTo>
                    <a:pt x="0" y="47"/>
                    <a:pt x="0" y="47"/>
                    <a:pt x="0" y="47"/>
                  </a:cubicBezTo>
                  <a:cubicBezTo>
                    <a:pt x="27" y="20"/>
                    <a:pt x="27" y="20"/>
                    <a:pt x="27" y="20"/>
                  </a:cubicBezTo>
                  <a:cubicBezTo>
                    <a:pt x="42" y="4"/>
                    <a:pt x="64" y="0"/>
                    <a:pt x="84" y="6"/>
                  </a:cubicBezTo>
                  <a:cubicBezTo>
                    <a:pt x="73" y="55"/>
                    <a:pt x="57" y="118"/>
                    <a:pt x="57" y="118"/>
                  </a:cubicBezTo>
                  <a:close/>
                </a:path>
              </a:pathLst>
            </a:custGeom>
            <a:solidFill>
              <a:srgbClr val="887D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0" name="Freeform 84"/>
            <p:cNvSpPr>
              <a:spLocks/>
            </p:cNvSpPr>
            <p:nvPr/>
          </p:nvSpPr>
          <p:spPr bwMode="auto">
            <a:xfrm>
              <a:off x="2832100" y="3795713"/>
              <a:ext cx="222250" cy="173038"/>
            </a:xfrm>
            <a:custGeom>
              <a:avLst/>
              <a:gdLst>
                <a:gd name="T0" fmla="*/ 0 w 198"/>
                <a:gd name="T1" fmla="*/ 0 h 155"/>
                <a:gd name="T2" fmla="*/ 198 w 198"/>
                <a:gd name="T3" fmla="*/ 97 h 155"/>
                <a:gd name="T4" fmla="*/ 198 w 198"/>
                <a:gd name="T5" fmla="*/ 97 h 155"/>
                <a:gd name="T6" fmla="*/ 177 w 198"/>
                <a:gd name="T7" fmla="*/ 125 h 155"/>
                <a:gd name="T8" fmla="*/ 134 w 198"/>
                <a:gd name="T9" fmla="*/ 155 h 155"/>
                <a:gd name="T10" fmla="*/ 0 w 198"/>
                <a:gd name="T11" fmla="*/ 1 h 155"/>
                <a:gd name="T12" fmla="*/ 0 w 198"/>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198" h="155">
                  <a:moveTo>
                    <a:pt x="0" y="0"/>
                  </a:moveTo>
                  <a:cubicBezTo>
                    <a:pt x="198" y="97"/>
                    <a:pt x="198" y="97"/>
                    <a:pt x="198" y="97"/>
                  </a:cubicBezTo>
                  <a:cubicBezTo>
                    <a:pt x="198" y="97"/>
                    <a:pt x="198" y="97"/>
                    <a:pt x="198" y="97"/>
                  </a:cubicBezTo>
                  <a:cubicBezTo>
                    <a:pt x="192" y="107"/>
                    <a:pt x="185" y="116"/>
                    <a:pt x="177" y="125"/>
                  </a:cubicBezTo>
                  <a:cubicBezTo>
                    <a:pt x="164" y="137"/>
                    <a:pt x="150" y="147"/>
                    <a:pt x="134" y="155"/>
                  </a:cubicBezTo>
                  <a:cubicBezTo>
                    <a:pt x="0" y="1"/>
                    <a:pt x="0" y="1"/>
                    <a:pt x="0" y="1"/>
                  </a:cubicBezTo>
                  <a:lnTo>
                    <a:pt x="0" y="0"/>
                  </a:lnTo>
                  <a:close/>
                </a:path>
              </a:pathLst>
            </a:custGeom>
            <a:solidFill>
              <a:srgbClr val="3767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1" name="Freeform 85"/>
            <p:cNvSpPr>
              <a:spLocks/>
            </p:cNvSpPr>
            <p:nvPr/>
          </p:nvSpPr>
          <p:spPr bwMode="auto">
            <a:xfrm>
              <a:off x="3035300" y="3678238"/>
              <a:ext cx="71437" cy="225425"/>
            </a:xfrm>
            <a:custGeom>
              <a:avLst/>
              <a:gdLst>
                <a:gd name="T0" fmla="*/ 64 w 64"/>
                <a:gd name="T1" fmla="*/ 58 h 202"/>
                <a:gd name="T2" fmla="*/ 17 w 64"/>
                <a:gd name="T3" fmla="*/ 202 h 202"/>
                <a:gd name="T4" fmla="*/ 0 w 64"/>
                <a:gd name="T5" fmla="*/ 0 h 202"/>
                <a:gd name="T6" fmla="*/ 64 w 64"/>
                <a:gd name="T7" fmla="*/ 58 h 202"/>
              </a:gdLst>
              <a:ahLst/>
              <a:cxnLst>
                <a:cxn ang="0">
                  <a:pos x="T0" y="T1"/>
                </a:cxn>
                <a:cxn ang="0">
                  <a:pos x="T2" y="T3"/>
                </a:cxn>
                <a:cxn ang="0">
                  <a:pos x="T4" y="T5"/>
                </a:cxn>
                <a:cxn ang="0">
                  <a:pos x="T6" y="T7"/>
                </a:cxn>
              </a:cxnLst>
              <a:rect l="0" t="0" r="r" b="b"/>
              <a:pathLst>
                <a:path w="64" h="202">
                  <a:moveTo>
                    <a:pt x="64" y="58"/>
                  </a:moveTo>
                  <a:cubicBezTo>
                    <a:pt x="54" y="103"/>
                    <a:pt x="44" y="158"/>
                    <a:pt x="17" y="202"/>
                  </a:cubicBezTo>
                  <a:cubicBezTo>
                    <a:pt x="0" y="0"/>
                    <a:pt x="0" y="0"/>
                    <a:pt x="0" y="0"/>
                  </a:cubicBezTo>
                  <a:lnTo>
                    <a:pt x="64" y="58"/>
                  </a:lnTo>
                  <a:close/>
                </a:path>
              </a:pathLst>
            </a:custGeom>
            <a:solidFill>
              <a:srgbClr val="F264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2" name="Freeform 86"/>
            <p:cNvSpPr>
              <a:spLocks/>
            </p:cNvSpPr>
            <p:nvPr/>
          </p:nvSpPr>
          <p:spPr bwMode="auto">
            <a:xfrm>
              <a:off x="3035300" y="3665538"/>
              <a:ext cx="85725" cy="77788"/>
            </a:xfrm>
            <a:custGeom>
              <a:avLst/>
              <a:gdLst>
                <a:gd name="T0" fmla="*/ 0 w 76"/>
                <a:gd name="T1" fmla="*/ 10 h 69"/>
                <a:gd name="T2" fmla="*/ 60 w 76"/>
                <a:gd name="T3" fmla="*/ 0 h 69"/>
                <a:gd name="T4" fmla="*/ 76 w 76"/>
                <a:gd name="T5" fmla="*/ 21 h 69"/>
                <a:gd name="T6" fmla="*/ 64 w 76"/>
                <a:gd name="T7" fmla="*/ 69 h 69"/>
                <a:gd name="T8" fmla="*/ 0 w 76"/>
                <a:gd name="T9" fmla="*/ 11 h 69"/>
                <a:gd name="T10" fmla="*/ 0 w 76"/>
                <a:gd name="T11" fmla="*/ 10 h 69"/>
              </a:gdLst>
              <a:ahLst/>
              <a:cxnLst>
                <a:cxn ang="0">
                  <a:pos x="T0" y="T1"/>
                </a:cxn>
                <a:cxn ang="0">
                  <a:pos x="T2" y="T3"/>
                </a:cxn>
                <a:cxn ang="0">
                  <a:pos x="T4" y="T5"/>
                </a:cxn>
                <a:cxn ang="0">
                  <a:pos x="T6" y="T7"/>
                </a:cxn>
                <a:cxn ang="0">
                  <a:pos x="T8" y="T9"/>
                </a:cxn>
                <a:cxn ang="0">
                  <a:pos x="T10" y="T11"/>
                </a:cxn>
              </a:cxnLst>
              <a:rect l="0" t="0" r="r" b="b"/>
              <a:pathLst>
                <a:path w="76" h="69">
                  <a:moveTo>
                    <a:pt x="0" y="10"/>
                  </a:moveTo>
                  <a:cubicBezTo>
                    <a:pt x="60" y="0"/>
                    <a:pt x="60" y="0"/>
                    <a:pt x="60" y="0"/>
                  </a:cubicBezTo>
                  <a:cubicBezTo>
                    <a:pt x="76" y="21"/>
                    <a:pt x="76" y="21"/>
                    <a:pt x="76" y="21"/>
                  </a:cubicBezTo>
                  <a:cubicBezTo>
                    <a:pt x="71" y="34"/>
                    <a:pt x="68" y="51"/>
                    <a:pt x="64" y="69"/>
                  </a:cubicBezTo>
                  <a:cubicBezTo>
                    <a:pt x="0" y="11"/>
                    <a:pt x="0" y="11"/>
                    <a:pt x="0" y="11"/>
                  </a:cubicBezTo>
                  <a:lnTo>
                    <a:pt x="0" y="10"/>
                  </a:lnTo>
                  <a:close/>
                </a:path>
              </a:pathLst>
            </a:custGeom>
            <a:solidFill>
              <a:srgbClr val="85AB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3" name="Freeform 87"/>
            <p:cNvSpPr>
              <a:spLocks/>
            </p:cNvSpPr>
            <p:nvPr/>
          </p:nvSpPr>
          <p:spPr bwMode="auto">
            <a:xfrm>
              <a:off x="2989263" y="3586163"/>
              <a:ext cx="112712" cy="92075"/>
            </a:xfrm>
            <a:custGeom>
              <a:avLst/>
              <a:gdLst>
                <a:gd name="T0" fmla="*/ 29 w 71"/>
                <a:gd name="T1" fmla="*/ 57 h 58"/>
                <a:gd name="T2" fmla="*/ 29 w 71"/>
                <a:gd name="T3" fmla="*/ 58 h 58"/>
                <a:gd name="T4" fmla="*/ 0 w 71"/>
                <a:gd name="T5" fmla="*/ 31 h 58"/>
                <a:gd name="T6" fmla="*/ 31 w 71"/>
                <a:gd name="T7" fmla="*/ 0 h 58"/>
                <a:gd name="T8" fmla="*/ 71 w 71"/>
                <a:gd name="T9" fmla="*/ 50 h 58"/>
                <a:gd name="T10" fmla="*/ 29 w 71"/>
                <a:gd name="T11" fmla="*/ 57 h 58"/>
              </a:gdLst>
              <a:ahLst/>
              <a:cxnLst>
                <a:cxn ang="0">
                  <a:pos x="T0" y="T1"/>
                </a:cxn>
                <a:cxn ang="0">
                  <a:pos x="T2" y="T3"/>
                </a:cxn>
                <a:cxn ang="0">
                  <a:pos x="T4" y="T5"/>
                </a:cxn>
                <a:cxn ang="0">
                  <a:pos x="T6" y="T7"/>
                </a:cxn>
                <a:cxn ang="0">
                  <a:pos x="T8" y="T9"/>
                </a:cxn>
                <a:cxn ang="0">
                  <a:pos x="T10" y="T11"/>
                </a:cxn>
              </a:cxnLst>
              <a:rect l="0" t="0" r="r" b="b"/>
              <a:pathLst>
                <a:path w="71" h="58">
                  <a:moveTo>
                    <a:pt x="29" y="57"/>
                  </a:moveTo>
                  <a:lnTo>
                    <a:pt x="29" y="58"/>
                  </a:lnTo>
                  <a:lnTo>
                    <a:pt x="0" y="31"/>
                  </a:lnTo>
                  <a:lnTo>
                    <a:pt x="31" y="0"/>
                  </a:lnTo>
                  <a:lnTo>
                    <a:pt x="71" y="50"/>
                  </a:lnTo>
                  <a:lnTo>
                    <a:pt x="29" y="57"/>
                  </a:lnTo>
                  <a:close/>
                </a:path>
              </a:pathLst>
            </a:custGeom>
            <a:solidFill>
              <a:srgbClr val="F9A0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4" name="Freeform 88"/>
            <p:cNvSpPr>
              <a:spLocks/>
            </p:cNvSpPr>
            <p:nvPr/>
          </p:nvSpPr>
          <p:spPr bwMode="auto">
            <a:xfrm>
              <a:off x="3101975" y="3540125"/>
              <a:ext cx="84137" cy="149225"/>
            </a:xfrm>
            <a:custGeom>
              <a:avLst/>
              <a:gdLst>
                <a:gd name="T0" fmla="*/ 0 w 75"/>
                <a:gd name="T1" fmla="*/ 112 h 133"/>
                <a:gd name="T2" fmla="*/ 27 w 75"/>
                <a:gd name="T3" fmla="*/ 0 h 133"/>
                <a:gd name="T4" fmla="*/ 53 w 75"/>
                <a:gd name="T5" fmla="*/ 15 h 133"/>
                <a:gd name="T6" fmla="*/ 27 w 75"/>
                <a:gd name="T7" fmla="*/ 112 h 133"/>
                <a:gd name="T8" fmla="*/ 16 w 75"/>
                <a:gd name="T9" fmla="*/ 133 h 133"/>
                <a:gd name="T10" fmla="*/ 0 w 75"/>
                <a:gd name="T11" fmla="*/ 112 h 133"/>
              </a:gdLst>
              <a:ahLst/>
              <a:cxnLst>
                <a:cxn ang="0">
                  <a:pos x="T0" y="T1"/>
                </a:cxn>
                <a:cxn ang="0">
                  <a:pos x="T2" y="T3"/>
                </a:cxn>
                <a:cxn ang="0">
                  <a:pos x="T4" y="T5"/>
                </a:cxn>
                <a:cxn ang="0">
                  <a:pos x="T6" y="T7"/>
                </a:cxn>
                <a:cxn ang="0">
                  <a:pos x="T8" y="T9"/>
                </a:cxn>
                <a:cxn ang="0">
                  <a:pos x="T10" y="T11"/>
                </a:cxn>
              </a:cxnLst>
              <a:rect l="0" t="0" r="r" b="b"/>
              <a:pathLst>
                <a:path w="75" h="133">
                  <a:moveTo>
                    <a:pt x="0" y="112"/>
                  </a:moveTo>
                  <a:cubicBezTo>
                    <a:pt x="0" y="112"/>
                    <a:pt x="16" y="49"/>
                    <a:pt x="27" y="0"/>
                  </a:cubicBezTo>
                  <a:cubicBezTo>
                    <a:pt x="37" y="3"/>
                    <a:pt x="45" y="7"/>
                    <a:pt x="53" y="15"/>
                  </a:cubicBezTo>
                  <a:cubicBezTo>
                    <a:pt x="75" y="37"/>
                    <a:pt x="50" y="83"/>
                    <a:pt x="27" y="112"/>
                  </a:cubicBezTo>
                  <a:cubicBezTo>
                    <a:pt x="23" y="117"/>
                    <a:pt x="19" y="124"/>
                    <a:pt x="16" y="133"/>
                  </a:cubicBezTo>
                  <a:cubicBezTo>
                    <a:pt x="0" y="112"/>
                    <a:pt x="0" y="112"/>
                    <a:pt x="0" y="112"/>
                  </a:cubicBezTo>
                  <a:close/>
                </a:path>
              </a:pathLst>
            </a:custGeom>
            <a:solidFill>
              <a:srgbClr val="406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5" name="Freeform 89"/>
            <p:cNvSpPr>
              <a:spLocks/>
            </p:cNvSpPr>
            <p:nvPr/>
          </p:nvSpPr>
          <p:spPr bwMode="auto">
            <a:xfrm>
              <a:off x="2665413" y="3970338"/>
              <a:ext cx="122237" cy="115888"/>
            </a:xfrm>
            <a:custGeom>
              <a:avLst/>
              <a:gdLst>
                <a:gd name="T0" fmla="*/ 109 w 109"/>
                <a:gd name="T1" fmla="*/ 51 h 104"/>
                <a:gd name="T2" fmla="*/ 88 w 109"/>
                <a:gd name="T3" fmla="*/ 61 h 104"/>
                <a:gd name="T4" fmla="*/ 0 w 109"/>
                <a:gd name="T5" fmla="*/ 98 h 104"/>
                <a:gd name="T6" fmla="*/ 36 w 109"/>
                <a:gd name="T7" fmla="*/ 0 h 104"/>
                <a:gd name="T8" fmla="*/ 109 w 109"/>
                <a:gd name="T9" fmla="*/ 51 h 104"/>
              </a:gdLst>
              <a:ahLst/>
              <a:cxnLst>
                <a:cxn ang="0">
                  <a:pos x="T0" y="T1"/>
                </a:cxn>
                <a:cxn ang="0">
                  <a:pos x="T2" y="T3"/>
                </a:cxn>
                <a:cxn ang="0">
                  <a:pos x="T4" y="T5"/>
                </a:cxn>
                <a:cxn ang="0">
                  <a:pos x="T6" y="T7"/>
                </a:cxn>
                <a:cxn ang="0">
                  <a:pos x="T8" y="T9"/>
                </a:cxn>
              </a:cxnLst>
              <a:rect l="0" t="0" r="r" b="b"/>
              <a:pathLst>
                <a:path w="109" h="104">
                  <a:moveTo>
                    <a:pt x="109" y="51"/>
                  </a:moveTo>
                  <a:cubicBezTo>
                    <a:pt x="100" y="54"/>
                    <a:pt x="93" y="57"/>
                    <a:pt x="88" y="61"/>
                  </a:cubicBezTo>
                  <a:cubicBezTo>
                    <a:pt x="62" y="84"/>
                    <a:pt x="25" y="104"/>
                    <a:pt x="0" y="98"/>
                  </a:cubicBezTo>
                  <a:cubicBezTo>
                    <a:pt x="36" y="0"/>
                    <a:pt x="36" y="0"/>
                    <a:pt x="36" y="0"/>
                  </a:cubicBezTo>
                  <a:lnTo>
                    <a:pt x="109" y="51"/>
                  </a:lnTo>
                  <a:close/>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6" name="Freeform 90"/>
            <p:cNvSpPr>
              <a:spLocks/>
            </p:cNvSpPr>
            <p:nvPr/>
          </p:nvSpPr>
          <p:spPr bwMode="auto">
            <a:xfrm>
              <a:off x="2809875" y="3797300"/>
              <a:ext cx="173037" cy="214313"/>
            </a:xfrm>
            <a:custGeom>
              <a:avLst/>
              <a:gdLst>
                <a:gd name="T0" fmla="*/ 1 w 154"/>
                <a:gd name="T1" fmla="*/ 144 h 192"/>
                <a:gd name="T2" fmla="*/ 20 w 154"/>
                <a:gd name="T3" fmla="*/ 0 h 192"/>
                <a:gd name="T4" fmla="*/ 154 w 154"/>
                <a:gd name="T5" fmla="*/ 154 h 192"/>
                <a:gd name="T6" fmla="*/ 33 w 154"/>
                <a:gd name="T7" fmla="*/ 192 h 192"/>
                <a:gd name="T8" fmla="*/ 0 w 154"/>
                <a:gd name="T9" fmla="*/ 144 h 192"/>
                <a:gd name="T10" fmla="*/ 1 w 154"/>
                <a:gd name="T11" fmla="*/ 144 h 192"/>
              </a:gdLst>
              <a:ahLst/>
              <a:cxnLst>
                <a:cxn ang="0">
                  <a:pos x="T0" y="T1"/>
                </a:cxn>
                <a:cxn ang="0">
                  <a:pos x="T2" y="T3"/>
                </a:cxn>
                <a:cxn ang="0">
                  <a:pos x="T4" y="T5"/>
                </a:cxn>
                <a:cxn ang="0">
                  <a:pos x="T6" y="T7"/>
                </a:cxn>
                <a:cxn ang="0">
                  <a:pos x="T8" y="T9"/>
                </a:cxn>
                <a:cxn ang="0">
                  <a:pos x="T10" y="T11"/>
                </a:cxn>
              </a:cxnLst>
              <a:rect l="0" t="0" r="r" b="b"/>
              <a:pathLst>
                <a:path w="154" h="192">
                  <a:moveTo>
                    <a:pt x="1" y="144"/>
                  </a:moveTo>
                  <a:cubicBezTo>
                    <a:pt x="20" y="0"/>
                    <a:pt x="20" y="0"/>
                    <a:pt x="20" y="0"/>
                  </a:cubicBezTo>
                  <a:cubicBezTo>
                    <a:pt x="154" y="154"/>
                    <a:pt x="154" y="154"/>
                    <a:pt x="154" y="154"/>
                  </a:cubicBezTo>
                  <a:cubicBezTo>
                    <a:pt x="116" y="174"/>
                    <a:pt x="71" y="184"/>
                    <a:pt x="33" y="192"/>
                  </a:cubicBezTo>
                  <a:cubicBezTo>
                    <a:pt x="0" y="144"/>
                    <a:pt x="0" y="144"/>
                    <a:pt x="0" y="144"/>
                  </a:cubicBezTo>
                  <a:lnTo>
                    <a:pt x="1" y="144"/>
                  </a:lnTo>
                  <a:close/>
                </a:path>
              </a:pathLst>
            </a:custGeom>
            <a:solidFill>
              <a:srgbClr val="B2B1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7" name="Freeform 91"/>
            <p:cNvSpPr>
              <a:spLocks/>
            </p:cNvSpPr>
            <p:nvPr/>
          </p:nvSpPr>
          <p:spPr bwMode="auto">
            <a:xfrm>
              <a:off x="2624138" y="3951288"/>
              <a:ext cx="80962" cy="128588"/>
            </a:xfrm>
            <a:custGeom>
              <a:avLst/>
              <a:gdLst>
                <a:gd name="T0" fmla="*/ 37 w 73"/>
                <a:gd name="T1" fmla="*/ 115 h 115"/>
                <a:gd name="T2" fmla="*/ 22 w 73"/>
                <a:gd name="T3" fmla="*/ 107 h 115"/>
                <a:gd name="T4" fmla="*/ 23 w 73"/>
                <a:gd name="T5" fmla="*/ 25 h 115"/>
                <a:gd name="T6" fmla="*/ 48 w 73"/>
                <a:gd name="T7" fmla="*/ 0 h 115"/>
                <a:gd name="T8" fmla="*/ 73 w 73"/>
                <a:gd name="T9" fmla="*/ 17 h 115"/>
                <a:gd name="T10" fmla="*/ 37 w 73"/>
                <a:gd name="T11" fmla="*/ 115 h 115"/>
              </a:gdLst>
              <a:ahLst/>
              <a:cxnLst>
                <a:cxn ang="0">
                  <a:pos x="T0" y="T1"/>
                </a:cxn>
                <a:cxn ang="0">
                  <a:pos x="T2" y="T3"/>
                </a:cxn>
                <a:cxn ang="0">
                  <a:pos x="T4" y="T5"/>
                </a:cxn>
                <a:cxn ang="0">
                  <a:pos x="T6" y="T7"/>
                </a:cxn>
                <a:cxn ang="0">
                  <a:pos x="T8" y="T9"/>
                </a:cxn>
                <a:cxn ang="0">
                  <a:pos x="T10" y="T11"/>
                </a:cxn>
              </a:cxnLst>
              <a:rect l="0" t="0" r="r" b="b"/>
              <a:pathLst>
                <a:path w="73" h="115">
                  <a:moveTo>
                    <a:pt x="37" y="115"/>
                  </a:moveTo>
                  <a:cubicBezTo>
                    <a:pt x="31" y="113"/>
                    <a:pt x="26" y="111"/>
                    <a:pt x="22" y="107"/>
                  </a:cubicBezTo>
                  <a:cubicBezTo>
                    <a:pt x="0" y="84"/>
                    <a:pt x="0" y="48"/>
                    <a:pt x="23" y="25"/>
                  </a:cubicBezTo>
                  <a:cubicBezTo>
                    <a:pt x="48" y="0"/>
                    <a:pt x="48" y="0"/>
                    <a:pt x="48" y="0"/>
                  </a:cubicBezTo>
                  <a:cubicBezTo>
                    <a:pt x="73" y="17"/>
                    <a:pt x="73" y="17"/>
                    <a:pt x="73" y="17"/>
                  </a:cubicBezTo>
                  <a:lnTo>
                    <a:pt x="37" y="115"/>
                  </a:lnTo>
                  <a:close/>
                </a:path>
              </a:pathLst>
            </a:custGeom>
            <a:solidFill>
              <a:srgbClr val="AFB6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8" name="Freeform 92"/>
            <p:cNvSpPr>
              <a:spLocks/>
            </p:cNvSpPr>
            <p:nvPr/>
          </p:nvSpPr>
          <p:spPr bwMode="auto">
            <a:xfrm>
              <a:off x="2678113" y="3875088"/>
              <a:ext cx="131762" cy="95250"/>
            </a:xfrm>
            <a:custGeom>
              <a:avLst/>
              <a:gdLst>
                <a:gd name="T0" fmla="*/ 17 w 83"/>
                <a:gd name="T1" fmla="*/ 60 h 60"/>
                <a:gd name="T2" fmla="*/ 17 w 83"/>
                <a:gd name="T3" fmla="*/ 60 h 60"/>
                <a:gd name="T4" fmla="*/ 0 w 83"/>
                <a:gd name="T5" fmla="*/ 48 h 60"/>
                <a:gd name="T6" fmla="*/ 48 w 83"/>
                <a:gd name="T7" fmla="*/ 0 h 60"/>
                <a:gd name="T8" fmla="*/ 83 w 83"/>
                <a:gd name="T9" fmla="*/ 52 h 60"/>
                <a:gd name="T10" fmla="*/ 17 w 83"/>
                <a:gd name="T11" fmla="*/ 60 h 60"/>
              </a:gdLst>
              <a:ahLst/>
              <a:cxnLst>
                <a:cxn ang="0">
                  <a:pos x="T0" y="T1"/>
                </a:cxn>
                <a:cxn ang="0">
                  <a:pos x="T2" y="T3"/>
                </a:cxn>
                <a:cxn ang="0">
                  <a:pos x="T4" y="T5"/>
                </a:cxn>
                <a:cxn ang="0">
                  <a:pos x="T6" y="T7"/>
                </a:cxn>
                <a:cxn ang="0">
                  <a:pos x="T8" y="T9"/>
                </a:cxn>
                <a:cxn ang="0">
                  <a:pos x="T10" y="T11"/>
                </a:cxn>
              </a:cxnLst>
              <a:rect l="0" t="0" r="r" b="b"/>
              <a:pathLst>
                <a:path w="83" h="60">
                  <a:moveTo>
                    <a:pt x="17" y="60"/>
                  </a:moveTo>
                  <a:lnTo>
                    <a:pt x="17" y="60"/>
                  </a:lnTo>
                  <a:lnTo>
                    <a:pt x="0" y="48"/>
                  </a:lnTo>
                  <a:lnTo>
                    <a:pt x="48" y="0"/>
                  </a:lnTo>
                  <a:lnTo>
                    <a:pt x="83" y="52"/>
                  </a:lnTo>
                  <a:lnTo>
                    <a:pt x="17" y="60"/>
                  </a:lnTo>
                  <a:close/>
                </a:path>
              </a:pathLst>
            </a:custGeom>
            <a:solidFill>
              <a:srgbClr val="9669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59" name="Freeform 93"/>
            <p:cNvSpPr>
              <a:spLocks/>
            </p:cNvSpPr>
            <p:nvPr/>
          </p:nvSpPr>
          <p:spPr bwMode="auto">
            <a:xfrm>
              <a:off x="2705100" y="3957638"/>
              <a:ext cx="142875" cy="69850"/>
            </a:xfrm>
            <a:custGeom>
              <a:avLst/>
              <a:gdLst>
                <a:gd name="T0" fmla="*/ 0 w 127"/>
                <a:gd name="T1" fmla="*/ 11 h 62"/>
                <a:gd name="T2" fmla="*/ 94 w 127"/>
                <a:gd name="T3" fmla="*/ 0 h 62"/>
                <a:gd name="T4" fmla="*/ 127 w 127"/>
                <a:gd name="T5" fmla="*/ 48 h 62"/>
                <a:gd name="T6" fmla="*/ 73 w 127"/>
                <a:gd name="T7" fmla="*/ 62 h 62"/>
                <a:gd name="T8" fmla="*/ 0 w 127"/>
                <a:gd name="T9" fmla="*/ 11 h 62"/>
              </a:gdLst>
              <a:ahLst/>
              <a:cxnLst>
                <a:cxn ang="0">
                  <a:pos x="T0" y="T1"/>
                </a:cxn>
                <a:cxn ang="0">
                  <a:pos x="T2" y="T3"/>
                </a:cxn>
                <a:cxn ang="0">
                  <a:pos x="T4" y="T5"/>
                </a:cxn>
                <a:cxn ang="0">
                  <a:pos x="T6" y="T7"/>
                </a:cxn>
                <a:cxn ang="0">
                  <a:pos x="T8" y="T9"/>
                </a:cxn>
              </a:cxnLst>
              <a:rect l="0" t="0" r="r" b="b"/>
              <a:pathLst>
                <a:path w="127" h="62">
                  <a:moveTo>
                    <a:pt x="0" y="11"/>
                  </a:moveTo>
                  <a:cubicBezTo>
                    <a:pt x="94" y="0"/>
                    <a:pt x="94" y="0"/>
                    <a:pt x="94" y="0"/>
                  </a:cubicBezTo>
                  <a:cubicBezTo>
                    <a:pt x="127" y="48"/>
                    <a:pt x="127" y="48"/>
                    <a:pt x="127" y="48"/>
                  </a:cubicBezTo>
                  <a:cubicBezTo>
                    <a:pt x="106" y="53"/>
                    <a:pt x="87" y="57"/>
                    <a:pt x="73" y="62"/>
                  </a:cubicBezTo>
                  <a:cubicBezTo>
                    <a:pt x="0" y="11"/>
                    <a:pt x="0" y="11"/>
                    <a:pt x="0" y="11"/>
                  </a:cubicBezTo>
                  <a:close/>
                </a:path>
              </a:pathLst>
            </a:custGeom>
            <a:solidFill>
              <a:srgbClr val="D56F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0" name="Freeform 94"/>
            <p:cNvSpPr>
              <a:spLocks/>
            </p:cNvSpPr>
            <p:nvPr/>
          </p:nvSpPr>
          <p:spPr bwMode="auto">
            <a:xfrm>
              <a:off x="2754313" y="3795713"/>
              <a:ext cx="77787" cy="161925"/>
            </a:xfrm>
            <a:custGeom>
              <a:avLst/>
              <a:gdLst>
                <a:gd name="T0" fmla="*/ 36 w 49"/>
                <a:gd name="T1" fmla="*/ 102 h 102"/>
                <a:gd name="T2" fmla="*/ 35 w 49"/>
                <a:gd name="T3" fmla="*/ 102 h 102"/>
                <a:gd name="T4" fmla="*/ 0 w 49"/>
                <a:gd name="T5" fmla="*/ 50 h 102"/>
                <a:gd name="T6" fmla="*/ 49 w 49"/>
                <a:gd name="T7" fmla="*/ 0 h 102"/>
                <a:gd name="T8" fmla="*/ 49 w 49"/>
                <a:gd name="T9" fmla="*/ 1 h 102"/>
                <a:gd name="T10" fmla="*/ 36 w 49"/>
                <a:gd name="T11" fmla="*/ 102 h 102"/>
              </a:gdLst>
              <a:ahLst/>
              <a:cxnLst>
                <a:cxn ang="0">
                  <a:pos x="T0" y="T1"/>
                </a:cxn>
                <a:cxn ang="0">
                  <a:pos x="T2" y="T3"/>
                </a:cxn>
                <a:cxn ang="0">
                  <a:pos x="T4" y="T5"/>
                </a:cxn>
                <a:cxn ang="0">
                  <a:pos x="T6" y="T7"/>
                </a:cxn>
                <a:cxn ang="0">
                  <a:pos x="T8" y="T9"/>
                </a:cxn>
                <a:cxn ang="0">
                  <a:pos x="T10" y="T11"/>
                </a:cxn>
              </a:cxnLst>
              <a:rect l="0" t="0" r="r" b="b"/>
              <a:pathLst>
                <a:path w="49" h="102">
                  <a:moveTo>
                    <a:pt x="36" y="102"/>
                  </a:moveTo>
                  <a:lnTo>
                    <a:pt x="35" y="102"/>
                  </a:lnTo>
                  <a:lnTo>
                    <a:pt x="0" y="50"/>
                  </a:lnTo>
                  <a:lnTo>
                    <a:pt x="49" y="0"/>
                  </a:lnTo>
                  <a:lnTo>
                    <a:pt x="49" y="1"/>
                  </a:lnTo>
                  <a:lnTo>
                    <a:pt x="36" y="102"/>
                  </a:lnTo>
                  <a:close/>
                </a:path>
              </a:pathLst>
            </a:custGeom>
            <a:solidFill>
              <a:srgbClr val="A28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1" name="Freeform 95"/>
            <p:cNvSpPr>
              <a:spLocks/>
            </p:cNvSpPr>
            <p:nvPr/>
          </p:nvSpPr>
          <p:spPr bwMode="auto">
            <a:xfrm>
              <a:off x="2452688" y="3216275"/>
              <a:ext cx="46037" cy="85725"/>
            </a:xfrm>
            <a:custGeom>
              <a:avLst/>
              <a:gdLst>
                <a:gd name="T0" fmla="*/ 22 w 29"/>
                <a:gd name="T1" fmla="*/ 0 h 54"/>
                <a:gd name="T2" fmla="*/ 29 w 29"/>
                <a:gd name="T3" fmla="*/ 25 h 54"/>
                <a:gd name="T4" fmla="*/ 0 w 29"/>
                <a:gd name="T5" fmla="*/ 54 h 54"/>
                <a:gd name="T6" fmla="*/ 22 w 29"/>
                <a:gd name="T7" fmla="*/ 0 h 54"/>
              </a:gdLst>
              <a:ahLst/>
              <a:cxnLst>
                <a:cxn ang="0">
                  <a:pos x="T0" y="T1"/>
                </a:cxn>
                <a:cxn ang="0">
                  <a:pos x="T2" y="T3"/>
                </a:cxn>
                <a:cxn ang="0">
                  <a:pos x="T4" y="T5"/>
                </a:cxn>
                <a:cxn ang="0">
                  <a:pos x="T6" y="T7"/>
                </a:cxn>
              </a:cxnLst>
              <a:rect l="0" t="0" r="r" b="b"/>
              <a:pathLst>
                <a:path w="29" h="54">
                  <a:moveTo>
                    <a:pt x="22" y="0"/>
                  </a:moveTo>
                  <a:lnTo>
                    <a:pt x="29" y="25"/>
                  </a:lnTo>
                  <a:lnTo>
                    <a:pt x="0" y="54"/>
                  </a:lnTo>
                  <a:lnTo>
                    <a:pt x="22" y="0"/>
                  </a:lnTo>
                  <a:close/>
                </a:path>
              </a:pathLst>
            </a:custGeom>
            <a:solidFill>
              <a:srgbClr val="F04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2" name="Freeform 96"/>
            <p:cNvSpPr>
              <a:spLocks/>
            </p:cNvSpPr>
            <p:nvPr/>
          </p:nvSpPr>
          <p:spPr bwMode="auto">
            <a:xfrm>
              <a:off x="730250" y="2106613"/>
              <a:ext cx="133350" cy="312738"/>
            </a:xfrm>
            <a:custGeom>
              <a:avLst/>
              <a:gdLst>
                <a:gd name="T0" fmla="*/ 0 w 119"/>
                <a:gd name="T1" fmla="*/ 281 h 281"/>
                <a:gd name="T2" fmla="*/ 37 w 119"/>
                <a:gd name="T3" fmla="*/ 146 h 281"/>
                <a:gd name="T4" fmla="*/ 104 w 119"/>
                <a:gd name="T5" fmla="*/ 0 h 281"/>
                <a:gd name="T6" fmla="*/ 119 w 119"/>
                <a:gd name="T7" fmla="*/ 45 h 281"/>
                <a:gd name="T8" fmla="*/ 0 w 119"/>
                <a:gd name="T9" fmla="*/ 281 h 281"/>
              </a:gdLst>
              <a:ahLst/>
              <a:cxnLst>
                <a:cxn ang="0">
                  <a:pos x="T0" y="T1"/>
                </a:cxn>
                <a:cxn ang="0">
                  <a:pos x="T2" y="T3"/>
                </a:cxn>
                <a:cxn ang="0">
                  <a:pos x="T4" y="T5"/>
                </a:cxn>
                <a:cxn ang="0">
                  <a:pos x="T6" y="T7"/>
                </a:cxn>
                <a:cxn ang="0">
                  <a:pos x="T8" y="T9"/>
                </a:cxn>
              </a:cxnLst>
              <a:rect l="0" t="0" r="r" b="b"/>
              <a:pathLst>
                <a:path w="119" h="281">
                  <a:moveTo>
                    <a:pt x="0" y="281"/>
                  </a:moveTo>
                  <a:cubicBezTo>
                    <a:pt x="9" y="235"/>
                    <a:pt x="21" y="190"/>
                    <a:pt x="37" y="146"/>
                  </a:cubicBezTo>
                  <a:cubicBezTo>
                    <a:pt x="55" y="95"/>
                    <a:pt x="78" y="46"/>
                    <a:pt x="104" y="0"/>
                  </a:cubicBezTo>
                  <a:cubicBezTo>
                    <a:pt x="119" y="45"/>
                    <a:pt x="119" y="45"/>
                    <a:pt x="119" y="45"/>
                  </a:cubicBezTo>
                  <a:lnTo>
                    <a:pt x="0" y="281"/>
                  </a:lnTo>
                  <a:close/>
                </a:path>
              </a:pathLst>
            </a:custGeom>
            <a:solidFill>
              <a:srgbClr val="7A9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3" name="Freeform 97"/>
            <p:cNvSpPr>
              <a:spLocks/>
            </p:cNvSpPr>
            <p:nvPr/>
          </p:nvSpPr>
          <p:spPr bwMode="auto">
            <a:xfrm>
              <a:off x="846138" y="1968500"/>
              <a:ext cx="219075" cy="187325"/>
            </a:xfrm>
            <a:custGeom>
              <a:avLst/>
              <a:gdLst>
                <a:gd name="T0" fmla="*/ 197 w 197"/>
                <a:gd name="T1" fmla="*/ 17 h 169"/>
                <a:gd name="T2" fmla="*/ 15 w 197"/>
                <a:gd name="T3" fmla="*/ 169 h 169"/>
                <a:gd name="T4" fmla="*/ 15 w 197"/>
                <a:gd name="T5" fmla="*/ 169 h 169"/>
                <a:gd name="T6" fmla="*/ 0 w 197"/>
                <a:gd name="T7" fmla="*/ 124 h 169"/>
                <a:gd name="T8" fmla="*/ 86 w 197"/>
                <a:gd name="T9" fmla="*/ 0 h 169"/>
                <a:gd name="T10" fmla="*/ 197 w 197"/>
                <a:gd name="T11" fmla="*/ 17 h 169"/>
              </a:gdLst>
              <a:ahLst/>
              <a:cxnLst>
                <a:cxn ang="0">
                  <a:pos x="T0" y="T1"/>
                </a:cxn>
                <a:cxn ang="0">
                  <a:pos x="T2" y="T3"/>
                </a:cxn>
                <a:cxn ang="0">
                  <a:pos x="T4" y="T5"/>
                </a:cxn>
                <a:cxn ang="0">
                  <a:pos x="T6" y="T7"/>
                </a:cxn>
                <a:cxn ang="0">
                  <a:pos x="T8" y="T9"/>
                </a:cxn>
                <a:cxn ang="0">
                  <a:pos x="T10" y="T11"/>
                </a:cxn>
              </a:cxnLst>
              <a:rect l="0" t="0" r="r" b="b"/>
              <a:pathLst>
                <a:path w="197" h="169">
                  <a:moveTo>
                    <a:pt x="197" y="17"/>
                  </a:moveTo>
                  <a:cubicBezTo>
                    <a:pt x="15" y="169"/>
                    <a:pt x="15" y="169"/>
                    <a:pt x="15" y="169"/>
                  </a:cubicBezTo>
                  <a:cubicBezTo>
                    <a:pt x="15" y="169"/>
                    <a:pt x="15" y="169"/>
                    <a:pt x="15" y="169"/>
                  </a:cubicBezTo>
                  <a:cubicBezTo>
                    <a:pt x="0" y="124"/>
                    <a:pt x="0" y="124"/>
                    <a:pt x="0" y="124"/>
                  </a:cubicBezTo>
                  <a:cubicBezTo>
                    <a:pt x="25" y="80"/>
                    <a:pt x="54" y="38"/>
                    <a:pt x="86" y="0"/>
                  </a:cubicBezTo>
                  <a:cubicBezTo>
                    <a:pt x="197" y="17"/>
                    <a:pt x="197" y="17"/>
                    <a:pt x="197" y="17"/>
                  </a:cubicBezTo>
                  <a:close/>
                </a:path>
              </a:pathLst>
            </a:custGeom>
            <a:solidFill>
              <a:srgbClr val="F264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4" name="Freeform 98"/>
            <p:cNvSpPr>
              <a:spLocks/>
            </p:cNvSpPr>
            <p:nvPr/>
          </p:nvSpPr>
          <p:spPr bwMode="auto">
            <a:xfrm>
              <a:off x="1608138" y="1633538"/>
              <a:ext cx="161925" cy="106363"/>
            </a:xfrm>
            <a:custGeom>
              <a:avLst/>
              <a:gdLst>
                <a:gd name="T0" fmla="*/ 127 w 145"/>
                <a:gd name="T1" fmla="*/ 2 h 95"/>
                <a:gd name="T2" fmla="*/ 145 w 145"/>
                <a:gd name="T3" fmla="*/ 3 h 95"/>
                <a:gd name="T4" fmla="*/ 0 w 145"/>
                <a:gd name="T5" fmla="*/ 95 h 95"/>
                <a:gd name="T6" fmla="*/ 55 w 145"/>
                <a:gd name="T7" fmla="*/ 0 h 95"/>
                <a:gd name="T8" fmla="*/ 127 w 145"/>
                <a:gd name="T9" fmla="*/ 2 h 95"/>
              </a:gdLst>
              <a:ahLst/>
              <a:cxnLst>
                <a:cxn ang="0">
                  <a:pos x="T0" y="T1"/>
                </a:cxn>
                <a:cxn ang="0">
                  <a:pos x="T2" y="T3"/>
                </a:cxn>
                <a:cxn ang="0">
                  <a:pos x="T4" y="T5"/>
                </a:cxn>
                <a:cxn ang="0">
                  <a:pos x="T6" y="T7"/>
                </a:cxn>
                <a:cxn ang="0">
                  <a:pos x="T8" y="T9"/>
                </a:cxn>
              </a:cxnLst>
              <a:rect l="0" t="0" r="r" b="b"/>
              <a:pathLst>
                <a:path w="145" h="95">
                  <a:moveTo>
                    <a:pt x="127" y="2"/>
                  </a:moveTo>
                  <a:cubicBezTo>
                    <a:pt x="133" y="2"/>
                    <a:pt x="139" y="3"/>
                    <a:pt x="145" y="3"/>
                  </a:cubicBezTo>
                  <a:cubicBezTo>
                    <a:pt x="0" y="95"/>
                    <a:pt x="0" y="95"/>
                    <a:pt x="0" y="95"/>
                  </a:cubicBezTo>
                  <a:cubicBezTo>
                    <a:pt x="55" y="0"/>
                    <a:pt x="55" y="0"/>
                    <a:pt x="55" y="0"/>
                  </a:cubicBezTo>
                  <a:cubicBezTo>
                    <a:pt x="79" y="0"/>
                    <a:pt x="103" y="0"/>
                    <a:pt x="127" y="2"/>
                  </a:cubicBezTo>
                  <a:close/>
                </a:path>
              </a:pathLst>
            </a:custGeom>
            <a:solidFill>
              <a:srgbClr val="ECE1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5" name="Freeform 99"/>
            <p:cNvSpPr>
              <a:spLocks/>
            </p:cNvSpPr>
            <p:nvPr/>
          </p:nvSpPr>
          <p:spPr bwMode="auto">
            <a:xfrm>
              <a:off x="741363" y="2838450"/>
              <a:ext cx="77787" cy="117475"/>
            </a:xfrm>
            <a:custGeom>
              <a:avLst/>
              <a:gdLst>
                <a:gd name="T0" fmla="*/ 70 w 70"/>
                <a:gd name="T1" fmla="*/ 44 h 104"/>
                <a:gd name="T2" fmla="*/ 36 w 70"/>
                <a:gd name="T3" fmla="*/ 104 h 104"/>
                <a:gd name="T4" fmla="*/ 0 w 70"/>
                <a:gd name="T5" fmla="*/ 0 h 104"/>
                <a:gd name="T6" fmla="*/ 70 w 70"/>
                <a:gd name="T7" fmla="*/ 43 h 104"/>
                <a:gd name="T8" fmla="*/ 70 w 70"/>
                <a:gd name="T9" fmla="*/ 44 h 104"/>
              </a:gdLst>
              <a:ahLst/>
              <a:cxnLst>
                <a:cxn ang="0">
                  <a:pos x="T0" y="T1"/>
                </a:cxn>
                <a:cxn ang="0">
                  <a:pos x="T2" y="T3"/>
                </a:cxn>
                <a:cxn ang="0">
                  <a:pos x="T4" y="T5"/>
                </a:cxn>
                <a:cxn ang="0">
                  <a:pos x="T6" y="T7"/>
                </a:cxn>
                <a:cxn ang="0">
                  <a:pos x="T8" y="T9"/>
                </a:cxn>
              </a:cxnLst>
              <a:rect l="0" t="0" r="r" b="b"/>
              <a:pathLst>
                <a:path w="70" h="104">
                  <a:moveTo>
                    <a:pt x="70" y="44"/>
                  </a:moveTo>
                  <a:cubicBezTo>
                    <a:pt x="36" y="104"/>
                    <a:pt x="36" y="104"/>
                    <a:pt x="36" y="104"/>
                  </a:cubicBezTo>
                  <a:cubicBezTo>
                    <a:pt x="22" y="70"/>
                    <a:pt x="10" y="36"/>
                    <a:pt x="0" y="0"/>
                  </a:cubicBezTo>
                  <a:cubicBezTo>
                    <a:pt x="70" y="43"/>
                    <a:pt x="70" y="43"/>
                    <a:pt x="70" y="43"/>
                  </a:cubicBezTo>
                  <a:lnTo>
                    <a:pt x="70" y="44"/>
                  </a:lnTo>
                  <a:close/>
                </a:path>
              </a:pathLst>
            </a:custGeom>
            <a:solidFill>
              <a:srgbClr val="B2B1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6" name="Freeform 100"/>
            <p:cNvSpPr>
              <a:spLocks/>
            </p:cNvSpPr>
            <p:nvPr/>
          </p:nvSpPr>
          <p:spPr bwMode="auto">
            <a:xfrm>
              <a:off x="711200" y="2573338"/>
              <a:ext cx="106362" cy="261938"/>
            </a:xfrm>
            <a:custGeom>
              <a:avLst/>
              <a:gdLst>
                <a:gd name="T0" fmla="*/ 95 w 95"/>
                <a:gd name="T1" fmla="*/ 51 h 236"/>
                <a:gd name="T2" fmla="*/ 95 w 95"/>
                <a:gd name="T3" fmla="*/ 53 h 236"/>
                <a:gd name="T4" fmla="*/ 27 w 95"/>
                <a:gd name="T5" fmla="*/ 236 h 236"/>
                <a:gd name="T6" fmla="*/ 3 w 95"/>
                <a:gd name="T7" fmla="*/ 96 h 236"/>
                <a:gd name="T8" fmla="*/ 2 w 95"/>
                <a:gd name="T9" fmla="*/ 0 h 236"/>
                <a:gd name="T10" fmla="*/ 95 w 95"/>
                <a:gd name="T11" fmla="*/ 50 h 236"/>
                <a:gd name="T12" fmla="*/ 95 w 95"/>
                <a:gd name="T13" fmla="*/ 51 h 236"/>
              </a:gdLst>
              <a:ahLst/>
              <a:cxnLst>
                <a:cxn ang="0">
                  <a:pos x="T0" y="T1"/>
                </a:cxn>
                <a:cxn ang="0">
                  <a:pos x="T2" y="T3"/>
                </a:cxn>
                <a:cxn ang="0">
                  <a:pos x="T4" y="T5"/>
                </a:cxn>
                <a:cxn ang="0">
                  <a:pos x="T6" y="T7"/>
                </a:cxn>
                <a:cxn ang="0">
                  <a:pos x="T8" y="T9"/>
                </a:cxn>
                <a:cxn ang="0">
                  <a:pos x="T10" y="T11"/>
                </a:cxn>
                <a:cxn ang="0">
                  <a:pos x="T12" y="T13"/>
                </a:cxn>
              </a:cxnLst>
              <a:rect l="0" t="0" r="r" b="b"/>
              <a:pathLst>
                <a:path w="95" h="236">
                  <a:moveTo>
                    <a:pt x="95" y="51"/>
                  </a:moveTo>
                  <a:cubicBezTo>
                    <a:pt x="95" y="52"/>
                    <a:pt x="95" y="52"/>
                    <a:pt x="95" y="53"/>
                  </a:cubicBezTo>
                  <a:cubicBezTo>
                    <a:pt x="27" y="236"/>
                    <a:pt x="27" y="236"/>
                    <a:pt x="27" y="236"/>
                  </a:cubicBezTo>
                  <a:cubicBezTo>
                    <a:pt x="15" y="191"/>
                    <a:pt x="7" y="144"/>
                    <a:pt x="3" y="96"/>
                  </a:cubicBezTo>
                  <a:cubicBezTo>
                    <a:pt x="1" y="65"/>
                    <a:pt x="0" y="33"/>
                    <a:pt x="2" y="0"/>
                  </a:cubicBezTo>
                  <a:cubicBezTo>
                    <a:pt x="95" y="50"/>
                    <a:pt x="95" y="50"/>
                    <a:pt x="95" y="50"/>
                  </a:cubicBezTo>
                  <a:lnTo>
                    <a:pt x="95" y="51"/>
                  </a:lnTo>
                  <a:close/>
                </a:path>
              </a:pathLst>
            </a:custGeom>
            <a:solidFill>
              <a:srgbClr val="9669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7" name="Freeform 101"/>
            <p:cNvSpPr>
              <a:spLocks/>
            </p:cNvSpPr>
            <p:nvPr/>
          </p:nvSpPr>
          <p:spPr bwMode="auto">
            <a:xfrm>
              <a:off x="781050" y="2887663"/>
              <a:ext cx="77787" cy="209550"/>
            </a:xfrm>
            <a:custGeom>
              <a:avLst/>
              <a:gdLst>
                <a:gd name="T0" fmla="*/ 70 w 70"/>
                <a:gd name="T1" fmla="*/ 188 h 188"/>
                <a:gd name="T2" fmla="*/ 0 w 70"/>
                <a:gd name="T3" fmla="*/ 60 h 188"/>
                <a:gd name="T4" fmla="*/ 34 w 70"/>
                <a:gd name="T5" fmla="*/ 0 h 188"/>
                <a:gd name="T6" fmla="*/ 70 w 70"/>
                <a:gd name="T7" fmla="*/ 188 h 188"/>
              </a:gdLst>
              <a:ahLst/>
              <a:cxnLst>
                <a:cxn ang="0">
                  <a:pos x="T0" y="T1"/>
                </a:cxn>
                <a:cxn ang="0">
                  <a:pos x="T2" y="T3"/>
                </a:cxn>
                <a:cxn ang="0">
                  <a:pos x="T4" y="T5"/>
                </a:cxn>
                <a:cxn ang="0">
                  <a:pos x="T6" y="T7"/>
                </a:cxn>
              </a:cxnLst>
              <a:rect l="0" t="0" r="r" b="b"/>
              <a:pathLst>
                <a:path w="70" h="188">
                  <a:moveTo>
                    <a:pt x="70" y="188"/>
                  </a:moveTo>
                  <a:cubicBezTo>
                    <a:pt x="43" y="148"/>
                    <a:pt x="19" y="105"/>
                    <a:pt x="0" y="60"/>
                  </a:cubicBezTo>
                  <a:cubicBezTo>
                    <a:pt x="34" y="0"/>
                    <a:pt x="34" y="0"/>
                    <a:pt x="34" y="0"/>
                  </a:cubicBezTo>
                  <a:lnTo>
                    <a:pt x="70" y="188"/>
                  </a:lnTo>
                  <a:close/>
                </a:path>
              </a:pathLst>
            </a:custGeom>
            <a:solidFill>
              <a:srgbClr val="98A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8" name="Freeform 102"/>
            <p:cNvSpPr>
              <a:spLocks/>
            </p:cNvSpPr>
            <p:nvPr/>
          </p:nvSpPr>
          <p:spPr bwMode="auto">
            <a:xfrm>
              <a:off x="941388" y="1843088"/>
              <a:ext cx="131762" cy="144463"/>
            </a:xfrm>
            <a:custGeom>
              <a:avLst/>
              <a:gdLst>
                <a:gd name="T0" fmla="*/ 0 w 117"/>
                <a:gd name="T1" fmla="*/ 112 h 129"/>
                <a:gd name="T2" fmla="*/ 39 w 117"/>
                <a:gd name="T3" fmla="*/ 69 h 129"/>
                <a:gd name="T4" fmla="*/ 39 w 117"/>
                <a:gd name="T5" fmla="*/ 69 h 129"/>
                <a:gd name="T6" fmla="*/ 45 w 117"/>
                <a:gd name="T7" fmla="*/ 63 h 129"/>
                <a:gd name="T8" fmla="*/ 117 w 117"/>
                <a:gd name="T9" fmla="*/ 0 h 129"/>
                <a:gd name="T10" fmla="*/ 111 w 117"/>
                <a:gd name="T11" fmla="*/ 129 h 129"/>
                <a:gd name="T12" fmla="*/ 0 w 117"/>
                <a:gd name="T13" fmla="*/ 112 h 129"/>
              </a:gdLst>
              <a:ahLst/>
              <a:cxnLst>
                <a:cxn ang="0">
                  <a:pos x="T0" y="T1"/>
                </a:cxn>
                <a:cxn ang="0">
                  <a:pos x="T2" y="T3"/>
                </a:cxn>
                <a:cxn ang="0">
                  <a:pos x="T4" y="T5"/>
                </a:cxn>
                <a:cxn ang="0">
                  <a:pos x="T6" y="T7"/>
                </a:cxn>
                <a:cxn ang="0">
                  <a:pos x="T8" y="T9"/>
                </a:cxn>
                <a:cxn ang="0">
                  <a:pos x="T10" y="T11"/>
                </a:cxn>
                <a:cxn ang="0">
                  <a:pos x="T12" y="T13"/>
                </a:cxn>
              </a:cxnLst>
              <a:rect l="0" t="0" r="r" b="b"/>
              <a:pathLst>
                <a:path w="117" h="129">
                  <a:moveTo>
                    <a:pt x="0" y="112"/>
                  </a:moveTo>
                  <a:cubicBezTo>
                    <a:pt x="13" y="97"/>
                    <a:pt x="25" y="83"/>
                    <a:pt x="39" y="69"/>
                  </a:cubicBezTo>
                  <a:cubicBezTo>
                    <a:pt x="39" y="69"/>
                    <a:pt x="39" y="69"/>
                    <a:pt x="39" y="69"/>
                  </a:cubicBezTo>
                  <a:cubicBezTo>
                    <a:pt x="45" y="63"/>
                    <a:pt x="45" y="63"/>
                    <a:pt x="45" y="63"/>
                  </a:cubicBezTo>
                  <a:cubicBezTo>
                    <a:pt x="67" y="41"/>
                    <a:pt x="91" y="20"/>
                    <a:pt x="117" y="0"/>
                  </a:cubicBezTo>
                  <a:cubicBezTo>
                    <a:pt x="111" y="129"/>
                    <a:pt x="111" y="129"/>
                    <a:pt x="111" y="129"/>
                  </a:cubicBezTo>
                  <a:lnTo>
                    <a:pt x="0" y="112"/>
                  </a:lnTo>
                  <a:close/>
                </a:path>
              </a:pathLst>
            </a:custGeom>
            <a:solidFill>
              <a:srgbClr val="F9A0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69" name="Freeform 103"/>
            <p:cNvSpPr>
              <a:spLocks/>
            </p:cNvSpPr>
            <p:nvPr/>
          </p:nvSpPr>
          <p:spPr bwMode="auto">
            <a:xfrm>
              <a:off x="1370013" y="1633538"/>
              <a:ext cx="300037" cy="107950"/>
            </a:xfrm>
            <a:custGeom>
              <a:avLst/>
              <a:gdLst>
                <a:gd name="T0" fmla="*/ 212 w 269"/>
                <a:gd name="T1" fmla="*/ 97 h 97"/>
                <a:gd name="T2" fmla="*/ 0 w 269"/>
                <a:gd name="T3" fmla="*/ 46 h 97"/>
                <a:gd name="T4" fmla="*/ 269 w 269"/>
                <a:gd name="T5" fmla="*/ 0 h 97"/>
                <a:gd name="T6" fmla="*/ 214 w 269"/>
                <a:gd name="T7" fmla="*/ 95 h 97"/>
                <a:gd name="T8" fmla="*/ 212 w 269"/>
                <a:gd name="T9" fmla="*/ 97 h 97"/>
              </a:gdLst>
              <a:ahLst/>
              <a:cxnLst>
                <a:cxn ang="0">
                  <a:pos x="T0" y="T1"/>
                </a:cxn>
                <a:cxn ang="0">
                  <a:pos x="T2" y="T3"/>
                </a:cxn>
                <a:cxn ang="0">
                  <a:pos x="T4" y="T5"/>
                </a:cxn>
                <a:cxn ang="0">
                  <a:pos x="T6" y="T7"/>
                </a:cxn>
                <a:cxn ang="0">
                  <a:pos x="T8" y="T9"/>
                </a:cxn>
              </a:cxnLst>
              <a:rect l="0" t="0" r="r" b="b"/>
              <a:pathLst>
                <a:path w="269" h="97">
                  <a:moveTo>
                    <a:pt x="212" y="97"/>
                  </a:moveTo>
                  <a:cubicBezTo>
                    <a:pt x="0" y="46"/>
                    <a:pt x="0" y="46"/>
                    <a:pt x="0" y="46"/>
                  </a:cubicBezTo>
                  <a:cubicBezTo>
                    <a:pt x="87" y="18"/>
                    <a:pt x="179" y="2"/>
                    <a:pt x="269" y="0"/>
                  </a:cubicBezTo>
                  <a:cubicBezTo>
                    <a:pt x="214" y="95"/>
                    <a:pt x="214" y="95"/>
                    <a:pt x="214" y="95"/>
                  </a:cubicBezTo>
                  <a:lnTo>
                    <a:pt x="212" y="97"/>
                  </a:lnTo>
                  <a:close/>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0" name="Freeform 104"/>
            <p:cNvSpPr>
              <a:spLocks/>
            </p:cNvSpPr>
            <p:nvPr/>
          </p:nvSpPr>
          <p:spPr bwMode="auto">
            <a:xfrm>
              <a:off x="1227138" y="1687513"/>
              <a:ext cx="138112" cy="176213"/>
            </a:xfrm>
            <a:custGeom>
              <a:avLst/>
              <a:gdLst>
                <a:gd name="T0" fmla="*/ 124 w 124"/>
                <a:gd name="T1" fmla="*/ 0 h 158"/>
                <a:gd name="T2" fmla="*/ 6 w 124"/>
                <a:gd name="T3" fmla="*/ 155 h 158"/>
                <a:gd name="T4" fmla="*/ 1 w 124"/>
                <a:gd name="T5" fmla="*/ 158 h 158"/>
                <a:gd name="T6" fmla="*/ 0 w 124"/>
                <a:gd name="T7" fmla="*/ 158 h 158"/>
                <a:gd name="T8" fmla="*/ 10 w 124"/>
                <a:gd name="T9" fmla="*/ 46 h 158"/>
                <a:gd name="T10" fmla="*/ 99 w 124"/>
                <a:gd name="T11" fmla="*/ 8 h 158"/>
                <a:gd name="T12" fmla="*/ 124 w 124"/>
                <a:gd name="T13" fmla="*/ 0 h 158"/>
              </a:gdLst>
              <a:ahLst/>
              <a:cxnLst>
                <a:cxn ang="0">
                  <a:pos x="T0" y="T1"/>
                </a:cxn>
                <a:cxn ang="0">
                  <a:pos x="T2" y="T3"/>
                </a:cxn>
                <a:cxn ang="0">
                  <a:pos x="T4" y="T5"/>
                </a:cxn>
                <a:cxn ang="0">
                  <a:pos x="T6" y="T7"/>
                </a:cxn>
                <a:cxn ang="0">
                  <a:pos x="T8" y="T9"/>
                </a:cxn>
                <a:cxn ang="0">
                  <a:pos x="T10" y="T11"/>
                </a:cxn>
                <a:cxn ang="0">
                  <a:pos x="T12" y="T13"/>
                </a:cxn>
              </a:cxnLst>
              <a:rect l="0" t="0" r="r" b="b"/>
              <a:pathLst>
                <a:path w="124" h="158">
                  <a:moveTo>
                    <a:pt x="124" y="0"/>
                  </a:moveTo>
                  <a:cubicBezTo>
                    <a:pt x="6" y="155"/>
                    <a:pt x="6" y="155"/>
                    <a:pt x="6" y="155"/>
                  </a:cubicBezTo>
                  <a:cubicBezTo>
                    <a:pt x="4" y="156"/>
                    <a:pt x="3" y="157"/>
                    <a:pt x="1" y="158"/>
                  </a:cubicBezTo>
                  <a:cubicBezTo>
                    <a:pt x="0" y="158"/>
                    <a:pt x="0" y="158"/>
                    <a:pt x="0" y="158"/>
                  </a:cubicBezTo>
                  <a:cubicBezTo>
                    <a:pt x="10" y="46"/>
                    <a:pt x="10" y="46"/>
                    <a:pt x="10" y="46"/>
                  </a:cubicBezTo>
                  <a:cubicBezTo>
                    <a:pt x="39" y="32"/>
                    <a:pt x="69" y="19"/>
                    <a:pt x="99" y="8"/>
                  </a:cubicBezTo>
                  <a:cubicBezTo>
                    <a:pt x="108" y="5"/>
                    <a:pt x="116" y="2"/>
                    <a:pt x="124" y="0"/>
                  </a:cubicBezTo>
                  <a:close/>
                </a:path>
              </a:pathLst>
            </a:custGeom>
            <a:solidFill>
              <a:srgbClr val="9669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1" name="Freeform 105"/>
            <p:cNvSpPr>
              <a:spLocks/>
            </p:cNvSpPr>
            <p:nvPr/>
          </p:nvSpPr>
          <p:spPr bwMode="auto">
            <a:xfrm>
              <a:off x="1077913" y="1738313"/>
              <a:ext cx="160337" cy="125413"/>
            </a:xfrm>
            <a:custGeom>
              <a:avLst/>
              <a:gdLst>
                <a:gd name="T0" fmla="*/ 0 w 144"/>
                <a:gd name="T1" fmla="*/ 90 h 112"/>
                <a:gd name="T2" fmla="*/ 144 w 144"/>
                <a:gd name="T3" fmla="*/ 0 h 112"/>
                <a:gd name="T4" fmla="*/ 134 w 144"/>
                <a:gd name="T5" fmla="*/ 112 h 112"/>
                <a:gd name="T6" fmla="*/ 0 w 144"/>
                <a:gd name="T7" fmla="*/ 90 h 112"/>
              </a:gdLst>
              <a:ahLst/>
              <a:cxnLst>
                <a:cxn ang="0">
                  <a:pos x="T0" y="T1"/>
                </a:cxn>
                <a:cxn ang="0">
                  <a:pos x="T2" y="T3"/>
                </a:cxn>
                <a:cxn ang="0">
                  <a:pos x="T4" y="T5"/>
                </a:cxn>
                <a:cxn ang="0">
                  <a:pos x="T6" y="T7"/>
                </a:cxn>
              </a:cxnLst>
              <a:rect l="0" t="0" r="r" b="b"/>
              <a:pathLst>
                <a:path w="144" h="112">
                  <a:moveTo>
                    <a:pt x="0" y="90"/>
                  </a:moveTo>
                  <a:cubicBezTo>
                    <a:pt x="45" y="56"/>
                    <a:pt x="93" y="26"/>
                    <a:pt x="144" y="0"/>
                  </a:cubicBezTo>
                  <a:cubicBezTo>
                    <a:pt x="134" y="112"/>
                    <a:pt x="134" y="112"/>
                    <a:pt x="134" y="112"/>
                  </a:cubicBezTo>
                  <a:lnTo>
                    <a:pt x="0" y="90"/>
                  </a:lnTo>
                  <a:close/>
                </a:path>
              </a:pathLst>
            </a:custGeom>
            <a:solidFill>
              <a:srgbClr val="D56F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2" name="Freeform 106"/>
            <p:cNvSpPr>
              <a:spLocks/>
            </p:cNvSpPr>
            <p:nvPr/>
          </p:nvSpPr>
          <p:spPr bwMode="auto">
            <a:xfrm>
              <a:off x="712788" y="2425700"/>
              <a:ext cx="104775" cy="203200"/>
            </a:xfrm>
            <a:custGeom>
              <a:avLst/>
              <a:gdLst>
                <a:gd name="T0" fmla="*/ 93 w 93"/>
                <a:gd name="T1" fmla="*/ 182 h 182"/>
                <a:gd name="T2" fmla="*/ 0 w 93"/>
                <a:gd name="T3" fmla="*/ 132 h 182"/>
                <a:gd name="T4" fmla="*/ 14 w 93"/>
                <a:gd name="T5" fmla="*/ 0 h 182"/>
                <a:gd name="T6" fmla="*/ 93 w 93"/>
                <a:gd name="T7" fmla="*/ 182 h 182"/>
              </a:gdLst>
              <a:ahLst/>
              <a:cxnLst>
                <a:cxn ang="0">
                  <a:pos x="T0" y="T1"/>
                </a:cxn>
                <a:cxn ang="0">
                  <a:pos x="T2" y="T3"/>
                </a:cxn>
                <a:cxn ang="0">
                  <a:pos x="T4" y="T5"/>
                </a:cxn>
                <a:cxn ang="0">
                  <a:pos x="T6" y="T7"/>
                </a:cxn>
              </a:cxnLst>
              <a:rect l="0" t="0" r="r" b="b"/>
              <a:pathLst>
                <a:path w="93" h="182">
                  <a:moveTo>
                    <a:pt x="93" y="182"/>
                  </a:moveTo>
                  <a:cubicBezTo>
                    <a:pt x="0" y="132"/>
                    <a:pt x="0" y="132"/>
                    <a:pt x="0" y="132"/>
                  </a:cubicBezTo>
                  <a:cubicBezTo>
                    <a:pt x="1" y="89"/>
                    <a:pt x="6" y="44"/>
                    <a:pt x="14" y="0"/>
                  </a:cubicBezTo>
                  <a:lnTo>
                    <a:pt x="93" y="182"/>
                  </a:lnTo>
                  <a:close/>
                </a:path>
              </a:pathLst>
            </a:custGeom>
            <a:solidFill>
              <a:srgbClr val="AFB6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3" name="Freeform 107"/>
            <p:cNvSpPr>
              <a:spLocks/>
            </p:cNvSpPr>
            <p:nvPr/>
          </p:nvSpPr>
          <p:spPr bwMode="auto">
            <a:xfrm>
              <a:off x="1846263" y="3500438"/>
              <a:ext cx="134937" cy="100013"/>
            </a:xfrm>
            <a:custGeom>
              <a:avLst/>
              <a:gdLst>
                <a:gd name="T0" fmla="*/ 120 w 120"/>
                <a:gd name="T1" fmla="*/ 0 h 90"/>
                <a:gd name="T2" fmla="*/ 120 w 120"/>
                <a:gd name="T3" fmla="*/ 0 h 90"/>
                <a:gd name="T4" fmla="*/ 92 w 120"/>
                <a:gd name="T5" fmla="*/ 90 h 90"/>
                <a:gd name="T6" fmla="*/ 1 w 120"/>
                <a:gd name="T7" fmla="*/ 57 h 90"/>
                <a:gd name="T8" fmla="*/ 0 w 120"/>
                <a:gd name="T9" fmla="*/ 55 h 90"/>
                <a:gd name="T10" fmla="*/ 120 w 120"/>
                <a:gd name="T11" fmla="*/ 0 h 90"/>
              </a:gdLst>
              <a:ahLst/>
              <a:cxnLst>
                <a:cxn ang="0">
                  <a:pos x="T0" y="T1"/>
                </a:cxn>
                <a:cxn ang="0">
                  <a:pos x="T2" y="T3"/>
                </a:cxn>
                <a:cxn ang="0">
                  <a:pos x="T4" y="T5"/>
                </a:cxn>
                <a:cxn ang="0">
                  <a:pos x="T6" y="T7"/>
                </a:cxn>
                <a:cxn ang="0">
                  <a:pos x="T8" y="T9"/>
                </a:cxn>
                <a:cxn ang="0">
                  <a:pos x="T10" y="T11"/>
                </a:cxn>
              </a:cxnLst>
              <a:rect l="0" t="0" r="r" b="b"/>
              <a:pathLst>
                <a:path w="120" h="90">
                  <a:moveTo>
                    <a:pt x="120" y="0"/>
                  </a:moveTo>
                  <a:cubicBezTo>
                    <a:pt x="120" y="0"/>
                    <a:pt x="120" y="0"/>
                    <a:pt x="120" y="0"/>
                  </a:cubicBezTo>
                  <a:cubicBezTo>
                    <a:pt x="92" y="90"/>
                    <a:pt x="92" y="90"/>
                    <a:pt x="92" y="90"/>
                  </a:cubicBezTo>
                  <a:cubicBezTo>
                    <a:pt x="64" y="76"/>
                    <a:pt x="34" y="66"/>
                    <a:pt x="1" y="57"/>
                  </a:cubicBezTo>
                  <a:cubicBezTo>
                    <a:pt x="0" y="55"/>
                    <a:pt x="0" y="55"/>
                    <a:pt x="0" y="55"/>
                  </a:cubicBezTo>
                  <a:lnTo>
                    <a:pt x="120" y="0"/>
                  </a:lnTo>
                  <a:close/>
                </a:path>
              </a:pathLst>
            </a:custGeom>
            <a:solidFill>
              <a:srgbClr val="7A90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4" name="Freeform 108"/>
            <p:cNvSpPr>
              <a:spLocks/>
            </p:cNvSpPr>
            <p:nvPr/>
          </p:nvSpPr>
          <p:spPr bwMode="auto">
            <a:xfrm>
              <a:off x="1844675" y="3562350"/>
              <a:ext cx="3175" cy="1588"/>
            </a:xfrm>
            <a:custGeom>
              <a:avLst/>
              <a:gdLst>
                <a:gd name="T0" fmla="*/ 3 w 3"/>
                <a:gd name="T1" fmla="*/ 2 h 2"/>
                <a:gd name="T2" fmla="*/ 0 w 3"/>
                <a:gd name="T3" fmla="*/ 1 h 2"/>
                <a:gd name="T4" fmla="*/ 2 w 3"/>
                <a:gd name="T5" fmla="*/ 0 h 2"/>
                <a:gd name="T6" fmla="*/ 3 w 3"/>
                <a:gd name="T7" fmla="*/ 2 h 2"/>
              </a:gdLst>
              <a:ahLst/>
              <a:cxnLst>
                <a:cxn ang="0">
                  <a:pos x="T0" y="T1"/>
                </a:cxn>
                <a:cxn ang="0">
                  <a:pos x="T2" y="T3"/>
                </a:cxn>
                <a:cxn ang="0">
                  <a:pos x="T4" y="T5"/>
                </a:cxn>
                <a:cxn ang="0">
                  <a:pos x="T6" y="T7"/>
                </a:cxn>
              </a:cxnLst>
              <a:rect l="0" t="0" r="r" b="b"/>
              <a:pathLst>
                <a:path w="3" h="2">
                  <a:moveTo>
                    <a:pt x="3" y="2"/>
                  </a:moveTo>
                  <a:cubicBezTo>
                    <a:pt x="2" y="2"/>
                    <a:pt x="1" y="2"/>
                    <a:pt x="0" y="1"/>
                  </a:cubicBezTo>
                  <a:cubicBezTo>
                    <a:pt x="2" y="0"/>
                    <a:pt x="2" y="0"/>
                    <a:pt x="2" y="0"/>
                  </a:cubicBez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5" name="Freeform 109"/>
            <p:cNvSpPr>
              <a:spLocks/>
            </p:cNvSpPr>
            <p:nvPr/>
          </p:nvSpPr>
          <p:spPr bwMode="auto">
            <a:xfrm>
              <a:off x="1525588" y="3414713"/>
              <a:ext cx="319087" cy="147638"/>
            </a:xfrm>
            <a:custGeom>
              <a:avLst/>
              <a:gdLst>
                <a:gd name="T0" fmla="*/ 95 w 286"/>
                <a:gd name="T1" fmla="*/ 1 h 133"/>
                <a:gd name="T2" fmla="*/ 286 w 286"/>
                <a:gd name="T3" fmla="*/ 133 h 133"/>
                <a:gd name="T4" fmla="*/ 134 w 286"/>
                <a:gd name="T5" fmla="*/ 103 h 133"/>
                <a:gd name="T6" fmla="*/ 0 w 286"/>
                <a:gd name="T7" fmla="*/ 78 h 133"/>
                <a:gd name="T8" fmla="*/ 90 w 286"/>
                <a:gd name="T9" fmla="*/ 0 h 133"/>
                <a:gd name="T10" fmla="*/ 95 w 286"/>
                <a:gd name="T11" fmla="*/ 1 h 133"/>
              </a:gdLst>
              <a:ahLst/>
              <a:cxnLst>
                <a:cxn ang="0">
                  <a:pos x="T0" y="T1"/>
                </a:cxn>
                <a:cxn ang="0">
                  <a:pos x="T2" y="T3"/>
                </a:cxn>
                <a:cxn ang="0">
                  <a:pos x="T4" y="T5"/>
                </a:cxn>
                <a:cxn ang="0">
                  <a:pos x="T6" y="T7"/>
                </a:cxn>
                <a:cxn ang="0">
                  <a:pos x="T8" y="T9"/>
                </a:cxn>
                <a:cxn ang="0">
                  <a:pos x="T10" y="T11"/>
                </a:cxn>
              </a:cxnLst>
              <a:rect l="0" t="0" r="r" b="b"/>
              <a:pathLst>
                <a:path w="286" h="133">
                  <a:moveTo>
                    <a:pt x="95" y="1"/>
                  </a:moveTo>
                  <a:cubicBezTo>
                    <a:pt x="286" y="133"/>
                    <a:pt x="286" y="133"/>
                    <a:pt x="286" y="133"/>
                  </a:cubicBezTo>
                  <a:cubicBezTo>
                    <a:pt x="239" y="121"/>
                    <a:pt x="188" y="113"/>
                    <a:pt x="134" y="103"/>
                  </a:cubicBezTo>
                  <a:cubicBezTo>
                    <a:pt x="92" y="96"/>
                    <a:pt x="47" y="88"/>
                    <a:pt x="0" y="78"/>
                  </a:cubicBezTo>
                  <a:cubicBezTo>
                    <a:pt x="90" y="0"/>
                    <a:pt x="90" y="0"/>
                    <a:pt x="90" y="0"/>
                  </a:cubicBezTo>
                  <a:cubicBezTo>
                    <a:pt x="91" y="0"/>
                    <a:pt x="93" y="1"/>
                    <a:pt x="95" y="1"/>
                  </a:cubicBezTo>
                  <a:close/>
                </a:path>
              </a:pathLst>
            </a:custGeom>
            <a:solidFill>
              <a:srgbClr val="F9A0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6" name="Freeform 110"/>
            <p:cNvSpPr>
              <a:spLocks/>
            </p:cNvSpPr>
            <p:nvPr/>
          </p:nvSpPr>
          <p:spPr bwMode="auto">
            <a:xfrm>
              <a:off x="1401763" y="3414713"/>
              <a:ext cx="223837" cy="87313"/>
            </a:xfrm>
            <a:custGeom>
              <a:avLst/>
              <a:gdLst>
                <a:gd name="T0" fmla="*/ 200 w 201"/>
                <a:gd name="T1" fmla="*/ 0 h 78"/>
                <a:gd name="T2" fmla="*/ 201 w 201"/>
                <a:gd name="T3" fmla="*/ 0 h 78"/>
                <a:gd name="T4" fmla="*/ 111 w 201"/>
                <a:gd name="T5" fmla="*/ 78 h 78"/>
                <a:gd name="T6" fmla="*/ 0 w 201"/>
                <a:gd name="T7" fmla="*/ 50 h 78"/>
                <a:gd name="T8" fmla="*/ 0 w 201"/>
                <a:gd name="T9" fmla="*/ 49 h 78"/>
                <a:gd name="T10" fmla="*/ 200 w 201"/>
                <a:gd name="T11" fmla="*/ 0 h 78"/>
              </a:gdLst>
              <a:ahLst/>
              <a:cxnLst>
                <a:cxn ang="0">
                  <a:pos x="T0" y="T1"/>
                </a:cxn>
                <a:cxn ang="0">
                  <a:pos x="T2" y="T3"/>
                </a:cxn>
                <a:cxn ang="0">
                  <a:pos x="T4" y="T5"/>
                </a:cxn>
                <a:cxn ang="0">
                  <a:pos x="T6" y="T7"/>
                </a:cxn>
                <a:cxn ang="0">
                  <a:pos x="T8" y="T9"/>
                </a:cxn>
                <a:cxn ang="0">
                  <a:pos x="T10" y="T11"/>
                </a:cxn>
              </a:cxnLst>
              <a:rect l="0" t="0" r="r" b="b"/>
              <a:pathLst>
                <a:path w="201" h="78">
                  <a:moveTo>
                    <a:pt x="200" y="0"/>
                  </a:moveTo>
                  <a:cubicBezTo>
                    <a:pt x="200" y="0"/>
                    <a:pt x="200" y="0"/>
                    <a:pt x="201" y="0"/>
                  </a:cubicBezTo>
                  <a:cubicBezTo>
                    <a:pt x="111" y="78"/>
                    <a:pt x="111" y="78"/>
                    <a:pt x="111" y="78"/>
                  </a:cubicBezTo>
                  <a:cubicBezTo>
                    <a:pt x="75" y="70"/>
                    <a:pt x="38" y="61"/>
                    <a:pt x="0" y="50"/>
                  </a:cubicBezTo>
                  <a:cubicBezTo>
                    <a:pt x="0" y="49"/>
                    <a:pt x="0" y="49"/>
                    <a:pt x="0" y="49"/>
                  </a:cubicBezTo>
                  <a:lnTo>
                    <a:pt x="200" y="0"/>
                  </a:lnTo>
                  <a:close/>
                </a:path>
              </a:pathLst>
            </a:custGeom>
            <a:solidFill>
              <a:srgbClr val="A28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7" name="Freeform 111"/>
            <p:cNvSpPr>
              <a:spLocks/>
            </p:cNvSpPr>
            <p:nvPr/>
          </p:nvSpPr>
          <p:spPr bwMode="auto">
            <a:xfrm>
              <a:off x="1193800" y="3319463"/>
              <a:ext cx="207962" cy="150813"/>
            </a:xfrm>
            <a:custGeom>
              <a:avLst/>
              <a:gdLst>
                <a:gd name="T0" fmla="*/ 87 w 187"/>
                <a:gd name="T1" fmla="*/ 0 h 136"/>
                <a:gd name="T2" fmla="*/ 87 w 187"/>
                <a:gd name="T3" fmla="*/ 0 h 136"/>
                <a:gd name="T4" fmla="*/ 186 w 187"/>
                <a:gd name="T5" fmla="*/ 135 h 136"/>
                <a:gd name="T6" fmla="*/ 187 w 187"/>
                <a:gd name="T7" fmla="*/ 135 h 136"/>
                <a:gd name="T8" fmla="*/ 187 w 187"/>
                <a:gd name="T9" fmla="*/ 136 h 136"/>
                <a:gd name="T10" fmla="*/ 0 w 187"/>
                <a:gd name="T11" fmla="*/ 60 h 136"/>
                <a:gd name="T12" fmla="*/ 87 w 187"/>
                <a:gd name="T13" fmla="*/ 0 h 136"/>
              </a:gdLst>
              <a:ahLst/>
              <a:cxnLst>
                <a:cxn ang="0">
                  <a:pos x="T0" y="T1"/>
                </a:cxn>
                <a:cxn ang="0">
                  <a:pos x="T2" y="T3"/>
                </a:cxn>
                <a:cxn ang="0">
                  <a:pos x="T4" y="T5"/>
                </a:cxn>
                <a:cxn ang="0">
                  <a:pos x="T6" y="T7"/>
                </a:cxn>
                <a:cxn ang="0">
                  <a:pos x="T8" y="T9"/>
                </a:cxn>
                <a:cxn ang="0">
                  <a:pos x="T10" y="T11"/>
                </a:cxn>
                <a:cxn ang="0">
                  <a:pos x="T12" y="T13"/>
                </a:cxn>
              </a:cxnLst>
              <a:rect l="0" t="0" r="r" b="b"/>
              <a:pathLst>
                <a:path w="187" h="136">
                  <a:moveTo>
                    <a:pt x="87" y="0"/>
                  </a:moveTo>
                  <a:cubicBezTo>
                    <a:pt x="87" y="0"/>
                    <a:pt x="87" y="0"/>
                    <a:pt x="87" y="0"/>
                  </a:cubicBezTo>
                  <a:cubicBezTo>
                    <a:pt x="186" y="135"/>
                    <a:pt x="186" y="135"/>
                    <a:pt x="186" y="135"/>
                  </a:cubicBezTo>
                  <a:cubicBezTo>
                    <a:pt x="187" y="135"/>
                    <a:pt x="187" y="135"/>
                    <a:pt x="187" y="135"/>
                  </a:cubicBezTo>
                  <a:cubicBezTo>
                    <a:pt x="187" y="136"/>
                    <a:pt x="187" y="136"/>
                    <a:pt x="187" y="136"/>
                  </a:cubicBezTo>
                  <a:cubicBezTo>
                    <a:pt x="126" y="117"/>
                    <a:pt x="63" y="93"/>
                    <a:pt x="0" y="60"/>
                  </a:cubicBezTo>
                  <a:lnTo>
                    <a:pt x="87" y="0"/>
                  </a:lnTo>
                  <a:close/>
                </a:path>
              </a:pathLst>
            </a:custGeom>
            <a:solidFill>
              <a:srgbClr val="AFB6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8" name="Freeform 112"/>
            <p:cNvSpPr>
              <a:spLocks/>
            </p:cNvSpPr>
            <p:nvPr/>
          </p:nvSpPr>
          <p:spPr bwMode="auto">
            <a:xfrm>
              <a:off x="863600" y="3101975"/>
              <a:ext cx="217487" cy="215900"/>
            </a:xfrm>
            <a:custGeom>
              <a:avLst/>
              <a:gdLst>
                <a:gd name="T0" fmla="*/ 196 w 196"/>
                <a:gd name="T1" fmla="*/ 159 h 193"/>
                <a:gd name="T2" fmla="*/ 196 w 196"/>
                <a:gd name="T3" fmla="*/ 193 h 193"/>
                <a:gd name="T4" fmla="*/ 164 w 196"/>
                <a:gd name="T5" fmla="*/ 170 h 193"/>
                <a:gd name="T6" fmla="*/ 0 w 196"/>
                <a:gd name="T7" fmla="*/ 0 h 193"/>
                <a:gd name="T8" fmla="*/ 194 w 196"/>
                <a:gd name="T9" fmla="*/ 159 h 193"/>
                <a:gd name="T10" fmla="*/ 196 w 196"/>
                <a:gd name="T11" fmla="*/ 159 h 193"/>
              </a:gdLst>
              <a:ahLst/>
              <a:cxnLst>
                <a:cxn ang="0">
                  <a:pos x="T0" y="T1"/>
                </a:cxn>
                <a:cxn ang="0">
                  <a:pos x="T2" y="T3"/>
                </a:cxn>
                <a:cxn ang="0">
                  <a:pos x="T4" y="T5"/>
                </a:cxn>
                <a:cxn ang="0">
                  <a:pos x="T6" y="T7"/>
                </a:cxn>
                <a:cxn ang="0">
                  <a:pos x="T8" y="T9"/>
                </a:cxn>
                <a:cxn ang="0">
                  <a:pos x="T10" y="T11"/>
                </a:cxn>
              </a:cxnLst>
              <a:rect l="0" t="0" r="r" b="b"/>
              <a:pathLst>
                <a:path w="196" h="193">
                  <a:moveTo>
                    <a:pt x="196" y="159"/>
                  </a:moveTo>
                  <a:cubicBezTo>
                    <a:pt x="196" y="193"/>
                    <a:pt x="196" y="193"/>
                    <a:pt x="196" y="193"/>
                  </a:cubicBezTo>
                  <a:cubicBezTo>
                    <a:pt x="186" y="186"/>
                    <a:pt x="175" y="178"/>
                    <a:pt x="164" y="170"/>
                  </a:cubicBezTo>
                  <a:cubicBezTo>
                    <a:pt x="100" y="122"/>
                    <a:pt x="45" y="64"/>
                    <a:pt x="0" y="0"/>
                  </a:cubicBezTo>
                  <a:cubicBezTo>
                    <a:pt x="194" y="159"/>
                    <a:pt x="194" y="159"/>
                    <a:pt x="194" y="159"/>
                  </a:cubicBezTo>
                  <a:lnTo>
                    <a:pt x="196" y="159"/>
                  </a:lnTo>
                  <a:close/>
                </a:path>
              </a:pathLst>
            </a:custGeom>
            <a:solidFill>
              <a:srgbClr val="FFF1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79" name="Freeform 113"/>
            <p:cNvSpPr>
              <a:spLocks/>
            </p:cNvSpPr>
            <p:nvPr/>
          </p:nvSpPr>
          <p:spPr bwMode="auto">
            <a:xfrm>
              <a:off x="2241550" y="3309938"/>
              <a:ext cx="203200" cy="188913"/>
            </a:xfrm>
            <a:custGeom>
              <a:avLst/>
              <a:gdLst>
                <a:gd name="T0" fmla="*/ 128 w 128"/>
                <a:gd name="T1" fmla="*/ 0 h 119"/>
                <a:gd name="T2" fmla="*/ 10 w 128"/>
                <a:gd name="T3" fmla="*/ 119 h 119"/>
                <a:gd name="T4" fmla="*/ 0 w 128"/>
                <a:gd name="T5" fmla="*/ 67 h 119"/>
                <a:gd name="T6" fmla="*/ 128 w 128"/>
                <a:gd name="T7" fmla="*/ 0 h 119"/>
              </a:gdLst>
              <a:ahLst/>
              <a:cxnLst>
                <a:cxn ang="0">
                  <a:pos x="T0" y="T1"/>
                </a:cxn>
                <a:cxn ang="0">
                  <a:pos x="T2" y="T3"/>
                </a:cxn>
                <a:cxn ang="0">
                  <a:pos x="T4" y="T5"/>
                </a:cxn>
                <a:cxn ang="0">
                  <a:pos x="T6" y="T7"/>
                </a:cxn>
              </a:cxnLst>
              <a:rect l="0" t="0" r="r" b="b"/>
              <a:pathLst>
                <a:path w="128" h="119">
                  <a:moveTo>
                    <a:pt x="128" y="0"/>
                  </a:moveTo>
                  <a:lnTo>
                    <a:pt x="10" y="119"/>
                  </a:lnTo>
                  <a:lnTo>
                    <a:pt x="0" y="67"/>
                  </a:lnTo>
                  <a:lnTo>
                    <a:pt x="128" y="0"/>
                  </a:lnTo>
                  <a:close/>
                </a:path>
              </a:pathLst>
            </a:custGeom>
            <a:solidFill>
              <a:srgbClr val="6953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0" name="Freeform 114"/>
            <p:cNvSpPr>
              <a:spLocks/>
            </p:cNvSpPr>
            <p:nvPr/>
          </p:nvSpPr>
          <p:spPr bwMode="auto">
            <a:xfrm>
              <a:off x="1081088" y="3279775"/>
              <a:ext cx="209550" cy="106363"/>
            </a:xfrm>
            <a:custGeom>
              <a:avLst/>
              <a:gdLst>
                <a:gd name="T0" fmla="*/ 187 w 187"/>
                <a:gd name="T1" fmla="*/ 35 h 95"/>
                <a:gd name="T2" fmla="*/ 100 w 187"/>
                <a:gd name="T3" fmla="*/ 95 h 95"/>
                <a:gd name="T4" fmla="*/ 0 w 187"/>
                <a:gd name="T5" fmla="*/ 34 h 95"/>
                <a:gd name="T6" fmla="*/ 0 w 187"/>
                <a:gd name="T7" fmla="*/ 0 h 95"/>
                <a:gd name="T8" fmla="*/ 187 w 187"/>
                <a:gd name="T9" fmla="*/ 35 h 95"/>
              </a:gdLst>
              <a:ahLst/>
              <a:cxnLst>
                <a:cxn ang="0">
                  <a:pos x="T0" y="T1"/>
                </a:cxn>
                <a:cxn ang="0">
                  <a:pos x="T2" y="T3"/>
                </a:cxn>
                <a:cxn ang="0">
                  <a:pos x="T4" y="T5"/>
                </a:cxn>
                <a:cxn ang="0">
                  <a:pos x="T6" y="T7"/>
                </a:cxn>
                <a:cxn ang="0">
                  <a:pos x="T8" y="T9"/>
                </a:cxn>
              </a:cxnLst>
              <a:rect l="0" t="0" r="r" b="b"/>
              <a:pathLst>
                <a:path w="187" h="95">
                  <a:moveTo>
                    <a:pt x="187" y="35"/>
                  </a:moveTo>
                  <a:cubicBezTo>
                    <a:pt x="100" y="95"/>
                    <a:pt x="100" y="95"/>
                    <a:pt x="100" y="95"/>
                  </a:cubicBezTo>
                  <a:cubicBezTo>
                    <a:pt x="66" y="77"/>
                    <a:pt x="33" y="57"/>
                    <a:pt x="0" y="34"/>
                  </a:cubicBezTo>
                  <a:cubicBezTo>
                    <a:pt x="0" y="0"/>
                    <a:pt x="0" y="0"/>
                    <a:pt x="0" y="0"/>
                  </a:cubicBezTo>
                  <a:lnTo>
                    <a:pt x="187" y="35"/>
                  </a:lnTo>
                  <a:close/>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1" name="Freeform 115"/>
            <p:cNvSpPr>
              <a:spLocks/>
            </p:cNvSpPr>
            <p:nvPr/>
          </p:nvSpPr>
          <p:spPr bwMode="auto">
            <a:xfrm>
              <a:off x="2649538" y="2774950"/>
              <a:ext cx="0" cy="1588"/>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2" name="Freeform 116"/>
            <p:cNvSpPr>
              <a:spLocks/>
            </p:cNvSpPr>
            <p:nvPr/>
          </p:nvSpPr>
          <p:spPr bwMode="auto">
            <a:xfrm>
              <a:off x="2130425" y="3416300"/>
              <a:ext cx="127000" cy="123825"/>
            </a:xfrm>
            <a:custGeom>
              <a:avLst/>
              <a:gdLst>
                <a:gd name="T0" fmla="*/ 4 w 80"/>
                <a:gd name="T1" fmla="*/ 35 h 78"/>
                <a:gd name="T2" fmla="*/ 70 w 80"/>
                <a:gd name="T3" fmla="*/ 0 h 78"/>
                <a:gd name="T4" fmla="*/ 80 w 80"/>
                <a:gd name="T5" fmla="*/ 52 h 78"/>
                <a:gd name="T6" fmla="*/ 54 w 80"/>
                <a:gd name="T7" fmla="*/ 78 h 78"/>
                <a:gd name="T8" fmla="*/ 0 w 80"/>
                <a:gd name="T9" fmla="*/ 38 h 78"/>
                <a:gd name="T10" fmla="*/ 4 w 80"/>
                <a:gd name="T11" fmla="*/ 35 h 78"/>
              </a:gdLst>
              <a:ahLst/>
              <a:cxnLst>
                <a:cxn ang="0">
                  <a:pos x="T0" y="T1"/>
                </a:cxn>
                <a:cxn ang="0">
                  <a:pos x="T2" y="T3"/>
                </a:cxn>
                <a:cxn ang="0">
                  <a:pos x="T4" y="T5"/>
                </a:cxn>
                <a:cxn ang="0">
                  <a:pos x="T6" y="T7"/>
                </a:cxn>
                <a:cxn ang="0">
                  <a:pos x="T8" y="T9"/>
                </a:cxn>
                <a:cxn ang="0">
                  <a:pos x="T10" y="T11"/>
                </a:cxn>
              </a:cxnLst>
              <a:rect l="0" t="0" r="r" b="b"/>
              <a:pathLst>
                <a:path w="80" h="78">
                  <a:moveTo>
                    <a:pt x="4" y="35"/>
                  </a:moveTo>
                  <a:lnTo>
                    <a:pt x="70" y="0"/>
                  </a:lnTo>
                  <a:lnTo>
                    <a:pt x="80" y="52"/>
                  </a:lnTo>
                  <a:lnTo>
                    <a:pt x="54" y="78"/>
                  </a:lnTo>
                  <a:lnTo>
                    <a:pt x="0" y="38"/>
                  </a:lnTo>
                  <a:lnTo>
                    <a:pt x="4" y="35"/>
                  </a:lnTo>
                  <a:close/>
                </a:path>
              </a:pathLst>
            </a:custGeom>
            <a:solidFill>
              <a:srgbClr val="406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3" name="Freeform 117"/>
            <p:cNvSpPr>
              <a:spLocks/>
            </p:cNvSpPr>
            <p:nvPr/>
          </p:nvSpPr>
          <p:spPr bwMode="auto">
            <a:xfrm>
              <a:off x="2066925" y="3476625"/>
              <a:ext cx="149225" cy="214313"/>
            </a:xfrm>
            <a:custGeom>
              <a:avLst/>
              <a:gdLst>
                <a:gd name="T0" fmla="*/ 40 w 94"/>
                <a:gd name="T1" fmla="*/ 0 h 135"/>
                <a:gd name="T2" fmla="*/ 94 w 94"/>
                <a:gd name="T3" fmla="*/ 40 h 135"/>
                <a:gd name="T4" fmla="*/ 0 w 94"/>
                <a:gd name="T5" fmla="*/ 135 h 135"/>
                <a:gd name="T6" fmla="*/ 38 w 94"/>
                <a:gd name="T7" fmla="*/ 2 h 135"/>
                <a:gd name="T8" fmla="*/ 40 w 94"/>
                <a:gd name="T9" fmla="*/ 0 h 135"/>
              </a:gdLst>
              <a:ahLst/>
              <a:cxnLst>
                <a:cxn ang="0">
                  <a:pos x="T0" y="T1"/>
                </a:cxn>
                <a:cxn ang="0">
                  <a:pos x="T2" y="T3"/>
                </a:cxn>
                <a:cxn ang="0">
                  <a:pos x="T4" y="T5"/>
                </a:cxn>
                <a:cxn ang="0">
                  <a:pos x="T6" y="T7"/>
                </a:cxn>
                <a:cxn ang="0">
                  <a:pos x="T8" y="T9"/>
                </a:cxn>
              </a:cxnLst>
              <a:rect l="0" t="0" r="r" b="b"/>
              <a:pathLst>
                <a:path w="94" h="135">
                  <a:moveTo>
                    <a:pt x="40" y="0"/>
                  </a:moveTo>
                  <a:lnTo>
                    <a:pt x="94" y="40"/>
                  </a:lnTo>
                  <a:lnTo>
                    <a:pt x="0" y="135"/>
                  </a:lnTo>
                  <a:lnTo>
                    <a:pt x="38" y="2"/>
                  </a:lnTo>
                  <a:lnTo>
                    <a:pt x="40" y="0"/>
                  </a:lnTo>
                  <a:close/>
                </a:path>
              </a:pathLst>
            </a:custGeom>
            <a:solidFill>
              <a:srgbClr val="85AB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4" name="Freeform 118"/>
            <p:cNvSpPr>
              <a:spLocks/>
            </p:cNvSpPr>
            <p:nvPr/>
          </p:nvSpPr>
          <p:spPr bwMode="auto">
            <a:xfrm>
              <a:off x="1949450" y="3500438"/>
              <a:ext cx="117475" cy="190500"/>
            </a:xfrm>
            <a:custGeom>
              <a:avLst/>
              <a:gdLst>
                <a:gd name="T0" fmla="*/ 106 w 106"/>
                <a:gd name="T1" fmla="*/ 170 h 170"/>
                <a:gd name="T2" fmla="*/ 73 w 106"/>
                <a:gd name="T3" fmla="*/ 139 h 170"/>
                <a:gd name="T4" fmla="*/ 0 w 106"/>
                <a:gd name="T5" fmla="*/ 90 h 170"/>
                <a:gd name="T6" fmla="*/ 28 w 106"/>
                <a:gd name="T7" fmla="*/ 0 h 170"/>
                <a:gd name="T8" fmla="*/ 106 w 106"/>
                <a:gd name="T9" fmla="*/ 170 h 170"/>
              </a:gdLst>
              <a:ahLst/>
              <a:cxnLst>
                <a:cxn ang="0">
                  <a:pos x="T0" y="T1"/>
                </a:cxn>
                <a:cxn ang="0">
                  <a:pos x="T2" y="T3"/>
                </a:cxn>
                <a:cxn ang="0">
                  <a:pos x="T4" y="T5"/>
                </a:cxn>
                <a:cxn ang="0">
                  <a:pos x="T6" y="T7"/>
                </a:cxn>
                <a:cxn ang="0">
                  <a:pos x="T8" y="T9"/>
                </a:cxn>
              </a:cxnLst>
              <a:rect l="0" t="0" r="r" b="b"/>
              <a:pathLst>
                <a:path w="106" h="170">
                  <a:moveTo>
                    <a:pt x="106" y="170"/>
                  </a:moveTo>
                  <a:cubicBezTo>
                    <a:pt x="73" y="139"/>
                    <a:pt x="73" y="139"/>
                    <a:pt x="73" y="139"/>
                  </a:cubicBezTo>
                  <a:cubicBezTo>
                    <a:pt x="52" y="118"/>
                    <a:pt x="27" y="103"/>
                    <a:pt x="0" y="90"/>
                  </a:cubicBezTo>
                  <a:cubicBezTo>
                    <a:pt x="28" y="0"/>
                    <a:pt x="28" y="0"/>
                    <a:pt x="28" y="0"/>
                  </a:cubicBezTo>
                  <a:lnTo>
                    <a:pt x="106" y="170"/>
                  </a:lnTo>
                  <a:close/>
                </a:path>
              </a:pathLst>
            </a:custGeom>
            <a:solidFill>
              <a:srgbClr val="3767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5" name="Freeform 119"/>
            <p:cNvSpPr>
              <a:spLocks/>
            </p:cNvSpPr>
            <p:nvPr/>
          </p:nvSpPr>
          <p:spPr bwMode="auto">
            <a:xfrm>
              <a:off x="2565400" y="23844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6" name="Freeform 120"/>
            <p:cNvSpPr>
              <a:spLocks/>
            </p:cNvSpPr>
            <p:nvPr/>
          </p:nvSpPr>
          <p:spPr bwMode="auto">
            <a:xfrm>
              <a:off x="2120900" y="1747838"/>
              <a:ext cx="204787" cy="204788"/>
            </a:xfrm>
            <a:custGeom>
              <a:avLst/>
              <a:gdLst>
                <a:gd name="T0" fmla="*/ 90 w 183"/>
                <a:gd name="T1" fmla="*/ 184 h 184"/>
                <a:gd name="T2" fmla="*/ 0 w 183"/>
                <a:gd name="T3" fmla="*/ 0 h 184"/>
                <a:gd name="T4" fmla="*/ 183 w 183"/>
                <a:gd name="T5" fmla="*/ 149 h 184"/>
                <a:gd name="T6" fmla="*/ 91 w 183"/>
                <a:gd name="T7" fmla="*/ 184 h 184"/>
                <a:gd name="T8" fmla="*/ 90 w 183"/>
                <a:gd name="T9" fmla="*/ 184 h 184"/>
              </a:gdLst>
              <a:ahLst/>
              <a:cxnLst>
                <a:cxn ang="0">
                  <a:pos x="T0" y="T1"/>
                </a:cxn>
                <a:cxn ang="0">
                  <a:pos x="T2" y="T3"/>
                </a:cxn>
                <a:cxn ang="0">
                  <a:pos x="T4" y="T5"/>
                </a:cxn>
                <a:cxn ang="0">
                  <a:pos x="T6" y="T7"/>
                </a:cxn>
                <a:cxn ang="0">
                  <a:pos x="T8" y="T9"/>
                </a:cxn>
              </a:cxnLst>
              <a:rect l="0" t="0" r="r" b="b"/>
              <a:pathLst>
                <a:path w="183" h="184">
                  <a:moveTo>
                    <a:pt x="90" y="184"/>
                  </a:moveTo>
                  <a:cubicBezTo>
                    <a:pt x="0" y="0"/>
                    <a:pt x="0" y="0"/>
                    <a:pt x="0" y="0"/>
                  </a:cubicBezTo>
                  <a:cubicBezTo>
                    <a:pt x="68" y="39"/>
                    <a:pt x="130" y="89"/>
                    <a:pt x="183" y="149"/>
                  </a:cubicBezTo>
                  <a:cubicBezTo>
                    <a:pt x="91" y="184"/>
                    <a:pt x="91" y="184"/>
                    <a:pt x="91" y="184"/>
                  </a:cubicBezTo>
                  <a:lnTo>
                    <a:pt x="90" y="184"/>
                  </a:lnTo>
                  <a:close/>
                </a:path>
              </a:pathLst>
            </a:custGeom>
            <a:solidFill>
              <a:srgbClr val="F276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7" name="Freeform 121"/>
            <p:cNvSpPr>
              <a:spLocks/>
            </p:cNvSpPr>
            <p:nvPr/>
          </p:nvSpPr>
          <p:spPr bwMode="auto">
            <a:xfrm>
              <a:off x="2501900" y="2389188"/>
              <a:ext cx="103187" cy="185738"/>
            </a:xfrm>
            <a:custGeom>
              <a:avLst/>
              <a:gdLst>
                <a:gd name="T0" fmla="*/ 59 w 93"/>
                <a:gd name="T1" fmla="*/ 0 h 167"/>
                <a:gd name="T2" fmla="*/ 93 w 93"/>
                <a:gd name="T3" fmla="*/ 164 h 167"/>
                <a:gd name="T4" fmla="*/ 0 w 93"/>
                <a:gd name="T5" fmla="*/ 167 h 167"/>
                <a:gd name="T6" fmla="*/ 59 w 93"/>
                <a:gd name="T7" fmla="*/ 0 h 167"/>
              </a:gdLst>
              <a:ahLst/>
              <a:cxnLst>
                <a:cxn ang="0">
                  <a:pos x="T0" y="T1"/>
                </a:cxn>
                <a:cxn ang="0">
                  <a:pos x="T2" y="T3"/>
                </a:cxn>
                <a:cxn ang="0">
                  <a:pos x="T4" y="T5"/>
                </a:cxn>
                <a:cxn ang="0">
                  <a:pos x="T6" y="T7"/>
                </a:cxn>
              </a:cxnLst>
              <a:rect l="0" t="0" r="r" b="b"/>
              <a:pathLst>
                <a:path w="93" h="167">
                  <a:moveTo>
                    <a:pt x="59" y="0"/>
                  </a:moveTo>
                  <a:cubicBezTo>
                    <a:pt x="73" y="58"/>
                    <a:pt x="84" y="113"/>
                    <a:pt x="93" y="164"/>
                  </a:cubicBezTo>
                  <a:cubicBezTo>
                    <a:pt x="0" y="167"/>
                    <a:pt x="0" y="167"/>
                    <a:pt x="0" y="167"/>
                  </a:cubicBezTo>
                  <a:lnTo>
                    <a:pt x="59" y="0"/>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8" name="Freeform 122"/>
            <p:cNvSpPr>
              <a:spLocks/>
            </p:cNvSpPr>
            <p:nvPr/>
          </p:nvSpPr>
          <p:spPr bwMode="auto">
            <a:xfrm>
              <a:off x="2565400" y="2978150"/>
              <a:ext cx="206375" cy="90488"/>
            </a:xfrm>
            <a:custGeom>
              <a:avLst/>
              <a:gdLst>
                <a:gd name="T0" fmla="*/ 130 w 130"/>
                <a:gd name="T1" fmla="*/ 0 h 57"/>
                <a:gd name="T2" fmla="*/ 74 w 130"/>
                <a:gd name="T3" fmla="*/ 57 h 57"/>
                <a:gd name="T4" fmla="*/ 0 w 130"/>
                <a:gd name="T5" fmla="*/ 40 h 57"/>
                <a:gd name="T6" fmla="*/ 130 w 130"/>
                <a:gd name="T7" fmla="*/ 0 h 57"/>
              </a:gdLst>
              <a:ahLst/>
              <a:cxnLst>
                <a:cxn ang="0">
                  <a:pos x="T0" y="T1"/>
                </a:cxn>
                <a:cxn ang="0">
                  <a:pos x="T2" y="T3"/>
                </a:cxn>
                <a:cxn ang="0">
                  <a:pos x="T4" y="T5"/>
                </a:cxn>
                <a:cxn ang="0">
                  <a:pos x="T6" y="T7"/>
                </a:cxn>
              </a:cxnLst>
              <a:rect l="0" t="0" r="r" b="b"/>
              <a:pathLst>
                <a:path w="130" h="57">
                  <a:moveTo>
                    <a:pt x="130" y="0"/>
                  </a:moveTo>
                  <a:lnTo>
                    <a:pt x="74" y="57"/>
                  </a:lnTo>
                  <a:lnTo>
                    <a:pt x="0" y="40"/>
                  </a:lnTo>
                  <a:lnTo>
                    <a:pt x="130" y="0"/>
                  </a:lnTo>
                  <a:close/>
                </a:path>
              </a:pathLst>
            </a:custGeom>
            <a:solidFill>
              <a:srgbClr val="F5B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89" name="Freeform 123"/>
            <p:cNvSpPr>
              <a:spLocks/>
            </p:cNvSpPr>
            <p:nvPr/>
          </p:nvSpPr>
          <p:spPr bwMode="auto">
            <a:xfrm>
              <a:off x="2413000" y="2238375"/>
              <a:ext cx="152400" cy="146050"/>
            </a:xfrm>
            <a:custGeom>
              <a:avLst/>
              <a:gdLst>
                <a:gd name="T0" fmla="*/ 0 w 138"/>
                <a:gd name="T1" fmla="*/ 0 h 131"/>
                <a:gd name="T2" fmla="*/ 98 w 138"/>
                <a:gd name="T3" fmla="*/ 3 h 131"/>
                <a:gd name="T4" fmla="*/ 138 w 138"/>
                <a:gd name="T5" fmla="*/ 131 h 131"/>
                <a:gd name="T6" fmla="*/ 138 w 138"/>
                <a:gd name="T7" fmla="*/ 131 h 131"/>
                <a:gd name="T8" fmla="*/ 0 w 138"/>
                <a:gd name="T9" fmla="*/ 0 h 131"/>
              </a:gdLst>
              <a:ahLst/>
              <a:cxnLst>
                <a:cxn ang="0">
                  <a:pos x="T0" y="T1"/>
                </a:cxn>
                <a:cxn ang="0">
                  <a:pos x="T2" y="T3"/>
                </a:cxn>
                <a:cxn ang="0">
                  <a:pos x="T4" y="T5"/>
                </a:cxn>
                <a:cxn ang="0">
                  <a:pos x="T6" y="T7"/>
                </a:cxn>
                <a:cxn ang="0">
                  <a:pos x="T8" y="T9"/>
                </a:cxn>
              </a:cxnLst>
              <a:rect l="0" t="0" r="r" b="b"/>
              <a:pathLst>
                <a:path w="138" h="131">
                  <a:moveTo>
                    <a:pt x="0" y="0"/>
                  </a:moveTo>
                  <a:cubicBezTo>
                    <a:pt x="98" y="3"/>
                    <a:pt x="98" y="3"/>
                    <a:pt x="98" y="3"/>
                  </a:cubicBezTo>
                  <a:cubicBezTo>
                    <a:pt x="114" y="46"/>
                    <a:pt x="127" y="89"/>
                    <a:pt x="138" y="131"/>
                  </a:cubicBezTo>
                  <a:cubicBezTo>
                    <a:pt x="138" y="131"/>
                    <a:pt x="138" y="131"/>
                    <a:pt x="138" y="131"/>
                  </a:cubicBezTo>
                  <a:lnTo>
                    <a:pt x="0" y="0"/>
                  </a:lnTo>
                  <a:close/>
                </a:path>
              </a:pathLst>
            </a:custGeom>
            <a:solidFill>
              <a:srgbClr val="EFB7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0" name="Freeform 124"/>
            <p:cNvSpPr>
              <a:spLocks/>
            </p:cNvSpPr>
            <p:nvPr/>
          </p:nvSpPr>
          <p:spPr bwMode="auto">
            <a:xfrm>
              <a:off x="1955800" y="1704975"/>
              <a:ext cx="155575" cy="77788"/>
            </a:xfrm>
            <a:custGeom>
              <a:avLst/>
              <a:gdLst>
                <a:gd name="T0" fmla="*/ 0 w 140"/>
                <a:gd name="T1" fmla="*/ 70 h 70"/>
                <a:gd name="T2" fmla="*/ 73 w 140"/>
                <a:gd name="T3" fmla="*/ 0 h 70"/>
                <a:gd name="T4" fmla="*/ 140 w 140"/>
                <a:gd name="T5" fmla="*/ 33 h 70"/>
                <a:gd name="T6" fmla="*/ 0 w 140"/>
                <a:gd name="T7" fmla="*/ 70 h 70"/>
              </a:gdLst>
              <a:ahLst/>
              <a:cxnLst>
                <a:cxn ang="0">
                  <a:pos x="T0" y="T1"/>
                </a:cxn>
                <a:cxn ang="0">
                  <a:pos x="T2" y="T3"/>
                </a:cxn>
                <a:cxn ang="0">
                  <a:pos x="T4" y="T5"/>
                </a:cxn>
                <a:cxn ang="0">
                  <a:pos x="T6" y="T7"/>
                </a:cxn>
              </a:cxnLst>
              <a:rect l="0" t="0" r="r" b="b"/>
              <a:pathLst>
                <a:path w="140" h="70">
                  <a:moveTo>
                    <a:pt x="0" y="70"/>
                  </a:moveTo>
                  <a:cubicBezTo>
                    <a:pt x="73" y="0"/>
                    <a:pt x="73" y="0"/>
                    <a:pt x="73" y="0"/>
                  </a:cubicBezTo>
                  <a:cubicBezTo>
                    <a:pt x="96" y="10"/>
                    <a:pt x="118" y="21"/>
                    <a:pt x="140" y="33"/>
                  </a:cubicBezTo>
                  <a:lnTo>
                    <a:pt x="0" y="70"/>
                  </a:lnTo>
                  <a:close/>
                </a:path>
              </a:pathLst>
            </a:custGeom>
            <a:solidFill>
              <a:srgbClr val="FFF1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1" name="Freeform 125"/>
            <p:cNvSpPr>
              <a:spLocks/>
            </p:cNvSpPr>
            <p:nvPr/>
          </p:nvSpPr>
          <p:spPr bwMode="auto">
            <a:xfrm>
              <a:off x="2411413" y="2101850"/>
              <a:ext cx="109537" cy="141288"/>
            </a:xfrm>
            <a:custGeom>
              <a:avLst/>
              <a:gdLst>
                <a:gd name="T0" fmla="*/ 0 w 99"/>
                <a:gd name="T1" fmla="*/ 122 h 126"/>
                <a:gd name="T2" fmla="*/ 41 w 99"/>
                <a:gd name="T3" fmla="*/ 0 h 126"/>
                <a:gd name="T4" fmla="*/ 99 w 99"/>
                <a:gd name="T5" fmla="*/ 126 h 126"/>
                <a:gd name="T6" fmla="*/ 1 w 99"/>
                <a:gd name="T7" fmla="*/ 123 h 126"/>
                <a:gd name="T8" fmla="*/ 0 w 99"/>
                <a:gd name="T9" fmla="*/ 122 h 126"/>
              </a:gdLst>
              <a:ahLst/>
              <a:cxnLst>
                <a:cxn ang="0">
                  <a:pos x="T0" y="T1"/>
                </a:cxn>
                <a:cxn ang="0">
                  <a:pos x="T2" y="T3"/>
                </a:cxn>
                <a:cxn ang="0">
                  <a:pos x="T4" y="T5"/>
                </a:cxn>
                <a:cxn ang="0">
                  <a:pos x="T6" y="T7"/>
                </a:cxn>
                <a:cxn ang="0">
                  <a:pos x="T8" y="T9"/>
                </a:cxn>
              </a:cxnLst>
              <a:rect l="0" t="0" r="r" b="b"/>
              <a:pathLst>
                <a:path w="99" h="126">
                  <a:moveTo>
                    <a:pt x="0" y="122"/>
                  </a:moveTo>
                  <a:cubicBezTo>
                    <a:pt x="41" y="0"/>
                    <a:pt x="41" y="0"/>
                    <a:pt x="41" y="0"/>
                  </a:cubicBezTo>
                  <a:cubicBezTo>
                    <a:pt x="64" y="42"/>
                    <a:pt x="83" y="84"/>
                    <a:pt x="99" y="126"/>
                  </a:cubicBezTo>
                  <a:cubicBezTo>
                    <a:pt x="1" y="123"/>
                    <a:pt x="1" y="123"/>
                    <a:pt x="1" y="123"/>
                  </a:cubicBezTo>
                  <a:lnTo>
                    <a:pt x="0" y="122"/>
                  </a:lnTo>
                  <a:close/>
                </a:path>
              </a:pathLst>
            </a:custGeom>
            <a:solidFill>
              <a:srgbClr val="FB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2" name="Freeform 126"/>
            <p:cNvSpPr>
              <a:spLocks/>
            </p:cNvSpPr>
            <p:nvPr/>
          </p:nvSpPr>
          <p:spPr bwMode="auto">
            <a:xfrm>
              <a:off x="2363788" y="1985963"/>
              <a:ext cx="88900" cy="106363"/>
            </a:xfrm>
            <a:custGeom>
              <a:avLst/>
              <a:gdLst>
                <a:gd name="T0" fmla="*/ 17 w 79"/>
                <a:gd name="T1" fmla="*/ 0 h 96"/>
                <a:gd name="T2" fmla="*/ 79 w 79"/>
                <a:gd name="T3" fmla="*/ 96 h 96"/>
                <a:gd name="T4" fmla="*/ 0 w 79"/>
                <a:gd name="T5" fmla="*/ 48 h 96"/>
                <a:gd name="T6" fmla="*/ 17 w 79"/>
                <a:gd name="T7" fmla="*/ 0 h 96"/>
              </a:gdLst>
              <a:ahLst/>
              <a:cxnLst>
                <a:cxn ang="0">
                  <a:pos x="T0" y="T1"/>
                </a:cxn>
                <a:cxn ang="0">
                  <a:pos x="T2" y="T3"/>
                </a:cxn>
                <a:cxn ang="0">
                  <a:pos x="T4" y="T5"/>
                </a:cxn>
                <a:cxn ang="0">
                  <a:pos x="T6" y="T7"/>
                </a:cxn>
              </a:cxnLst>
              <a:rect l="0" t="0" r="r" b="b"/>
              <a:pathLst>
                <a:path w="79" h="96">
                  <a:moveTo>
                    <a:pt x="17" y="0"/>
                  </a:moveTo>
                  <a:cubicBezTo>
                    <a:pt x="40" y="32"/>
                    <a:pt x="61" y="64"/>
                    <a:pt x="79" y="96"/>
                  </a:cubicBezTo>
                  <a:cubicBezTo>
                    <a:pt x="0" y="48"/>
                    <a:pt x="0" y="48"/>
                    <a:pt x="0" y="48"/>
                  </a:cubicBezTo>
                  <a:lnTo>
                    <a:pt x="17" y="0"/>
                  </a:lnTo>
                  <a:close/>
                </a:path>
              </a:pathLst>
            </a:custGeom>
            <a:solidFill>
              <a:srgbClr val="ABC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3" name="Freeform 127"/>
            <p:cNvSpPr>
              <a:spLocks/>
            </p:cNvSpPr>
            <p:nvPr/>
          </p:nvSpPr>
          <p:spPr bwMode="auto">
            <a:xfrm>
              <a:off x="2222500" y="1912938"/>
              <a:ext cx="160337" cy="127000"/>
            </a:xfrm>
            <a:custGeom>
              <a:avLst/>
              <a:gdLst>
                <a:gd name="T0" fmla="*/ 0 w 144"/>
                <a:gd name="T1" fmla="*/ 35 h 113"/>
                <a:gd name="T2" fmla="*/ 92 w 144"/>
                <a:gd name="T3" fmla="*/ 0 h 113"/>
                <a:gd name="T4" fmla="*/ 127 w 144"/>
                <a:gd name="T5" fmla="*/ 42 h 113"/>
                <a:gd name="T6" fmla="*/ 144 w 144"/>
                <a:gd name="T7" fmla="*/ 65 h 113"/>
                <a:gd name="T8" fmla="*/ 127 w 144"/>
                <a:gd name="T9" fmla="*/ 113 h 113"/>
                <a:gd name="T10" fmla="*/ 0 w 144"/>
                <a:gd name="T11" fmla="*/ 35 h 113"/>
              </a:gdLst>
              <a:ahLst/>
              <a:cxnLst>
                <a:cxn ang="0">
                  <a:pos x="T0" y="T1"/>
                </a:cxn>
                <a:cxn ang="0">
                  <a:pos x="T2" y="T3"/>
                </a:cxn>
                <a:cxn ang="0">
                  <a:pos x="T4" y="T5"/>
                </a:cxn>
                <a:cxn ang="0">
                  <a:pos x="T6" y="T7"/>
                </a:cxn>
                <a:cxn ang="0">
                  <a:pos x="T8" y="T9"/>
                </a:cxn>
                <a:cxn ang="0">
                  <a:pos x="T10" y="T11"/>
                </a:cxn>
              </a:cxnLst>
              <a:rect l="0" t="0" r="r" b="b"/>
              <a:pathLst>
                <a:path w="144" h="113">
                  <a:moveTo>
                    <a:pt x="0" y="35"/>
                  </a:moveTo>
                  <a:cubicBezTo>
                    <a:pt x="92" y="0"/>
                    <a:pt x="92" y="0"/>
                    <a:pt x="92" y="0"/>
                  </a:cubicBezTo>
                  <a:cubicBezTo>
                    <a:pt x="104" y="13"/>
                    <a:pt x="116" y="27"/>
                    <a:pt x="127" y="42"/>
                  </a:cubicBezTo>
                  <a:cubicBezTo>
                    <a:pt x="133" y="50"/>
                    <a:pt x="139" y="57"/>
                    <a:pt x="144" y="65"/>
                  </a:cubicBezTo>
                  <a:cubicBezTo>
                    <a:pt x="127" y="113"/>
                    <a:pt x="127" y="113"/>
                    <a:pt x="127" y="113"/>
                  </a:cubicBezTo>
                  <a:lnTo>
                    <a:pt x="0" y="35"/>
                  </a:lnTo>
                  <a:close/>
                </a:path>
              </a:pathLst>
            </a:custGeom>
            <a:solidFill>
              <a:srgbClr val="ECE1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4" name="Freeform 128"/>
            <p:cNvSpPr>
              <a:spLocks/>
            </p:cNvSpPr>
            <p:nvPr/>
          </p:nvSpPr>
          <p:spPr bwMode="auto">
            <a:xfrm>
              <a:off x="2487613" y="3041650"/>
              <a:ext cx="195262" cy="214313"/>
            </a:xfrm>
            <a:custGeom>
              <a:avLst/>
              <a:gdLst>
                <a:gd name="T0" fmla="*/ 45 w 123"/>
                <a:gd name="T1" fmla="*/ 2 h 135"/>
                <a:gd name="T2" fmla="*/ 47 w 123"/>
                <a:gd name="T3" fmla="*/ 0 h 135"/>
                <a:gd name="T4" fmla="*/ 49 w 123"/>
                <a:gd name="T5" fmla="*/ 0 h 135"/>
                <a:gd name="T6" fmla="*/ 123 w 123"/>
                <a:gd name="T7" fmla="*/ 17 h 135"/>
                <a:gd name="T8" fmla="*/ 7 w 123"/>
                <a:gd name="T9" fmla="*/ 135 h 135"/>
                <a:gd name="T10" fmla="*/ 0 w 123"/>
                <a:gd name="T11" fmla="*/ 110 h 135"/>
                <a:gd name="T12" fmla="*/ 45 w 123"/>
                <a:gd name="T13" fmla="*/ 2 h 135"/>
              </a:gdLst>
              <a:ahLst/>
              <a:cxnLst>
                <a:cxn ang="0">
                  <a:pos x="T0" y="T1"/>
                </a:cxn>
                <a:cxn ang="0">
                  <a:pos x="T2" y="T3"/>
                </a:cxn>
                <a:cxn ang="0">
                  <a:pos x="T4" y="T5"/>
                </a:cxn>
                <a:cxn ang="0">
                  <a:pos x="T6" y="T7"/>
                </a:cxn>
                <a:cxn ang="0">
                  <a:pos x="T8" y="T9"/>
                </a:cxn>
                <a:cxn ang="0">
                  <a:pos x="T10" y="T11"/>
                </a:cxn>
                <a:cxn ang="0">
                  <a:pos x="T12" y="T13"/>
                </a:cxn>
              </a:cxnLst>
              <a:rect l="0" t="0" r="r" b="b"/>
              <a:pathLst>
                <a:path w="123" h="135">
                  <a:moveTo>
                    <a:pt x="45" y="2"/>
                  </a:moveTo>
                  <a:lnTo>
                    <a:pt x="47" y="0"/>
                  </a:lnTo>
                  <a:lnTo>
                    <a:pt x="49" y="0"/>
                  </a:lnTo>
                  <a:lnTo>
                    <a:pt x="123" y="17"/>
                  </a:lnTo>
                  <a:lnTo>
                    <a:pt x="7" y="135"/>
                  </a:lnTo>
                  <a:lnTo>
                    <a:pt x="0" y="110"/>
                  </a:lnTo>
                  <a:lnTo>
                    <a:pt x="45"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5" name="Freeform 129"/>
            <p:cNvSpPr>
              <a:spLocks/>
            </p:cNvSpPr>
            <p:nvPr/>
          </p:nvSpPr>
          <p:spPr bwMode="auto">
            <a:xfrm>
              <a:off x="2592388" y="2678113"/>
              <a:ext cx="55562" cy="96838"/>
            </a:xfrm>
            <a:custGeom>
              <a:avLst/>
              <a:gdLst>
                <a:gd name="T0" fmla="*/ 29 w 50"/>
                <a:gd name="T1" fmla="*/ 0 h 87"/>
                <a:gd name="T2" fmla="*/ 50 w 50"/>
                <a:gd name="T3" fmla="*/ 87 h 87"/>
                <a:gd name="T4" fmla="*/ 0 w 50"/>
                <a:gd name="T5" fmla="*/ 19 h 87"/>
                <a:gd name="T6" fmla="*/ 29 w 50"/>
                <a:gd name="T7" fmla="*/ 0 h 87"/>
              </a:gdLst>
              <a:ahLst/>
              <a:cxnLst>
                <a:cxn ang="0">
                  <a:pos x="T0" y="T1"/>
                </a:cxn>
                <a:cxn ang="0">
                  <a:pos x="T2" y="T3"/>
                </a:cxn>
                <a:cxn ang="0">
                  <a:pos x="T4" y="T5"/>
                </a:cxn>
                <a:cxn ang="0">
                  <a:pos x="T6" y="T7"/>
                </a:cxn>
              </a:cxnLst>
              <a:rect l="0" t="0" r="r" b="b"/>
              <a:pathLst>
                <a:path w="50" h="87">
                  <a:moveTo>
                    <a:pt x="29" y="0"/>
                  </a:moveTo>
                  <a:cubicBezTo>
                    <a:pt x="36" y="31"/>
                    <a:pt x="42" y="60"/>
                    <a:pt x="50" y="87"/>
                  </a:cubicBezTo>
                  <a:cubicBezTo>
                    <a:pt x="0" y="19"/>
                    <a:pt x="0" y="19"/>
                    <a:pt x="0" y="19"/>
                  </a:cubicBezTo>
                  <a:lnTo>
                    <a:pt x="29" y="0"/>
                  </a:lnTo>
                  <a:close/>
                </a:path>
              </a:pathLst>
            </a:custGeom>
            <a:solidFill>
              <a:srgbClr val="CE53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6" name="Freeform 130"/>
            <p:cNvSpPr>
              <a:spLocks/>
            </p:cNvSpPr>
            <p:nvPr/>
          </p:nvSpPr>
          <p:spPr bwMode="auto">
            <a:xfrm>
              <a:off x="1782763" y="1638300"/>
              <a:ext cx="254000" cy="144463"/>
            </a:xfrm>
            <a:custGeom>
              <a:avLst/>
              <a:gdLst>
                <a:gd name="T0" fmla="*/ 153 w 228"/>
                <a:gd name="T1" fmla="*/ 129 h 129"/>
                <a:gd name="T2" fmla="*/ 0 w 228"/>
                <a:gd name="T3" fmla="*/ 0 h 129"/>
                <a:gd name="T4" fmla="*/ 228 w 228"/>
                <a:gd name="T5" fmla="*/ 59 h 129"/>
                <a:gd name="T6" fmla="*/ 155 w 228"/>
                <a:gd name="T7" fmla="*/ 129 h 129"/>
                <a:gd name="T8" fmla="*/ 153 w 228"/>
                <a:gd name="T9" fmla="*/ 129 h 129"/>
              </a:gdLst>
              <a:ahLst/>
              <a:cxnLst>
                <a:cxn ang="0">
                  <a:pos x="T0" y="T1"/>
                </a:cxn>
                <a:cxn ang="0">
                  <a:pos x="T2" y="T3"/>
                </a:cxn>
                <a:cxn ang="0">
                  <a:pos x="T4" y="T5"/>
                </a:cxn>
                <a:cxn ang="0">
                  <a:pos x="T6" y="T7"/>
                </a:cxn>
                <a:cxn ang="0">
                  <a:pos x="T8" y="T9"/>
                </a:cxn>
              </a:cxnLst>
              <a:rect l="0" t="0" r="r" b="b"/>
              <a:pathLst>
                <a:path w="228" h="129">
                  <a:moveTo>
                    <a:pt x="153" y="129"/>
                  </a:moveTo>
                  <a:cubicBezTo>
                    <a:pt x="0" y="0"/>
                    <a:pt x="0" y="0"/>
                    <a:pt x="0" y="0"/>
                  </a:cubicBezTo>
                  <a:cubicBezTo>
                    <a:pt x="80" y="8"/>
                    <a:pt x="157" y="28"/>
                    <a:pt x="228" y="59"/>
                  </a:cubicBezTo>
                  <a:cubicBezTo>
                    <a:pt x="155" y="129"/>
                    <a:pt x="155" y="129"/>
                    <a:pt x="155" y="129"/>
                  </a:cubicBezTo>
                  <a:lnTo>
                    <a:pt x="153" y="129"/>
                  </a:lnTo>
                  <a:close/>
                </a:path>
              </a:pathLst>
            </a:custGeom>
            <a:solidFill>
              <a:srgbClr val="FFF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7" name="Freeform 131"/>
            <p:cNvSpPr>
              <a:spLocks/>
            </p:cNvSpPr>
            <p:nvPr/>
          </p:nvSpPr>
          <p:spPr bwMode="auto">
            <a:xfrm>
              <a:off x="2501900" y="2571750"/>
              <a:ext cx="123825" cy="127000"/>
            </a:xfrm>
            <a:custGeom>
              <a:avLst/>
              <a:gdLst>
                <a:gd name="T0" fmla="*/ 0 w 111"/>
                <a:gd name="T1" fmla="*/ 5 h 114"/>
                <a:gd name="T2" fmla="*/ 0 w 111"/>
                <a:gd name="T3" fmla="*/ 3 h 114"/>
                <a:gd name="T4" fmla="*/ 93 w 111"/>
                <a:gd name="T5" fmla="*/ 0 h 114"/>
                <a:gd name="T6" fmla="*/ 96 w 111"/>
                <a:gd name="T7" fmla="*/ 14 h 114"/>
                <a:gd name="T8" fmla="*/ 111 w 111"/>
                <a:gd name="T9" fmla="*/ 95 h 114"/>
                <a:gd name="T10" fmla="*/ 82 w 111"/>
                <a:gd name="T11" fmla="*/ 114 h 114"/>
                <a:gd name="T12" fmla="*/ 0 w 111"/>
                <a:gd name="T13" fmla="*/ 5 h 114"/>
              </a:gdLst>
              <a:ahLst/>
              <a:cxnLst>
                <a:cxn ang="0">
                  <a:pos x="T0" y="T1"/>
                </a:cxn>
                <a:cxn ang="0">
                  <a:pos x="T2" y="T3"/>
                </a:cxn>
                <a:cxn ang="0">
                  <a:pos x="T4" y="T5"/>
                </a:cxn>
                <a:cxn ang="0">
                  <a:pos x="T6" y="T7"/>
                </a:cxn>
                <a:cxn ang="0">
                  <a:pos x="T8" y="T9"/>
                </a:cxn>
                <a:cxn ang="0">
                  <a:pos x="T10" y="T11"/>
                </a:cxn>
                <a:cxn ang="0">
                  <a:pos x="T12" y="T13"/>
                </a:cxn>
              </a:cxnLst>
              <a:rect l="0" t="0" r="r" b="b"/>
              <a:pathLst>
                <a:path w="111" h="114">
                  <a:moveTo>
                    <a:pt x="0" y="5"/>
                  </a:moveTo>
                  <a:cubicBezTo>
                    <a:pt x="0" y="3"/>
                    <a:pt x="0" y="3"/>
                    <a:pt x="0" y="3"/>
                  </a:cubicBezTo>
                  <a:cubicBezTo>
                    <a:pt x="93" y="0"/>
                    <a:pt x="93" y="0"/>
                    <a:pt x="93" y="0"/>
                  </a:cubicBezTo>
                  <a:cubicBezTo>
                    <a:pt x="94" y="5"/>
                    <a:pt x="95" y="10"/>
                    <a:pt x="96" y="14"/>
                  </a:cubicBezTo>
                  <a:cubicBezTo>
                    <a:pt x="101" y="42"/>
                    <a:pt x="106" y="69"/>
                    <a:pt x="111" y="95"/>
                  </a:cubicBezTo>
                  <a:cubicBezTo>
                    <a:pt x="82" y="114"/>
                    <a:pt x="82" y="114"/>
                    <a:pt x="82" y="114"/>
                  </a:cubicBezTo>
                  <a:lnTo>
                    <a:pt x="0" y="5"/>
                  </a:lnTo>
                  <a:close/>
                </a:path>
              </a:pathLst>
            </a:custGeom>
            <a:solidFill>
              <a:srgbClr val="801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8" name="Freeform 132"/>
            <p:cNvSpPr>
              <a:spLocks/>
            </p:cNvSpPr>
            <p:nvPr/>
          </p:nvSpPr>
          <p:spPr bwMode="auto">
            <a:xfrm>
              <a:off x="2579688" y="2776538"/>
              <a:ext cx="192087" cy="201613"/>
            </a:xfrm>
            <a:custGeom>
              <a:avLst/>
              <a:gdLst>
                <a:gd name="T0" fmla="*/ 0 w 173"/>
                <a:gd name="T1" fmla="*/ 99 h 181"/>
                <a:gd name="T2" fmla="*/ 63 w 173"/>
                <a:gd name="T3" fmla="*/ 0 h 181"/>
                <a:gd name="T4" fmla="*/ 63 w 173"/>
                <a:gd name="T5" fmla="*/ 0 h 181"/>
                <a:gd name="T6" fmla="*/ 141 w 173"/>
                <a:gd name="T7" fmla="*/ 148 h 181"/>
                <a:gd name="T8" fmla="*/ 173 w 173"/>
                <a:gd name="T9" fmla="*/ 181 h 181"/>
                <a:gd name="T10" fmla="*/ 2 w 173"/>
                <a:gd name="T11" fmla="*/ 105 h 181"/>
                <a:gd name="T12" fmla="*/ 0 w 173"/>
                <a:gd name="T13" fmla="*/ 99 h 181"/>
              </a:gdLst>
              <a:ahLst/>
              <a:cxnLst>
                <a:cxn ang="0">
                  <a:pos x="T0" y="T1"/>
                </a:cxn>
                <a:cxn ang="0">
                  <a:pos x="T2" y="T3"/>
                </a:cxn>
                <a:cxn ang="0">
                  <a:pos x="T4" y="T5"/>
                </a:cxn>
                <a:cxn ang="0">
                  <a:pos x="T6" y="T7"/>
                </a:cxn>
                <a:cxn ang="0">
                  <a:pos x="T8" y="T9"/>
                </a:cxn>
                <a:cxn ang="0">
                  <a:pos x="T10" y="T11"/>
                </a:cxn>
                <a:cxn ang="0">
                  <a:pos x="T12" y="T13"/>
                </a:cxn>
              </a:cxnLst>
              <a:rect l="0" t="0" r="r" b="b"/>
              <a:pathLst>
                <a:path w="173" h="181">
                  <a:moveTo>
                    <a:pt x="0" y="99"/>
                  </a:moveTo>
                  <a:cubicBezTo>
                    <a:pt x="63" y="0"/>
                    <a:pt x="63" y="0"/>
                    <a:pt x="63" y="0"/>
                  </a:cubicBezTo>
                  <a:cubicBezTo>
                    <a:pt x="63" y="0"/>
                    <a:pt x="63" y="0"/>
                    <a:pt x="63" y="0"/>
                  </a:cubicBezTo>
                  <a:cubicBezTo>
                    <a:pt x="80" y="58"/>
                    <a:pt x="104" y="108"/>
                    <a:pt x="141" y="148"/>
                  </a:cubicBezTo>
                  <a:cubicBezTo>
                    <a:pt x="173" y="181"/>
                    <a:pt x="173" y="181"/>
                    <a:pt x="173" y="181"/>
                  </a:cubicBezTo>
                  <a:cubicBezTo>
                    <a:pt x="2" y="105"/>
                    <a:pt x="2" y="105"/>
                    <a:pt x="2" y="105"/>
                  </a:cubicBezTo>
                  <a:cubicBezTo>
                    <a:pt x="1" y="103"/>
                    <a:pt x="1" y="101"/>
                    <a:pt x="0" y="99"/>
                  </a:cubicBezTo>
                  <a:close/>
                </a:path>
              </a:pathLst>
            </a:custGeom>
            <a:solidFill>
              <a:srgbClr val="B07E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199" name="Freeform 133"/>
            <p:cNvSpPr>
              <a:spLocks/>
            </p:cNvSpPr>
            <p:nvPr/>
          </p:nvSpPr>
          <p:spPr bwMode="auto">
            <a:xfrm>
              <a:off x="2136775" y="3375025"/>
              <a:ext cx="104775" cy="96838"/>
            </a:xfrm>
            <a:custGeom>
              <a:avLst/>
              <a:gdLst>
                <a:gd name="T0" fmla="*/ 66 w 66"/>
                <a:gd name="T1" fmla="*/ 26 h 61"/>
                <a:gd name="T2" fmla="*/ 0 w 66"/>
                <a:gd name="T3" fmla="*/ 61 h 61"/>
                <a:gd name="T4" fmla="*/ 61 w 66"/>
                <a:gd name="T5" fmla="*/ 0 h 61"/>
                <a:gd name="T6" fmla="*/ 66 w 66"/>
                <a:gd name="T7" fmla="*/ 26 h 61"/>
              </a:gdLst>
              <a:ahLst/>
              <a:cxnLst>
                <a:cxn ang="0">
                  <a:pos x="T0" y="T1"/>
                </a:cxn>
                <a:cxn ang="0">
                  <a:pos x="T2" y="T3"/>
                </a:cxn>
                <a:cxn ang="0">
                  <a:pos x="T4" y="T5"/>
                </a:cxn>
                <a:cxn ang="0">
                  <a:pos x="T6" y="T7"/>
                </a:cxn>
              </a:cxnLst>
              <a:rect l="0" t="0" r="r" b="b"/>
              <a:pathLst>
                <a:path w="66" h="61">
                  <a:moveTo>
                    <a:pt x="66" y="26"/>
                  </a:moveTo>
                  <a:lnTo>
                    <a:pt x="0" y="61"/>
                  </a:lnTo>
                  <a:lnTo>
                    <a:pt x="61" y="0"/>
                  </a:lnTo>
                  <a:lnTo>
                    <a:pt x="66" y="26"/>
                  </a:lnTo>
                  <a:close/>
                </a:path>
              </a:pathLst>
            </a:custGeom>
            <a:solidFill>
              <a:srgbClr val="887D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0" name="Freeform 134"/>
            <p:cNvSpPr>
              <a:spLocks/>
            </p:cNvSpPr>
            <p:nvPr/>
          </p:nvSpPr>
          <p:spPr bwMode="auto">
            <a:xfrm>
              <a:off x="1235075" y="1685925"/>
              <a:ext cx="219075" cy="174625"/>
            </a:xfrm>
            <a:custGeom>
              <a:avLst/>
              <a:gdLst>
                <a:gd name="T0" fmla="*/ 118 w 197"/>
                <a:gd name="T1" fmla="*/ 1 h 156"/>
                <a:gd name="T2" fmla="*/ 120 w 197"/>
                <a:gd name="T3" fmla="*/ 0 h 156"/>
                <a:gd name="T4" fmla="*/ 197 w 197"/>
                <a:gd name="T5" fmla="*/ 75 h 156"/>
                <a:gd name="T6" fmla="*/ 0 w 197"/>
                <a:gd name="T7" fmla="*/ 156 h 156"/>
                <a:gd name="T8" fmla="*/ 118 w 197"/>
                <a:gd name="T9" fmla="*/ 1 h 156"/>
              </a:gdLst>
              <a:ahLst/>
              <a:cxnLst>
                <a:cxn ang="0">
                  <a:pos x="T0" y="T1"/>
                </a:cxn>
                <a:cxn ang="0">
                  <a:pos x="T2" y="T3"/>
                </a:cxn>
                <a:cxn ang="0">
                  <a:pos x="T4" y="T5"/>
                </a:cxn>
                <a:cxn ang="0">
                  <a:pos x="T6" y="T7"/>
                </a:cxn>
                <a:cxn ang="0">
                  <a:pos x="T8" y="T9"/>
                </a:cxn>
              </a:cxnLst>
              <a:rect l="0" t="0" r="r" b="b"/>
              <a:pathLst>
                <a:path w="197" h="156">
                  <a:moveTo>
                    <a:pt x="118" y="1"/>
                  </a:moveTo>
                  <a:cubicBezTo>
                    <a:pt x="118" y="0"/>
                    <a:pt x="119" y="0"/>
                    <a:pt x="120" y="0"/>
                  </a:cubicBezTo>
                  <a:cubicBezTo>
                    <a:pt x="197" y="75"/>
                    <a:pt x="197" y="75"/>
                    <a:pt x="197" y="75"/>
                  </a:cubicBezTo>
                  <a:cubicBezTo>
                    <a:pt x="128" y="93"/>
                    <a:pt x="61" y="121"/>
                    <a:pt x="0" y="156"/>
                  </a:cubicBezTo>
                  <a:lnTo>
                    <a:pt x="118" y="1"/>
                  </a:lnTo>
                  <a:close/>
                </a:path>
              </a:pathLst>
            </a:custGeom>
            <a:solidFill>
              <a:srgbClr val="AFB6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1" name="Freeform 135"/>
            <p:cNvSpPr>
              <a:spLocks/>
            </p:cNvSpPr>
            <p:nvPr/>
          </p:nvSpPr>
          <p:spPr bwMode="auto">
            <a:xfrm>
              <a:off x="2408238" y="2238375"/>
              <a:ext cx="157162" cy="244475"/>
            </a:xfrm>
            <a:custGeom>
              <a:avLst/>
              <a:gdLst>
                <a:gd name="T0" fmla="*/ 4 w 142"/>
                <a:gd name="T1" fmla="*/ 0 h 218"/>
                <a:gd name="T2" fmla="*/ 142 w 142"/>
                <a:gd name="T3" fmla="*/ 131 h 218"/>
                <a:gd name="T4" fmla="*/ 66 w 142"/>
                <a:gd name="T5" fmla="*/ 218 h 218"/>
                <a:gd name="T6" fmla="*/ 0 w 142"/>
                <a:gd name="T7" fmla="*/ 0 h 218"/>
                <a:gd name="T8" fmla="*/ 4 w 142"/>
                <a:gd name="T9" fmla="*/ 0 h 218"/>
              </a:gdLst>
              <a:ahLst/>
              <a:cxnLst>
                <a:cxn ang="0">
                  <a:pos x="T0" y="T1"/>
                </a:cxn>
                <a:cxn ang="0">
                  <a:pos x="T2" y="T3"/>
                </a:cxn>
                <a:cxn ang="0">
                  <a:pos x="T4" y="T5"/>
                </a:cxn>
                <a:cxn ang="0">
                  <a:pos x="T6" y="T7"/>
                </a:cxn>
                <a:cxn ang="0">
                  <a:pos x="T8" y="T9"/>
                </a:cxn>
              </a:cxnLst>
              <a:rect l="0" t="0" r="r" b="b"/>
              <a:pathLst>
                <a:path w="142" h="218">
                  <a:moveTo>
                    <a:pt x="4" y="0"/>
                  </a:moveTo>
                  <a:cubicBezTo>
                    <a:pt x="142" y="131"/>
                    <a:pt x="142" y="131"/>
                    <a:pt x="142" y="131"/>
                  </a:cubicBezTo>
                  <a:cubicBezTo>
                    <a:pt x="66" y="218"/>
                    <a:pt x="66" y="218"/>
                    <a:pt x="66" y="218"/>
                  </a:cubicBezTo>
                  <a:cubicBezTo>
                    <a:pt x="51" y="147"/>
                    <a:pt x="31" y="74"/>
                    <a:pt x="0" y="0"/>
                  </a:cubicBezTo>
                  <a:lnTo>
                    <a:pt x="4" y="0"/>
                  </a:lnTo>
                  <a:close/>
                </a:path>
              </a:pathLst>
            </a:custGeom>
            <a:solidFill>
              <a:srgbClr val="F1A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2" name="Freeform 136"/>
            <p:cNvSpPr>
              <a:spLocks/>
            </p:cNvSpPr>
            <p:nvPr/>
          </p:nvSpPr>
          <p:spPr bwMode="auto">
            <a:xfrm>
              <a:off x="1954213" y="1741488"/>
              <a:ext cx="163512" cy="125413"/>
            </a:xfrm>
            <a:custGeom>
              <a:avLst/>
              <a:gdLst>
                <a:gd name="T0" fmla="*/ 1 w 146"/>
                <a:gd name="T1" fmla="*/ 37 h 113"/>
                <a:gd name="T2" fmla="*/ 141 w 146"/>
                <a:gd name="T3" fmla="*/ 0 h 113"/>
                <a:gd name="T4" fmla="*/ 143 w 146"/>
                <a:gd name="T5" fmla="*/ 1 h 113"/>
                <a:gd name="T6" fmla="*/ 146 w 146"/>
                <a:gd name="T7" fmla="*/ 113 h 113"/>
                <a:gd name="T8" fmla="*/ 0 w 146"/>
                <a:gd name="T9" fmla="*/ 38 h 113"/>
                <a:gd name="T10" fmla="*/ 1 w 146"/>
                <a:gd name="T11" fmla="*/ 37 h 113"/>
              </a:gdLst>
              <a:ahLst/>
              <a:cxnLst>
                <a:cxn ang="0">
                  <a:pos x="T0" y="T1"/>
                </a:cxn>
                <a:cxn ang="0">
                  <a:pos x="T2" y="T3"/>
                </a:cxn>
                <a:cxn ang="0">
                  <a:pos x="T4" y="T5"/>
                </a:cxn>
                <a:cxn ang="0">
                  <a:pos x="T6" y="T7"/>
                </a:cxn>
                <a:cxn ang="0">
                  <a:pos x="T8" y="T9"/>
                </a:cxn>
                <a:cxn ang="0">
                  <a:pos x="T10" y="T11"/>
                </a:cxn>
              </a:cxnLst>
              <a:rect l="0" t="0" r="r" b="b"/>
              <a:pathLst>
                <a:path w="146" h="113">
                  <a:moveTo>
                    <a:pt x="1" y="37"/>
                  </a:moveTo>
                  <a:cubicBezTo>
                    <a:pt x="141" y="0"/>
                    <a:pt x="141" y="0"/>
                    <a:pt x="141" y="0"/>
                  </a:cubicBezTo>
                  <a:cubicBezTo>
                    <a:pt x="142" y="1"/>
                    <a:pt x="143" y="1"/>
                    <a:pt x="143" y="1"/>
                  </a:cubicBezTo>
                  <a:cubicBezTo>
                    <a:pt x="146" y="113"/>
                    <a:pt x="146" y="113"/>
                    <a:pt x="146" y="113"/>
                  </a:cubicBezTo>
                  <a:cubicBezTo>
                    <a:pt x="98" y="79"/>
                    <a:pt x="48" y="55"/>
                    <a:pt x="0" y="38"/>
                  </a:cubicBezTo>
                  <a:lnTo>
                    <a:pt x="1" y="37"/>
                  </a:lnTo>
                  <a:close/>
                </a:path>
              </a:pathLst>
            </a:custGeom>
            <a:solidFill>
              <a:srgbClr val="FFE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3" name="Freeform 137"/>
            <p:cNvSpPr>
              <a:spLocks/>
            </p:cNvSpPr>
            <p:nvPr/>
          </p:nvSpPr>
          <p:spPr bwMode="auto">
            <a:xfrm>
              <a:off x="2562225" y="3040063"/>
              <a:ext cx="3175" cy="1588"/>
            </a:xfrm>
            <a:custGeom>
              <a:avLst/>
              <a:gdLst>
                <a:gd name="T0" fmla="*/ 2 w 2"/>
                <a:gd name="T1" fmla="*/ 1 h 1"/>
                <a:gd name="T2" fmla="*/ 0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2" y="1"/>
                  </a:moveTo>
                  <a:lnTo>
                    <a:pt x="0" y="1"/>
                  </a:lnTo>
                  <a:lnTo>
                    <a:pt x="1" y="0"/>
                  </a:ln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4" name="Freeform 138"/>
            <p:cNvSpPr>
              <a:spLocks/>
            </p:cNvSpPr>
            <p:nvPr/>
          </p:nvSpPr>
          <p:spPr bwMode="auto">
            <a:xfrm>
              <a:off x="2544763" y="2776538"/>
              <a:ext cx="104775" cy="111125"/>
            </a:xfrm>
            <a:custGeom>
              <a:avLst/>
              <a:gdLst>
                <a:gd name="T0" fmla="*/ 94 w 94"/>
                <a:gd name="T1" fmla="*/ 0 h 99"/>
                <a:gd name="T2" fmla="*/ 31 w 94"/>
                <a:gd name="T3" fmla="*/ 99 h 99"/>
                <a:gd name="T4" fmla="*/ 0 w 94"/>
                <a:gd name="T5" fmla="*/ 11 h 99"/>
                <a:gd name="T6" fmla="*/ 94 w 94"/>
                <a:gd name="T7" fmla="*/ 0 h 99"/>
              </a:gdLst>
              <a:ahLst/>
              <a:cxnLst>
                <a:cxn ang="0">
                  <a:pos x="T0" y="T1"/>
                </a:cxn>
                <a:cxn ang="0">
                  <a:pos x="T2" y="T3"/>
                </a:cxn>
                <a:cxn ang="0">
                  <a:pos x="T4" y="T5"/>
                </a:cxn>
                <a:cxn ang="0">
                  <a:pos x="T6" y="T7"/>
                </a:cxn>
              </a:cxnLst>
              <a:rect l="0" t="0" r="r" b="b"/>
              <a:pathLst>
                <a:path w="94" h="99">
                  <a:moveTo>
                    <a:pt x="94" y="0"/>
                  </a:moveTo>
                  <a:cubicBezTo>
                    <a:pt x="31" y="99"/>
                    <a:pt x="31" y="99"/>
                    <a:pt x="31" y="99"/>
                  </a:cubicBezTo>
                  <a:cubicBezTo>
                    <a:pt x="18" y="71"/>
                    <a:pt x="8" y="42"/>
                    <a:pt x="0" y="11"/>
                  </a:cubicBezTo>
                  <a:lnTo>
                    <a:pt x="94" y="0"/>
                  </a:lnTo>
                  <a:close/>
                </a:path>
              </a:pathLst>
            </a:custGeom>
            <a:solidFill>
              <a:srgbClr val="E303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5" name="Freeform 139"/>
            <p:cNvSpPr>
              <a:spLocks/>
            </p:cNvSpPr>
            <p:nvPr/>
          </p:nvSpPr>
          <p:spPr bwMode="auto">
            <a:xfrm>
              <a:off x="1227138" y="1863725"/>
              <a:ext cx="158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6" name="Freeform 140"/>
            <p:cNvSpPr>
              <a:spLocks/>
            </p:cNvSpPr>
            <p:nvPr/>
          </p:nvSpPr>
          <p:spPr bwMode="auto">
            <a:xfrm>
              <a:off x="1368425" y="1684338"/>
              <a:ext cx="239712" cy="85725"/>
            </a:xfrm>
            <a:custGeom>
              <a:avLst/>
              <a:gdLst>
                <a:gd name="T0" fmla="*/ 215 w 215"/>
                <a:gd name="T1" fmla="*/ 49 h 76"/>
                <a:gd name="T2" fmla="*/ 214 w 215"/>
                <a:gd name="T3" fmla="*/ 51 h 76"/>
                <a:gd name="T4" fmla="*/ 77 w 215"/>
                <a:gd name="T5" fmla="*/ 76 h 76"/>
                <a:gd name="T6" fmla="*/ 0 w 215"/>
                <a:gd name="T7" fmla="*/ 1 h 76"/>
                <a:gd name="T8" fmla="*/ 1 w 215"/>
                <a:gd name="T9" fmla="*/ 0 h 76"/>
                <a:gd name="T10" fmla="*/ 213 w 215"/>
                <a:gd name="T11" fmla="*/ 51 h 76"/>
                <a:gd name="T12" fmla="*/ 215 w 215"/>
                <a:gd name="T13" fmla="*/ 49 h 76"/>
              </a:gdLst>
              <a:ahLst/>
              <a:cxnLst>
                <a:cxn ang="0">
                  <a:pos x="T0" y="T1"/>
                </a:cxn>
                <a:cxn ang="0">
                  <a:pos x="T2" y="T3"/>
                </a:cxn>
                <a:cxn ang="0">
                  <a:pos x="T4" y="T5"/>
                </a:cxn>
                <a:cxn ang="0">
                  <a:pos x="T6" y="T7"/>
                </a:cxn>
                <a:cxn ang="0">
                  <a:pos x="T8" y="T9"/>
                </a:cxn>
                <a:cxn ang="0">
                  <a:pos x="T10" y="T11"/>
                </a:cxn>
                <a:cxn ang="0">
                  <a:pos x="T12" y="T13"/>
                </a:cxn>
              </a:cxnLst>
              <a:rect l="0" t="0" r="r" b="b"/>
              <a:pathLst>
                <a:path w="215" h="76">
                  <a:moveTo>
                    <a:pt x="215" y="49"/>
                  </a:moveTo>
                  <a:cubicBezTo>
                    <a:pt x="214" y="51"/>
                    <a:pt x="214" y="51"/>
                    <a:pt x="214" y="51"/>
                  </a:cubicBezTo>
                  <a:cubicBezTo>
                    <a:pt x="168" y="55"/>
                    <a:pt x="122" y="64"/>
                    <a:pt x="77" y="76"/>
                  </a:cubicBezTo>
                  <a:cubicBezTo>
                    <a:pt x="0" y="1"/>
                    <a:pt x="0" y="1"/>
                    <a:pt x="0" y="1"/>
                  </a:cubicBezTo>
                  <a:cubicBezTo>
                    <a:pt x="0" y="1"/>
                    <a:pt x="1" y="1"/>
                    <a:pt x="1" y="0"/>
                  </a:cubicBezTo>
                  <a:cubicBezTo>
                    <a:pt x="213" y="51"/>
                    <a:pt x="213" y="51"/>
                    <a:pt x="213" y="51"/>
                  </a:cubicBezTo>
                  <a:lnTo>
                    <a:pt x="215" y="49"/>
                  </a:lnTo>
                  <a:close/>
                </a:path>
              </a:pathLst>
            </a:custGeom>
            <a:solidFill>
              <a:srgbClr val="00A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7" name="Freeform 141"/>
            <p:cNvSpPr>
              <a:spLocks/>
            </p:cNvSpPr>
            <p:nvPr/>
          </p:nvSpPr>
          <p:spPr bwMode="auto">
            <a:xfrm>
              <a:off x="2532063" y="2698750"/>
              <a:ext cx="117475" cy="90488"/>
            </a:xfrm>
            <a:custGeom>
              <a:avLst/>
              <a:gdLst>
                <a:gd name="T0" fmla="*/ 12 w 106"/>
                <a:gd name="T1" fmla="*/ 81 h 81"/>
                <a:gd name="T2" fmla="*/ 0 w 106"/>
                <a:gd name="T3" fmla="*/ 35 h 81"/>
                <a:gd name="T4" fmla="*/ 55 w 106"/>
                <a:gd name="T5" fmla="*/ 0 h 81"/>
                <a:gd name="T6" fmla="*/ 105 w 106"/>
                <a:gd name="T7" fmla="*/ 68 h 81"/>
                <a:gd name="T8" fmla="*/ 106 w 106"/>
                <a:gd name="T9" fmla="*/ 69 h 81"/>
                <a:gd name="T10" fmla="*/ 106 w 106"/>
                <a:gd name="T11" fmla="*/ 70 h 81"/>
                <a:gd name="T12" fmla="*/ 12 w 106"/>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106" h="81">
                  <a:moveTo>
                    <a:pt x="12" y="81"/>
                  </a:moveTo>
                  <a:cubicBezTo>
                    <a:pt x="8" y="66"/>
                    <a:pt x="4" y="51"/>
                    <a:pt x="0" y="35"/>
                  </a:cubicBezTo>
                  <a:cubicBezTo>
                    <a:pt x="55" y="0"/>
                    <a:pt x="55" y="0"/>
                    <a:pt x="55" y="0"/>
                  </a:cubicBezTo>
                  <a:cubicBezTo>
                    <a:pt x="105" y="68"/>
                    <a:pt x="105" y="68"/>
                    <a:pt x="105" y="68"/>
                  </a:cubicBezTo>
                  <a:cubicBezTo>
                    <a:pt x="106" y="68"/>
                    <a:pt x="106" y="69"/>
                    <a:pt x="106" y="69"/>
                  </a:cubicBezTo>
                  <a:cubicBezTo>
                    <a:pt x="106" y="70"/>
                    <a:pt x="106" y="70"/>
                    <a:pt x="106" y="70"/>
                  </a:cubicBezTo>
                  <a:lnTo>
                    <a:pt x="12" y="81"/>
                  </a:lnTo>
                  <a:close/>
                </a:path>
              </a:pathLst>
            </a:custGeom>
            <a:solidFill>
              <a:srgbClr val="AC4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8" name="Freeform 142"/>
            <p:cNvSpPr>
              <a:spLocks/>
            </p:cNvSpPr>
            <p:nvPr/>
          </p:nvSpPr>
          <p:spPr bwMode="auto">
            <a:xfrm>
              <a:off x="1789113" y="3443288"/>
              <a:ext cx="192087" cy="119063"/>
            </a:xfrm>
            <a:custGeom>
              <a:avLst/>
              <a:gdLst>
                <a:gd name="T0" fmla="*/ 172 w 172"/>
                <a:gd name="T1" fmla="*/ 51 h 106"/>
                <a:gd name="T2" fmla="*/ 172 w 172"/>
                <a:gd name="T3" fmla="*/ 51 h 106"/>
                <a:gd name="T4" fmla="*/ 52 w 172"/>
                <a:gd name="T5" fmla="*/ 106 h 106"/>
                <a:gd name="T6" fmla="*/ 0 w 172"/>
                <a:gd name="T7" fmla="*/ 0 h 106"/>
                <a:gd name="T8" fmla="*/ 172 w 172"/>
                <a:gd name="T9" fmla="*/ 50 h 106"/>
                <a:gd name="T10" fmla="*/ 172 w 172"/>
                <a:gd name="T11" fmla="*/ 51 h 106"/>
              </a:gdLst>
              <a:ahLst/>
              <a:cxnLst>
                <a:cxn ang="0">
                  <a:pos x="T0" y="T1"/>
                </a:cxn>
                <a:cxn ang="0">
                  <a:pos x="T2" y="T3"/>
                </a:cxn>
                <a:cxn ang="0">
                  <a:pos x="T4" y="T5"/>
                </a:cxn>
                <a:cxn ang="0">
                  <a:pos x="T6" y="T7"/>
                </a:cxn>
                <a:cxn ang="0">
                  <a:pos x="T8" y="T9"/>
                </a:cxn>
                <a:cxn ang="0">
                  <a:pos x="T10" y="T11"/>
                </a:cxn>
              </a:cxnLst>
              <a:rect l="0" t="0" r="r" b="b"/>
              <a:pathLst>
                <a:path w="172" h="106">
                  <a:moveTo>
                    <a:pt x="172" y="51"/>
                  </a:moveTo>
                  <a:cubicBezTo>
                    <a:pt x="172" y="51"/>
                    <a:pt x="172" y="51"/>
                    <a:pt x="172" y="51"/>
                  </a:cubicBezTo>
                  <a:cubicBezTo>
                    <a:pt x="52" y="106"/>
                    <a:pt x="52" y="106"/>
                    <a:pt x="52" y="106"/>
                  </a:cubicBezTo>
                  <a:cubicBezTo>
                    <a:pt x="0" y="0"/>
                    <a:pt x="0" y="0"/>
                    <a:pt x="0" y="0"/>
                  </a:cubicBezTo>
                  <a:cubicBezTo>
                    <a:pt x="61" y="12"/>
                    <a:pt x="119" y="27"/>
                    <a:pt x="172" y="50"/>
                  </a:cubicBezTo>
                  <a:lnTo>
                    <a:pt x="172" y="51"/>
                  </a:lnTo>
                  <a:close/>
                </a:path>
              </a:pathLst>
            </a:custGeom>
            <a:solidFill>
              <a:srgbClr val="98A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09" name="Freeform 143"/>
            <p:cNvSpPr>
              <a:spLocks/>
            </p:cNvSpPr>
            <p:nvPr/>
          </p:nvSpPr>
          <p:spPr bwMode="auto">
            <a:xfrm>
              <a:off x="1776413" y="1638300"/>
              <a:ext cx="179387" cy="146050"/>
            </a:xfrm>
            <a:custGeom>
              <a:avLst/>
              <a:gdLst>
                <a:gd name="T0" fmla="*/ 161 w 161"/>
                <a:gd name="T1" fmla="*/ 130 h 131"/>
                <a:gd name="T2" fmla="*/ 160 w 161"/>
                <a:gd name="T3" fmla="*/ 131 h 131"/>
                <a:gd name="T4" fmla="*/ 43 w 161"/>
                <a:gd name="T5" fmla="*/ 100 h 131"/>
                <a:gd name="T6" fmla="*/ 0 w 161"/>
                <a:gd name="T7" fmla="*/ 0 h 131"/>
                <a:gd name="T8" fmla="*/ 6 w 161"/>
                <a:gd name="T9" fmla="*/ 1 h 131"/>
                <a:gd name="T10" fmla="*/ 159 w 161"/>
                <a:gd name="T11" fmla="*/ 130 h 131"/>
                <a:gd name="T12" fmla="*/ 161 w 161"/>
                <a:gd name="T13" fmla="*/ 130 h 131"/>
              </a:gdLst>
              <a:ahLst/>
              <a:cxnLst>
                <a:cxn ang="0">
                  <a:pos x="T0" y="T1"/>
                </a:cxn>
                <a:cxn ang="0">
                  <a:pos x="T2" y="T3"/>
                </a:cxn>
                <a:cxn ang="0">
                  <a:pos x="T4" y="T5"/>
                </a:cxn>
                <a:cxn ang="0">
                  <a:pos x="T6" y="T7"/>
                </a:cxn>
                <a:cxn ang="0">
                  <a:pos x="T8" y="T9"/>
                </a:cxn>
                <a:cxn ang="0">
                  <a:pos x="T10" y="T11"/>
                </a:cxn>
                <a:cxn ang="0">
                  <a:pos x="T12" y="T13"/>
                </a:cxn>
              </a:cxnLst>
              <a:rect l="0" t="0" r="r" b="b"/>
              <a:pathLst>
                <a:path w="161" h="131">
                  <a:moveTo>
                    <a:pt x="161" y="130"/>
                  </a:moveTo>
                  <a:cubicBezTo>
                    <a:pt x="160" y="131"/>
                    <a:pt x="160" y="131"/>
                    <a:pt x="160" y="131"/>
                  </a:cubicBezTo>
                  <a:cubicBezTo>
                    <a:pt x="119" y="116"/>
                    <a:pt x="80" y="106"/>
                    <a:pt x="43" y="100"/>
                  </a:cubicBezTo>
                  <a:cubicBezTo>
                    <a:pt x="0" y="0"/>
                    <a:pt x="0" y="0"/>
                    <a:pt x="0" y="0"/>
                  </a:cubicBezTo>
                  <a:cubicBezTo>
                    <a:pt x="2" y="0"/>
                    <a:pt x="4" y="0"/>
                    <a:pt x="6" y="1"/>
                  </a:cubicBezTo>
                  <a:cubicBezTo>
                    <a:pt x="159" y="130"/>
                    <a:pt x="159" y="130"/>
                    <a:pt x="159" y="130"/>
                  </a:cubicBezTo>
                  <a:lnTo>
                    <a:pt x="161" y="130"/>
                  </a:lnTo>
                  <a:close/>
                </a:path>
              </a:pathLst>
            </a:custGeom>
            <a:solidFill>
              <a:srgbClr val="E4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0" name="Freeform 144"/>
            <p:cNvSpPr>
              <a:spLocks/>
            </p:cNvSpPr>
            <p:nvPr/>
          </p:nvSpPr>
          <p:spPr bwMode="auto">
            <a:xfrm>
              <a:off x="1065213" y="1838325"/>
              <a:ext cx="161925" cy="149225"/>
            </a:xfrm>
            <a:custGeom>
              <a:avLst/>
              <a:gdLst>
                <a:gd name="T0" fmla="*/ 145 w 145"/>
                <a:gd name="T1" fmla="*/ 22 h 133"/>
                <a:gd name="T2" fmla="*/ 0 w 145"/>
                <a:gd name="T3" fmla="*/ 133 h 133"/>
                <a:gd name="T4" fmla="*/ 0 w 145"/>
                <a:gd name="T5" fmla="*/ 133 h 133"/>
                <a:gd name="T6" fmla="*/ 6 w 145"/>
                <a:gd name="T7" fmla="*/ 4 h 133"/>
                <a:gd name="T8" fmla="*/ 11 w 145"/>
                <a:gd name="T9" fmla="*/ 0 h 133"/>
                <a:gd name="T10" fmla="*/ 145 w 145"/>
                <a:gd name="T11" fmla="*/ 22 h 133"/>
              </a:gdLst>
              <a:ahLst/>
              <a:cxnLst>
                <a:cxn ang="0">
                  <a:pos x="T0" y="T1"/>
                </a:cxn>
                <a:cxn ang="0">
                  <a:pos x="T2" y="T3"/>
                </a:cxn>
                <a:cxn ang="0">
                  <a:pos x="T4" y="T5"/>
                </a:cxn>
                <a:cxn ang="0">
                  <a:pos x="T6" y="T7"/>
                </a:cxn>
                <a:cxn ang="0">
                  <a:pos x="T8" y="T9"/>
                </a:cxn>
                <a:cxn ang="0">
                  <a:pos x="T10" y="T11"/>
                </a:cxn>
              </a:cxnLst>
              <a:rect l="0" t="0" r="r" b="b"/>
              <a:pathLst>
                <a:path w="145" h="133">
                  <a:moveTo>
                    <a:pt x="145" y="22"/>
                  </a:moveTo>
                  <a:cubicBezTo>
                    <a:pt x="92" y="54"/>
                    <a:pt x="43" y="91"/>
                    <a:pt x="0" y="133"/>
                  </a:cubicBezTo>
                  <a:cubicBezTo>
                    <a:pt x="0" y="133"/>
                    <a:pt x="0" y="133"/>
                    <a:pt x="0" y="133"/>
                  </a:cubicBezTo>
                  <a:cubicBezTo>
                    <a:pt x="6" y="4"/>
                    <a:pt x="6" y="4"/>
                    <a:pt x="6" y="4"/>
                  </a:cubicBezTo>
                  <a:cubicBezTo>
                    <a:pt x="7" y="3"/>
                    <a:pt x="9" y="1"/>
                    <a:pt x="11" y="0"/>
                  </a:cubicBezTo>
                  <a:cubicBezTo>
                    <a:pt x="145" y="22"/>
                    <a:pt x="145" y="22"/>
                    <a:pt x="145" y="22"/>
                  </a:cubicBezTo>
                  <a:close/>
                </a:path>
              </a:pathLst>
            </a:custGeom>
            <a:solidFill>
              <a:srgbClr val="A28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1" name="Freeform 145"/>
            <p:cNvSpPr>
              <a:spLocks/>
            </p:cNvSpPr>
            <p:nvPr/>
          </p:nvSpPr>
          <p:spPr bwMode="auto">
            <a:xfrm>
              <a:off x="1631950" y="3416300"/>
              <a:ext cx="214312" cy="146050"/>
            </a:xfrm>
            <a:custGeom>
              <a:avLst/>
              <a:gdLst>
                <a:gd name="T0" fmla="*/ 55 w 193"/>
                <a:gd name="T1" fmla="*/ 10 h 132"/>
                <a:gd name="T2" fmla="*/ 141 w 193"/>
                <a:gd name="T3" fmla="*/ 25 h 132"/>
                <a:gd name="T4" fmla="*/ 193 w 193"/>
                <a:gd name="T5" fmla="*/ 131 h 132"/>
                <a:gd name="T6" fmla="*/ 191 w 193"/>
                <a:gd name="T7" fmla="*/ 132 h 132"/>
                <a:gd name="T8" fmla="*/ 191 w 193"/>
                <a:gd name="T9" fmla="*/ 132 h 132"/>
                <a:gd name="T10" fmla="*/ 0 w 193"/>
                <a:gd name="T11" fmla="*/ 0 h 132"/>
                <a:gd name="T12" fmla="*/ 55 w 193"/>
                <a:gd name="T13" fmla="*/ 10 h 132"/>
              </a:gdLst>
              <a:ahLst/>
              <a:cxnLst>
                <a:cxn ang="0">
                  <a:pos x="T0" y="T1"/>
                </a:cxn>
                <a:cxn ang="0">
                  <a:pos x="T2" y="T3"/>
                </a:cxn>
                <a:cxn ang="0">
                  <a:pos x="T4" y="T5"/>
                </a:cxn>
                <a:cxn ang="0">
                  <a:pos x="T6" y="T7"/>
                </a:cxn>
                <a:cxn ang="0">
                  <a:pos x="T8" y="T9"/>
                </a:cxn>
                <a:cxn ang="0">
                  <a:pos x="T10" y="T11"/>
                </a:cxn>
                <a:cxn ang="0">
                  <a:pos x="T12" y="T13"/>
                </a:cxn>
              </a:cxnLst>
              <a:rect l="0" t="0" r="r" b="b"/>
              <a:pathLst>
                <a:path w="193" h="132">
                  <a:moveTo>
                    <a:pt x="55" y="10"/>
                  </a:moveTo>
                  <a:cubicBezTo>
                    <a:pt x="84" y="15"/>
                    <a:pt x="113" y="20"/>
                    <a:pt x="141" y="25"/>
                  </a:cubicBezTo>
                  <a:cubicBezTo>
                    <a:pt x="193" y="131"/>
                    <a:pt x="193" y="131"/>
                    <a:pt x="193" y="131"/>
                  </a:cubicBezTo>
                  <a:cubicBezTo>
                    <a:pt x="191" y="132"/>
                    <a:pt x="191" y="132"/>
                    <a:pt x="191" y="132"/>
                  </a:cubicBezTo>
                  <a:cubicBezTo>
                    <a:pt x="191" y="132"/>
                    <a:pt x="191" y="132"/>
                    <a:pt x="191" y="132"/>
                  </a:cubicBezTo>
                  <a:cubicBezTo>
                    <a:pt x="0" y="0"/>
                    <a:pt x="0" y="0"/>
                    <a:pt x="0" y="0"/>
                  </a:cubicBezTo>
                  <a:cubicBezTo>
                    <a:pt x="19" y="3"/>
                    <a:pt x="37" y="7"/>
                    <a:pt x="55" y="10"/>
                  </a:cubicBezTo>
                  <a:close/>
                </a:path>
              </a:pathLst>
            </a:custGeom>
            <a:solidFill>
              <a:srgbClr val="F264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2" name="Freeform 146"/>
            <p:cNvSpPr>
              <a:spLocks/>
            </p:cNvSpPr>
            <p:nvPr/>
          </p:nvSpPr>
          <p:spPr bwMode="auto">
            <a:xfrm>
              <a:off x="728663" y="2155825"/>
              <a:ext cx="165100" cy="269875"/>
            </a:xfrm>
            <a:custGeom>
              <a:avLst/>
              <a:gdLst>
                <a:gd name="T0" fmla="*/ 147 w 147"/>
                <a:gd name="T1" fmla="*/ 82 h 241"/>
                <a:gd name="T2" fmla="*/ 111 w 147"/>
                <a:gd name="T3" fmla="*/ 181 h 241"/>
                <a:gd name="T4" fmla="*/ 0 w 147"/>
                <a:gd name="T5" fmla="*/ 241 h 241"/>
                <a:gd name="T6" fmla="*/ 1 w 147"/>
                <a:gd name="T7" fmla="*/ 236 h 241"/>
                <a:gd name="T8" fmla="*/ 120 w 147"/>
                <a:gd name="T9" fmla="*/ 0 h 241"/>
                <a:gd name="T10" fmla="*/ 147 w 147"/>
                <a:gd name="T11" fmla="*/ 82 h 241"/>
              </a:gdLst>
              <a:ahLst/>
              <a:cxnLst>
                <a:cxn ang="0">
                  <a:pos x="T0" y="T1"/>
                </a:cxn>
                <a:cxn ang="0">
                  <a:pos x="T2" y="T3"/>
                </a:cxn>
                <a:cxn ang="0">
                  <a:pos x="T4" y="T5"/>
                </a:cxn>
                <a:cxn ang="0">
                  <a:pos x="T6" y="T7"/>
                </a:cxn>
                <a:cxn ang="0">
                  <a:pos x="T8" y="T9"/>
                </a:cxn>
                <a:cxn ang="0">
                  <a:pos x="T10" y="T11"/>
                </a:cxn>
              </a:cxnLst>
              <a:rect l="0" t="0" r="r" b="b"/>
              <a:pathLst>
                <a:path w="147" h="241">
                  <a:moveTo>
                    <a:pt x="147" y="82"/>
                  </a:moveTo>
                  <a:cubicBezTo>
                    <a:pt x="133" y="114"/>
                    <a:pt x="121" y="147"/>
                    <a:pt x="111" y="181"/>
                  </a:cubicBezTo>
                  <a:cubicBezTo>
                    <a:pt x="0" y="241"/>
                    <a:pt x="0" y="241"/>
                    <a:pt x="0" y="241"/>
                  </a:cubicBezTo>
                  <a:cubicBezTo>
                    <a:pt x="1" y="239"/>
                    <a:pt x="1" y="238"/>
                    <a:pt x="1" y="236"/>
                  </a:cubicBezTo>
                  <a:cubicBezTo>
                    <a:pt x="120" y="0"/>
                    <a:pt x="120" y="0"/>
                    <a:pt x="120" y="0"/>
                  </a:cubicBezTo>
                  <a:lnTo>
                    <a:pt x="147" y="82"/>
                  </a:lnTo>
                  <a:close/>
                </a:path>
              </a:pathLst>
            </a:custGeom>
            <a:solidFill>
              <a:srgbClr val="3767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3" name="Freeform 147"/>
            <p:cNvSpPr>
              <a:spLocks/>
            </p:cNvSpPr>
            <p:nvPr/>
          </p:nvSpPr>
          <p:spPr bwMode="auto">
            <a:xfrm>
              <a:off x="2563813" y="2894013"/>
              <a:ext cx="207962" cy="147638"/>
            </a:xfrm>
            <a:custGeom>
              <a:avLst/>
              <a:gdLst>
                <a:gd name="T0" fmla="*/ 0 w 187"/>
                <a:gd name="T1" fmla="*/ 131 h 132"/>
                <a:gd name="T2" fmla="*/ 58 w 187"/>
                <a:gd name="T3" fmla="*/ 73 h 132"/>
                <a:gd name="T4" fmla="*/ 16 w 187"/>
                <a:gd name="T5" fmla="*/ 0 h 132"/>
                <a:gd name="T6" fmla="*/ 187 w 187"/>
                <a:gd name="T7" fmla="*/ 76 h 132"/>
                <a:gd name="T8" fmla="*/ 2 w 187"/>
                <a:gd name="T9" fmla="*/ 132 h 132"/>
                <a:gd name="T10" fmla="*/ 0 w 187"/>
                <a:gd name="T11" fmla="*/ 131 h 132"/>
              </a:gdLst>
              <a:ahLst/>
              <a:cxnLst>
                <a:cxn ang="0">
                  <a:pos x="T0" y="T1"/>
                </a:cxn>
                <a:cxn ang="0">
                  <a:pos x="T2" y="T3"/>
                </a:cxn>
                <a:cxn ang="0">
                  <a:pos x="T4" y="T5"/>
                </a:cxn>
                <a:cxn ang="0">
                  <a:pos x="T6" y="T7"/>
                </a:cxn>
                <a:cxn ang="0">
                  <a:pos x="T8" y="T9"/>
                </a:cxn>
                <a:cxn ang="0">
                  <a:pos x="T10" y="T11"/>
                </a:cxn>
              </a:cxnLst>
              <a:rect l="0" t="0" r="r" b="b"/>
              <a:pathLst>
                <a:path w="187" h="132">
                  <a:moveTo>
                    <a:pt x="0" y="131"/>
                  </a:moveTo>
                  <a:cubicBezTo>
                    <a:pt x="58" y="73"/>
                    <a:pt x="58" y="73"/>
                    <a:pt x="58" y="73"/>
                  </a:cubicBezTo>
                  <a:cubicBezTo>
                    <a:pt x="42" y="50"/>
                    <a:pt x="28" y="26"/>
                    <a:pt x="16" y="0"/>
                  </a:cubicBezTo>
                  <a:cubicBezTo>
                    <a:pt x="187" y="76"/>
                    <a:pt x="187" y="76"/>
                    <a:pt x="187" y="76"/>
                  </a:cubicBezTo>
                  <a:cubicBezTo>
                    <a:pt x="2" y="132"/>
                    <a:pt x="2" y="132"/>
                    <a:pt x="2" y="132"/>
                  </a:cubicBezTo>
                  <a:lnTo>
                    <a:pt x="0" y="131"/>
                  </a:lnTo>
                  <a:close/>
                </a:path>
              </a:pathLst>
            </a:custGeom>
            <a:solidFill>
              <a:srgbClr val="8559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4" name="Freeform 148"/>
            <p:cNvSpPr>
              <a:spLocks/>
            </p:cNvSpPr>
            <p:nvPr/>
          </p:nvSpPr>
          <p:spPr bwMode="auto">
            <a:xfrm>
              <a:off x="2500313" y="2574925"/>
              <a:ext cx="92075" cy="163513"/>
            </a:xfrm>
            <a:custGeom>
              <a:avLst/>
              <a:gdLst>
                <a:gd name="T0" fmla="*/ 0 w 83"/>
                <a:gd name="T1" fmla="*/ 0 h 146"/>
                <a:gd name="T2" fmla="*/ 1 w 83"/>
                <a:gd name="T3" fmla="*/ 0 h 146"/>
                <a:gd name="T4" fmla="*/ 1 w 83"/>
                <a:gd name="T5" fmla="*/ 2 h 146"/>
                <a:gd name="T6" fmla="*/ 83 w 83"/>
                <a:gd name="T7" fmla="*/ 111 h 146"/>
                <a:gd name="T8" fmla="*/ 28 w 83"/>
                <a:gd name="T9" fmla="*/ 146 h 146"/>
                <a:gd name="T10" fmla="*/ 5 w 83"/>
                <a:gd name="T11" fmla="*/ 28 h 146"/>
                <a:gd name="T12" fmla="*/ 0 w 83"/>
                <a:gd name="T13" fmla="*/ 0 h 146"/>
              </a:gdLst>
              <a:ahLst/>
              <a:cxnLst>
                <a:cxn ang="0">
                  <a:pos x="T0" y="T1"/>
                </a:cxn>
                <a:cxn ang="0">
                  <a:pos x="T2" y="T3"/>
                </a:cxn>
                <a:cxn ang="0">
                  <a:pos x="T4" y="T5"/>
                </a:cxn>
                <a:cxn ang="0">
                  <a:pos x="T6" y="T7"/>
                </a:cxn>
                <a:cxn ang="0">
                  <a:pos x="T8" y="T9"/>
                </a:cxn>
                <a:cxn ang="0">
                  <a:pos x="T10" y="T11"/>
                </a:cxn>
                <a:cxn ang="0">
                  <a:pos x="T12" y="T13"/>
                </a:cxn>
              </a:cxnLst>
              <a:rect l="0" t="0" r="r" b="b"/>
              <a:pathLst>
                <a:path w="83" h="146">
                  <a:moveTo>
                    <a:pt x="0" y="0"/>
                  </a:moveTo>
                  <a:cubicBezTo>
                    <a:pt x="1" y="0"/>
                    <a:pt x="1" y="0"/>
                    <a:pt x="1" y="0"/>
                  </a:cubicBezTo>
                  <a:cubicBezTo>
                    <a:pt x="1" y="2"/>
                    <a:pt x="1" y="2"/>
                    <a:pt x="1" y="2"/>
                  </a:cubicBezTo>
                  <a:cubicBezTo>
                    <a:pt x="83" y="111"/>
                    <a:pt x="83" y="111"/>
                    <a:pt x="83" y="111"/>
                  </a:cubicBezTo>
                  <a:cubicBezTo>
                    <a:pt x="28" y="146"/>
                    <a:pt x="28" y="146"/>
                    <a:pt x="28" y="146"/>
                  </a:cubicBezTo>
                  <a:cubicBezTo>
                    <a:pt x="19" y="108"/>
                    <a:pt x="12" y="68"/>
                    <a:pt x="5" y="28"/>
                  </a:cubicBezTo>
                  <a:cubicBezTo>
                    <a:pt x="3" y="19"/>
                    <a:pt x="1" y="10"/>
                    <a:pt x="0" y="0"/>
                  </a:cubicBezTo>
                  <a:close/>
                </a:path>
              </a:pathLst>
            </a:custGeom>
            <a:solidFill>
              <a:srgbClr val="BD7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5" name="Freeform 149"/>
            <p:cNvSpPr>
              <a:spLocks/>
            </p:cNvSpPr>
            <p:nvPr/>
          </p:nvSpPr>
          <p:spPr bwMode="auto">
            <a:xfrm>
              <a:off x="1401763" y="3360738"/>
              <a:ext cx="222250" cy="107950"/>
            </a:xfrm>
            <a:custGeom>
              <a:avLst/>
              <a:gdLst>
                <a:gd name="T0" fmla="*/ 200 w 200"/>
                <a:gd name="T1" fmla="*/ 49 h 98"/>
                <a:gd name="T2" fmla="*/ 0 w 200"/>
                <a:gd name="T3" fmla="*/ 98 h 98"/>
                <a:gd name="T4" fmla="*/ 0 w 200"/>
                <a:gd name="T5" fmla="*/ 0 h 98"/>
                <a:gd name="T6" fmla="*/ 200 w 200"/>
                <a:gd name="T7" fmla="*/ 49 h 98"/>
              </a:gdLst>
              <a:ahLst/>
              <a:cxnLst>
                <a:cxn ang="0">
                  <a:pos x="T0" y="T1"/>
                </a:cxn>
                <a:cxn ang="0">
                  <a:pos x="T2" y="T3"/>
                </a:cxn>
                <a:cxn ang="0">
                  <a:pos x="T4" y="T5"/>
                </a:cxn>
                <a:cxn ang="0">
                  <a:pos x="T6" y="T7"/>
                </a:cxn>
              </a:cxnLst>
              <a:rect l="0" t="0" r="r" b="b"/>
              <a:pathLst>
                <a:path w="200" h="98">
                  <a:moveTo>
                    <a:pt x="200" y="49"/>
                  </a:moveTo>
                  <a:cubicBezTo>
                    <a:pt x="0" y="98"/>
                    <a:pt x="0" y="98"/>
                    <a:pt x="0" y="98"/>
                  </a:cubicBezTo>
                  <a:cubicBezTo>
                    <a:pt x="0" y="0"/>
                    <a:pt x="0" y="0"/>
                    <a:pt x="0" y="0"/>
                  </a:cubicBezTo>
                  <a:cubicBezTo>
                    <a:pt x="68" y="23"/>
                    <a:pt x="135" y="37"/>
                    <a:pt x="200" y="49"/>
                  </a:cubicBezTo>
                  <a:close/>
                </a:path>
              </a:pathLst>
            </a:custGeom>
            <a:solidFill>
              <a:srgbClr val="D56F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6" name="Freeform 150"/>
            <p:cNvSpPr>
              <a:spLocks/>
            </p:cNvSpPr>
            <p:nvPr/>
          </p:nvSpPr>
          <p:spPr bwMode="auto">
            <a:xfrm>
              <a:off x="1290638" y="3317875"/>
              <a:ext cx="111125" cy="150813"/>
            </a:xfrm>
            <a:custGeom>
              <a:avLst/>
              <a:gdLst>
                <a:gd name="T0" fmla="*/ 100 w 100"/>
                <a:gd name="T1" fmla="*/ 38 h 136"/>
                <a:gd name="T2" fmla="*/ 100 w 100"/>
                <a:gd name="T3" fmla="*/ 136 h 136"/>
                <a:gd name="T4" fmla="*/ 99 w 100"/>
                <a:gd name="T5" fmla="*/ 136 h 136"/>
                <a:gd name="T6" fmla="*/ 0 w 100"/>
                <a:gd name="T7" fmla="*/ 1 h 136"/>
                <a:gd name="T8" fmla="*/ 0 w 100"/>
                <a:gd name="T9" fmla="*/ 1 h 136"/>
                <a:gd name="T10" fmla="*/ 1 w 100"/>
                <a:gd name="T11" fmla="*/ 0 h 136"/>
                <a:gd name="T12" fmla="*/ 100 w 100"/>
                <a:gd name="T13" fmla="*/ 38 h 136"/>
              </a:gdLst>
              <a:ahLst/>
              <a:cxnLst>
                <a:cxn ang="0">
                  <a:pos x="T0" y="T1"/>
                </a:cxn>
                <a:cxn ang="0">
                  <a:pos x="T2" y="T3"/>
                </a:cxn>
                <a:cxn ang="0">
                  <a:pos x="T4" y="T5"/>
                </a:cxn>
                <a:cxn ang="0">
                  <a:pos x="T6" y="T7"/>
                </a:cxn>
                <a:cxn ang="0">
                  <a:pos x="T8" y="T9"/>
                </a:cxn>
                <a:cxn ang="0">
                  <a:pos x="T10" y="T11"/>
                </a:cxn>
                <a:cxn ang="0">
                  <a:pos x="T12" y="T13"/>
                </a:cxn>
              </a:cxnLst>
              <a:rect l="0" t="0" r="r" b="b"/>
              <a:pathLst>
                <a:path w="100" h="136">
                  <a:moveTo>
                    <a:pt x="100" y="38"/>
                  </a:moveTo>
                  <a:cubicBezTo>
                    <a:pt x="100" y="136"/>
                    <a:pt x="100" y="136"/>
                    <a:pt x="100" y="136"/>
                  </a:cubicBezTo>
                  <a:cubicBezTo>
                    <a:pt x="99" y="136"/>
                    <a:pt x="99" y="136"/>
                    <a:pt x="99" y="136"/>
                  </a:cubicBezTo>
                  <a:cubicBezTo>
                    <a:pt x="0" y="1"/>
                    <a:pt x="0" y="1"/>
                    <a:pt x="0" y="1"/>
                  </a:cubicBezTo>
                  <a:cubicBezTo>
                    <a:pt x="0" y="1"/>
                    <a:pt x="0" y="1"/>
                    <a:pt x="0" y="1"/>
                  </a:cubicBezTo>
                  <a:cubicBezTo>
                    <a:pt x="1" y="0"/>
                    <a:pt x="1" y="0"/>
                    <a:pt x="1" y="0"/>
                  </a:cubicBezTo>
                  <a:cubicBezTo>
                    <a:pt x="34" y="15"/>
                    <a:pt x="67" y="28"/>
                    <a:pt x="100" y="38"/>
                  </a:cubicBezTo>
                  <a:close/>
                </a:path>
              </a:pathLst>
            </a:custGeom>
            <a:solidFill>
              <a:srgbClr val="9669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7" name="Freeform 151"/>
            <p:cNvSpPr>
              <a:spLocks/>
            </p:cNvSpPr>
            <p:nvPr/>
          </p:nvSpPr>
          <p:spPr bwMode="auto">
            <a:xfrm>
              <a:off x="1081088" y="3186113"/>
              <a:ext cx="209550" cy="133350"/>
            </a:xfrm>
            <a:custGeom>
              <a:avLst/>
              <a:gdLst>
                <a:gd name="T0" fmla="*/ 0 w 189"/>
                <a:gd name="T1" fmla="*/ 0 h 119"/>
                <a:gd name="T2" fmla="*/ 26 w 189"/>
                <a:gd name="T3" fmla="*/ 20 h 119"/>
                <a:gd name="T4" fmla="*/ 189 w 189"/>
                <a:gd name="T5" fmla="*/ 118 h 119"/>
                <a:gd name="T6" fmla="*/ 188 w 189"/>
                <a:gd name="T7" fmla="*/ 119 h 119"/>
                <a:gd name="T8" fmla="*/ 1 w 189"/>
                <a:gd name="T9" fmla="*/ 84 h 119"/>
                <a:gd name="T10" fmla="*/ 0 w 189"/>
                <a:gd name="T11" fmla="*/ 0 h 119"/>
              </a:gdLst>
              <a:ahLst/>
              <a:cxnLst>
                <a:cxn ang="0">
                  <a:pos x="T0" y="T1"/>
                </a:cxn>
                <a:cxn ang="0">
                  <a:pos x="T2" y="T3"/>
                </a:cxn>
                <a:cxn ang="0">
                  <a:pos x="T4" y="T5"/>
                </a:cxn>
                <a:cxn ang="0">
                  <a:pos x="T6" y="T7"/>
                </a:cxn>
                <a:cxn ang="0">
                  <a:pos x="T8" y="T9"/>
                </a:cxn>
                <a:cxn ang="0">
                  <a:pos x="T10" y="T11"/>
                </a:cxn>
              </a:cxnLst>
              <a:rect l="0" t="0" r="r" b="b"/>
              <a:pathLst>
                <a:path w="189" h="119">
                  <a:moveTo>
                    <a:pt x="0" y="0"/>
                  </a:moveTo>
                  <a:cubicBezTo>
                    <a:pt x="8" y="7"/>
                    <a:pt x="17" y="14"/>
                    <a:pt x="26" y="20"/>
                  </a:cubicBezTo>
                  <a:cubicBezTo>
                    <a:pt x="80" y="62"/>
                    <a:pt x="135" y="93"/>
                    <a:pt x="189" y="118"/>
                  </a:cubicBezTo>
                  <a:cubicBezTo>
                    <a:pt x="188" y="119"/>
                    <a:pt x="188" y="119"/>
                    <a:pt x="188" y="119"/>
                  </a:cubicBezTo>
                  <a:cubicBezTo>
                    <a:pt x="1" y="84"/>
                    <a:pt x="1" y="84"/>
                    <a:pt x="1" y="84"/>
                  </a:cubicBezTo>
                  <a:lnTo>
                    <a:pt x="0" y="0"/>
                  </a:lnTo>
                  <a:close/>
                </a:path>
              </a:pathLst>
            </a:custGeom>
            <a:solidFill>
              <a:srgbClr val="00A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8" name="Freeform 152"/>
            <p:cNvSpPr>
              <a:spLocks/>
            </p:cNvSpPr>
            <p:nvPr/>
          </p:nvSpPr>
          <p:spPr bwMode="auto">
            <a:xfrm>
              <a:off x="2220913" y="1952625"/>
              <a:ext cx="142875" cy="155575"/>
            </a:xfrm>
            <a:custGeom>
              <a:avLst/>
              <a:gdLst>
                <a:gd name="T0" fmla="*/ 0 w 129"/>
                <a:gd name="T1" fmla="*/ 1 h 140"/>
                <a:gd name="T2" fmla="*/ 2 w 129"/>
                <a:gd name="T3" fmla="*/ 0 h 140"/>
                <a:gd name="T4" fmla="*/ 129 w 129"/>
                <a:gd name="T5" fmla="*/ 78 h 140"/>
                <a:gd name="T6" fmla="*/ 107 w 129"/>
                <a:gd name="T7" fmla="*/ 140 h 140"/>
                <a:gd name="T8" fmla="*/ 55 w 129"/>
                <a:gd name="T9" fmla="*/ 64 h 140"/>
                <a:gd name="T10" fmla="*/ 0 w 129"/>
                <a:gd name="T11" fmla="*/ 1 h 140"/>
              </a:gdLst>
              <a:ahLst/>
              <a:cxnLst>
                <a:cxn ang="0">
                  <a:pos x="T0" y="T1"/>
                </a:cxn>
                <a:cxn ang="0">
                  <a:pos x="T2" y="T3"/>
                </a:cxn>
                <a:cxn ang="0">
                  <a:pos x="T4" y="T5"/>
                </a:cxn>
                <a:cxn ang="0">
                  <a:pos x="T6" y="T7"/>
                </a:cxn>
                <a:cxn ang="0">
                  <a:pos x="T8" y="T9"/>
                </a:cxn>
                <a:cxn ang="0">
                  <a:pos x="T10" y="T11"/>
                </a:cxn>
              </a:cxnLst>
              <a:rect l="0" t="0" r="r" b="b"/>
              <a:pathLst>
                <a:path w="129" h="140">
                  <a:moveTo>
                    <a:pt x="0" y="1"/>
                  </a:moveTo>
                  <a:cubicBezTo>
                    <a:pt x="2" y="0"/>
                    <a:pt x="2" y="0"/>
                    <a:pt x="2" y="0"/>
                  </a:cubicBezTo>
                  <a:cubicBezTo>
                    <a:pt x="129" y="78"/>
                    <a:pt x="129" y="78"/>
                    <a:pt x="129" y="78"/>
                  </a:cubicBezTo>
                  <a:cubicBezTo>
                    <a:pt x="107" y="140"/>
                    <a:pt x="107" y="140"/>
                    <a:pt x="107" y="140"/>
                  </a:cubicBezTo>
                  <a:cubicBezTo>
                    <a:pt x="92" y="115"/>
                    <a:pt x="75" y="90"/>
                    <a:pt x="55" y="64"/>
                  </a:cubicBezTo>
                  <a:cubicBezTo>
                    <a:pt x="37" y="41"/>
                    <a:pt x="19" y="20"/>
                    <a:pt x="0" y="1"/>
                  </a:cubicBezTo>
                  <a:close/>
                </a:path>
              </a:pathLst>
            </a:custGeom>
            <a:solidFill>
              <a:srgbClr val="96A5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19" name="Freeform 153"/>
            <p:cNvSpPr>
              <a:spLocks/>
            </p:cNvSpPr>
            <p:nvPr/>
          </p:nvSpPr>
          <p:spPr bwMode="auto">
            <a:xfrm>
              <a:off x="2468563" y="3044825"/>
              <a:ext cx="90487" cy="171450"/>
            </a:xfrm>
            <a:custGeom>
              <a:avLst/>
              <a:gdLst>
                <a:gd name="T0" fmla="*/ 57 w 57"/>
                <a:gd name="T1" fmla="*/ 0 h 108"/>
                <a:gd name="T2" fmla="*/ 12 w 57"/>
                <a:gd name="T3" fmla="*/ 108 h 108"/>
                <a:gd name="T4" fmla="*/ 0 w 57"/>
                <a:gd name="T5" fmla="*/ 58 h 108"/>
                <a:gd name="T6" fmla="*/ 57 w 57"/>
                <a:gd name="T7" fmla="*/ 0 h 108"/>
              </a:gdLst>
              <a:ahLst/>
              <a:cxnLst>
                <a:cxn ang="0">
                  <a:pos x="T0" y="T1"/>
                </a:cxn>
                <a:cxn ang="0">
                  <a:pos x="T2" y="T3"/>
                </a:cxn>
                <a:cxn ang="0">
                  <a:pos x="T4" y="T5"/>
                </a:cxn>
                <a:cxn ang="0">
                  <a:pos x="T6" y="T7"/>
                </a:cxn>
              </a:cxnLst>
              <a:rect l="0" t="0" r="r" b="b"/>
              <a:pathLst>
                <a:path w="57" h="108">
                  <a:moveTo>
                    <a:pt x="57" y="0"/>
                  </a:moveTo>
                  <a:lnTo>
                    <a:pt x="12" y="108"/>
                  </a:lnTo>
                  <a:lnTo>
                    <a:pt x="0" y="58"/>
                  </a:lnTo>
                  <a:lnTo>
                    <a:pt x="57" y="0"/>
                  </a:lnTo>
                  <a:close/>
                </a:path>
              </a:pathLst>
            </a:custGeom>
            <a:solidFill>
              <a:srgbClr val="F47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0" name="Freeform 154"/>
            <p:cNvSpPr>
              <a:spLocks/>
            </p:cNvSpPr>
            <p:nvPr/>
          </p:nvSpPr>
          <p:spPr bwMode="auto">
            <a:xfrm>
              <a:off x="1065213" y="19875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1" name="Freeform 155"/>
            <p:cNvSpPr>
              <a:spLocks/>
            </p:cNvSpPr>
            <p:nvPr/>
          </p:nvSpPr>
          <p:spPr bwMode="auto">
            <a:xfrm>
              <a:off x="1981200" y="3479800"/>
              <a:ext cx="146050" cy="211138"/>
            </a:xfrm>
            <a:custGeom>
              <a:avLst/>
              <a:gdLst>
                <a:gd name="T0" fmla="*/ 0 w 132"/>
                <a:gd name="T1" fmla="*/ 17 h 188"/>
                <a:gd name="T2" fmla="*/ 74 w 132"/>
                <a:gd name="T3" fmla="*/ 59 h 188"/>
                <a:gd name="T4" fmla="*/ 132 w 132"/>
                <a:gd name="T5" fmla="*/ 0 h 188"/>
                <a:gd name="T6" fmla="*/ 78 w 132"/>
                <a:gd name="T7" fmla="*/ 188 h 188"/>
                <a:gd name="T8" fmla="*/ 0 w 132"/>
                <a:gd name="T9" fmla="*/ 18 h 188"/>
                <a:gd name="T10" fmla="*/ 0 w 132"/>
                <a:gd name="T11" fmla="*/ 17 h 188"/>
              </a:gdLst>
              <a:ahLst/>
              <a:cxnLst>
                <a:cxn ang="0">
                  <a:pos x="T0" y="T1"/>
                </a:cxn>
                <a:cxn ang="0">
                  <a:pos x="T2" y="T3"/>
                </a:cxn>
                <a:cxn ang="0">
                  <a:pos x="T4" y="T5"/>
                </a:cxn>
                <a:cxn ang="0">
                  <a:pos x="T6" y="T7"/>
                </a:cxn>
                <a:cxn ang="0">
                  <a:pos x="T8" y="T9"/>
                </a:cxn>
                <a:cxn ang="0">
                  <a:pos x="T10" y="T11"/>
                </a:cxn>
              </a:cxnLst>
              <a:rect l="0" t="0" r="r" b="b"/>
              <a:pathLst>
                <a:path w="132" h="188">
                  <a:moveTo>
                    <a:pt x="0" y="17"/>
                  </a:moveTo>
                  <a:cubicBezTo>
                    <a:pt x="26" y="29"/>
                    <a:pt x="51" y="43"/>
                    <a:pt x="74" y="59"/>
                  </a:cubicBezTo>
                  <a:cubicBezTo>
                    <a:pt x="132" y="0"/>
                    <a:pt x="132" y="0"/>
                    <a:pt x="132" y="0"/>
                  </a:cubicBezTo>
                  <a:cubicBezTo>
                    <a:pt x="78" y="188"/>
                    <a:pt x="78" y="188"/>
                    <a:pt x="78" y="188"/>
                  </a:cubicBezTo>
                  <a:cubicBezTo>
                    <a:pt x="0" y="18"/>
                    <a:pt x="0" y="18"/>
                    <a:pt x="0" y="18"/>
                  </a:cubicBezTo>
                  <a:lnTo>
                    <a:pt x="0" y="17"/>
                  </a:lnTo>
                  <a:close/>
                </a:path>
              </a:pathLst>
            </a:custGeom>
            <a:solidFill>
              <a:srgbClr val="BA33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2" name="Freeform 156"/>
            <p:cNvSpPr>
              <a:spLocks/>
            </p:cNvSpPr>
            <p:nvPr/>
          </p:nvSpPr>
          <p:spPr bwMode="auto">
            <a:xfrm>
              <a:off x="2338388" y="3136900"/>
              <a:ext cx="149225" cy="169863"/>
            </a:xfrm>
            <a:custGeom>
              <a:avLst/>
              <a:gdLst>
                <a:gd name="T0" fmla="*/ 94 w 94"/>
                <a:gd name="T1" fmla="*/ 50 h 107"/>
                <a:gd name="T2" fmla="*/ 72 w 94"/>
                <a:gd name="T3" fmla="*/ 104 h 107"/>
                <a:gd name="T4" fmla="*/ 69 w 94"/>
                <a:gd name="T5" fmla="*/ 107 h 107"/>
                <a:gd name="T6" fmla="*/ 0 w 94"/>
                <a:gd name="T7" fmla="*/ 82 h 107"/>
                <a:gd name="T8" fmla="*/ 82 w 94"/>
                <a:gd name="T9" fmla="*/ 0 h 107"/>
                <a:gd name="T10" fmla="*/ 94 w 94"/>
                <a:gd name="T11" fmla="*/ 50 h 107"/>
              </a:gdLst>
              <a:ahLst/>
              <a:cxnLst>
                <a:cxn ang="0">
                  <a:pos x="T0" y="T1"/>
                </a:cxn>
                <a:cxn ang="0">
                  <a:pos x="T2" y="T3"/>
                </a:cxn>
                <a:cxn ang="0">
                  <a:pos x="T4" y="T5"/>
                </a:cxn>
                <a:cxn ang="0">
                  <a:pos x="T6" y="T7"/>
                </a:cxn>
                <a:cxn ang="0">
                  <a:pos x="T8" y="T9"/>
                </a:cxn>
                <a:cxn ang="0">
                  <a:pos x="T10" y="T11"/>
                </a:cxn>
              </a:cxnLst>
              <a:rect l="0" t="0" r="r" b="b"/>
              <a:pathLst>
                <a:path w="94" h="107">
                  <a:moveTo>
                    <a:pt x="94" y="50"/>
                  </a:moveTo>
                  <a:lnTo>
                    <a:pt x="72" y="104"/>
                  </a:lnTo>
                  <a:lnTo>
                    <a:pt x="69" y="107"/>
                  </a:lnTo>
                  <a:lnTo>
                    <a:pt x="0" y="82"/>
                  </a:lnTo>
                  <a:lnTo>
                    <a:pt x="82" y="0"/>
                  </a:lnTo>
                  <a:lnTo>
                    <a:pt x="94" y="50"/>
                  </a:lnTo>
                  <a:close/>
                </a:path>
              </a:pathLst>
            </a:custGeom>
            <a:solidFill>
              <a:srgbClr val="FFE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3" name="Freeform 157"/>
            <p:cNvSpPr>
              <a:spLocks/>
            </p:cNvSpPr>
            <p:nvPr/>
          </p:nvSpPr>
          <p:spPr bwMode="auto">
            <a:xfrm>
              <a:off x="2233613" y="3267075"/>
              <a:ext cx="214312" cy="149225"/>
            </a:xfrm>
            <a:custGeom>
              <a:avLst/>
              <a:gdLst>
                <a:gd name="T0" fmla="*/ 0 w 135"/>
                <a:gd name="T1" fmla="*/ 68 h 94"/>
                <a:gd name="T2" fmla="*/ 66 w 135"/>
                <a:gd name="T3" fmla="*/ 0 h 94"/>
                <a:gd name="T4" fmla="*/ 135 w 135"/>
                <a:gd name="T5" fmla="*/ 25 h 94"/>
                <a:gd name="T6" fmla="*/ 133 w 135"/>
                <a:gd name="T7" fmla="*/ 27 h 94"/>
                <a:gd name="T8" fmla="*/ 5 w 135"/>
                <a:gd name="T9" fmla="*/ 94 h 94"/>
                <a:gd name="T10" fmla="*/ 0 w 135"/>
                <a:gd name="T11" fmla="*/ 68 h 94"/>
              </a:gdLst>
              <a:ahLst/>
              <a:cxnLst>
                <a:cxn ang="0">
                  <a:pos x="T0" y="T1"/>
                </a:cxn>
                <a:cxn ang="0">
                  <a:pos x="T2" y="T3"/>
                </a:cxn>
                <a:cxn ang="0">
                  <a:pos x="T4" y="T5"/>
                </a:cxn>
                <a:cxn ang="0">
                  <a:pos x="T6" y="T7"/>
                </a:cxn>
                <a:cxn ang="0">
                  <a:pos x="T8" y="T9"/>
                </a:cxn>
                <a:cxn ang="0">
                  <a:pos x="T10" y="T11"/>
                </a:cxn>
              </a:cxnLst>
              <a:rect l="0" t="0" r="r" b="b"/>
              <a:pathLst>
                <a:path w="135" h="94">
                  <a:moveTo>
                    <a:pt x="0" y="68"/>
                  </a:moveTo>
                  <a:lnTo>
                    <a:pt x="66" y="0"/>
                  </a:lnTo>
                  <a:lnTo>
                    <a:pt x="135" y="25"/>
                  </a:lnTo>
                  <a:lnTo>
                    <a:pt x="133" y="27"/>
                  </a:lnTo>
                  <a:lnTo>
                    <a:pt x="5" y="94"/>
                  </a:lnTo>
                  <a:lnTo>
                    <a:pt x="0" y="68"/>
                  </a:lnTo>
                  <a:close/>
                </a:path>
              </a:pathLst>
            </a:custGeom>
            <a:solidFill>
              <a:srgbClr val="B2B1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4" name="Freeform 158"/>
            <p:cNvSpPr>
              <a:spLocks/>
            </p:cNvSpPr>
            <p:nvPr/>
          </p:nvSpPr>
          <p:spPr bwMode="auto">
            <a:xfrm>
              <a:off x="860425" y="3081338"/>
              <a:ext cx="220662" cy="198438"/>
            </a:xfrm>
            <a:custGeom>
              <a:avLst/>
              <a:gdLst>
                <a:gd name="T0" fmla="*/ 104 w 198"/>
                <a:gd name="T1" fmla="*/ 0 h 178"/>
                <a:gd name="T2" fmla="*/ 197 w 198"/>
                <a:gd name="T3" fmla="*/ 94 h 178"/>
                <a:gd name="T4" fmla="*/ 198 w 198"/>
                <a:gd name="T5" fmla="*/ 178 h 178"/>
                <a:gd name="T6" fmla="*/ 196 w 198"/>
                <a:gd name="T7" fmla="*/ 178 h 178"/>
                <a:gd name="T8" fmla="*/ 2 w 198"/>
                <a:gd name="T9" fmla="*/ 19 h 178"/>
                <a:gd name="T10" fmla="*/ 0 w 198"/>
                <a:gd name="T11" fmla="*/ 16 h 178"/>
                <a:gd name="T12" fmla="*/ 104 w 198"/>
                <a:gd name="T13" fmla="*/ 0 h 178"/>
              </a:gdLst>
              <a:ahLst/>
              <a:cxnLst>
                <a:cxn ang="0">
                  <a:pos x="T0" y="T1"/>
                </a:cxn>
                <a:cxn ang="0">
                  <a:pos x="T2" y="T3"/>
                </a:cxn>
                <a:cxn ang="0">
                  <a:pos x="T4" y="T5"/>
                </a:cxn>
                <a:cxn ang="0">
                  <a:pos x="T6" y="T7"/>
                </a:cxn>
                <a:cxn ang="0">
                  <a:pos x="T8" y="T9"/>
                </a:cxn>
                <a:cxn ang="0">
                  <a:pos x="T10" y="T11"/>
                </a:cxn>
                <a:cxn ang="0">
                  <a:pos x="T12" y="T13"/>
                </a:cxn>
              </a:cxnLst>
              <a:rect l="0" t="0" r="r" b="b"/>
              <a:pathLst>
                <a:path w="198" h="178">
                  <a:moveTo>
                    <a:pt x="104" y="0"/>
                  </a:moveTo>
                  <a:cubicBezTo>
                    <a:pt x="130" y="32"/>
                    <a:pt x="161" y="64"/>
                    <a:pt x="197" y="94"/>
                  </a:cubicBezTo>
                  <a:cubicBezTo>
                    <a:pt x="198" y="178"/>
                    <a:pt x="198" y="178"/>
                    <a:pt x="198" y="178"/>
                  </a:cubicBezTo>
                  <a:cubicBezTo>
                    <a:pt x="196" y="178"/>
                    <a:pt x="196" y="178"/>
                    <a:pt x="196" y="178"/>
                  </a:cubicBezTo>
                  <a:cubicBezTo>
                    <a:pt x="2" y="19"/>
                    <a:pt x="2" y="19"/>
                    <a:pt x="2" y="19"/>
                  </a:cubicBezTo>
                  <a:cubicBezTo>
                    <a:pt x="1" y="18"/>
                    <a:pt x="1" y="17"/>
                    <a:pt x="0" y="16"/>
                  </a:cubicBezTo>
                  <a:lnTo>
                    <a:pt x="104" y="0"/>
                  </a:lnTo>
                  <a:close/>
                </a:path>
              </a:pathLst>
            </a:custGeom>
            <a:solidFill>
              <a:srgbClr val="DB5C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5" name="Freeform 159"/>
            <p:cNvSpPr>
              <a:spLocks/>
            </p:cNvSpPr>
            <p:nvPr/>
          </p:nvSpPr>
          <p:spPr bwMode="auto">
            <a:xfrm>
              <a:off x="741363" y="2632075"/>
              <a:ext cx="107950" cy="255588"/>
            </a:xfrm>
            <a:custGeom>
              <a:avLst/>
              <a:gdLst>
                <a:gd name="T0" fmla="*/ 70 w 97"/>
                <a:gd name="T1" fmla="*/ 36 h 230"/>
                <a:gd name="T2" fmla="*/ 97 w 97"/>
                <a:gd name="T3" fmla="*/ 183 h 230"/>
                <a:gd name="T4" fmla="*/ 70 w 97"/>
                <a:gd name="T5" fmla="*/ 230 h 230"/>
                <a:gd name="T6" fmla="*/ 70 w 97"/>
                <a:gd name="T7" fmla="*/ 229 h 230"/>
                <a:gd name="T8" fmla="*/ 0 w 97"/>
                <a:gd name="T9" fmla="*/ 186 h 230"/>
                <a:gd name="T10" fmla="*/ 0 w 97"/>
                <a:gd name="T11" fmla="*/ 183 h 230"/>
                <a:gd name="T12" fmla="*/ 68 w 97"/>
                <a:gd name="T13" fmla="*/ 0 h 230"/>
                <a:gd name="T14" fmla="*/ 70 w 97"/>
                <a:gd name="T15" fmla="*/ 36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230">
                  <a:moveTo>
                    <a:pt x="70" y="36"/>
                  </a:moveTo>
                  <a:cubicBezTo>
                    <a:pt x="73" y="80"/>
                    <a:pt x="81" y="130"/>
                    <a:pt x="97" y="183"/>
                  </a:cubicBezTo>
                  <a:cubicBezTo>
                    <a:pt x="70" y="230"/>
                    <a:pt x="70" y="230"/>
                    <a:pt x="70" y="230"/>
                  </a:cubicBezTo>
                  <a:cubicBezTo>
                    <a:pt x="70" y="229"/>
                    <a:pt x="70" y="229"/>
                    <a:pt x="70" y="229"/>
                  </a:cubicBezTo>
                  <a:cubicBezTo>
                    <a:pt x="0" y="186"/>
                    <a:pt x="0" y="186"/>
                    <a:pt x="0" y="186"/>
                  </a:cubicBezTo>
                  <a:cubicBezTo>
                    <a:pt x="0" y="185"/>
                    <a:pt x="0" y="184"/>
                    <a:pt x="0" y="183"/>
                  </a:cubicBezTo>
                  <a:cubicBezTo>
                    <a:pt x="68" y="0"/>
                    <a:pt x="68" y="0"/>
                    <a:pt x="68" y="0"/>
                  </a:cubicBezTo>
                  <a:cubicBezTo>
                    <a:pt x="68" y="12"/>
                    <a:pt x="69" y="24"/>
                    <a:pt x="70" y="36"/>
                  </a:cubicBezTo>
                  <a:close/>
                </a:path>
              </a:pathLst>
            </a:custGeom>
            <a:solidFill>
              <a:srgbClr val="F47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6" name="Freeform 160"/>
            <p:cNvSpPr>
              <a:spLocks/>
            </p:cNvSpPr>
            <p:nvPr/>
          </p:nvSpPr>
          <p:spPr bwMode="auto">
            <a:xfrm>
              <a:off x="2114550" y="1743075"/>
              <a:ext cx="107950" cy="211138"/>
            </a:xfrm>
            <a:custGeom>
              <a:avLst/>
              <a:gdLst>
                <a:gd name="T0" fmla="*/ 97 w 97"/>
                <a:gd name="T1" fmla="*/ 188 h 189"/>
                <a:gd name="T2" fmla="*/ 95 w 97"/>
                <a:gd name="T3" fmla="*/ 189 h 189"/>
                <a:gd name="T4" fmla="*/ 3 w 97"/>
                <a:gd name="T5" fmla="*/ 112 h 189"/>
                <a:gd name="T6" fmla="*/ 0 w 97"/>
                <a:gd name="T7" fmla="*/ 0 h 189"/>
                <a:gd name="T8" fmla="*/ 6 w 97"/>
                <a:gd name="T9" fmla="*/ 4 h 189"/>
                <a:gd name="T10" fmla="*/ 96 w 97"/>
                <a:gd name="T11" fmla="*/ 188 h 189"/>
                <a:gd name="T12" fmla="*/ 97 w 97"/>
                <a:gd name="T13" fmla="*/ 188 h 189"/>
              </a:gdLst>
              <a:ahLst/>
              <a:cxnLst>
                <a:cxn ang="0">
                  <a:pos x="T0" y="T1"/>
                </a:cxn>
                <a:cxn ang="0">
                  <a:pos x="T2" y="T3"/>
                </a:cxn>
                <a:cxn ang="0">
                  <a:pos x="T4" y="T5"/>
                </a:cxn>
                <a:cxn ang="0">
                  <a:pos x="T6" y="T7"/>
                </a:cxn>
                <a:cxn ang="0">
                  <a:pos x="T8" y="T9"/>
                </a:cxn>
                <a:cxn ang="0">
                  <a:pos x="T10" y="T11"/>
                </a:cxn>
                <a:cxn ang="0">
                  <a:pos x="T12" y="T13"/>
                </a:cxn>
              </a:cxnLst>
              <a:rect l="0" t="0" r="r" b="b"/>
              <a:pathLst>
                <a:path w="97" h="189">
                  <a:moveTo>
                    <a:pt x="97" y="188"/>
                  </a:moveTo>
                  <a:cubicBezTo>
                    <a:pt x="95" y="189"/>
                    <a:pt x="95" y="189"/>
                    <a:pt x="95" y="189"/>
                  </a:cubicBezTo>
                  <a:cubicBezTo>
                    <a:pt x="65" y="159"/>
                    <a:pt x="34" y="133"/>
                    <a:pt x="3" y="112"/>
                  </a:cubicBezTo>
                  <a:cubicBezTo>
                    <a:pt x="0" y="0"/>
                    <a:pt x="0" y="0"/>
                    <a:pt x="0" y="0"/>
                  </a:cubicBezTo>
                  <a:cubicBezTo>
                    <a:pt x="2" y="1"/>
                    <a:pt x="4" y="3"/>
                    <a:pt x="6" y="4"/>
                  </a:cubicBezTo>
                  <a:cubicBezTo>
                    <a:pt x="96" y="188"/>
                    <a:pt x="96" y="188"/>
                    <a:pt x="96" y="188"/>
                  </a:cubicBezTo>
                  <a:lnTo>
                    <a:pt x="97" y="188"/>
                  </a:lnTo>
                  <a:close/>
                </a:path>
              </a:pathLst>
            </a:custGeom>
            <a:solidFill>
              <a:srgbClr val="F59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7" name="Freeform 161"/>
            <p:cNvSpPr>
              <a:spLocks/>
            </p:cNvSpPr>
            <p:nvPr/>
          </p:nvSpPr>
          <p:spPr bwMode="auto">
            <a:xfrm>
              <a:off x="1606550" y="1636713"/>
              <a:ext cx="217487" cy="112713"/>
            </a:xfrm>
            <a:custGeom>
              <a:avLst/>
              <a:gdLst>
                <a:gd name="T0" fmla="*/ 0 w 195"/>
                <a:gd name="T1" fmla="*/ 94 h 101"/>
                <a:gd name="T2" fmla="*/ 1 w 195"/>
                <a:gd name="T3" fmla="*/ 92 h 101"/>
                <a:gd name="T4" fmla="*/ 146 w 195"/>
                <a:gd name="T5" fmla="*/ 0 h 101"/>
                <a:gd name="T6" fmla="*/ 152 w 195"/>
                <a:gd name="T7" fmla="*/ 1 h 101"/>
                <a:gd name="T8" fmla="*/ 195 w 195"/>
                <a:gd name="T9" fmla="*/ 101 h 101"/>
                <a:gd name="T10" fmla="*/ 121 w 195"/>
                <a:gd name="T11" fmla="*/ 92 h 101"/>
                <a:gd name="T12" fmla="*/ 0 w 195"/>
                <a:gd name="T13" fmla="*/ 94 h 101"/>
              </a:gdLst>
              <a:ahLst/>
              <a:cxnLst>
                <a:cxn ang="0">
                  <a:pos x="T0" y="T1"/>
                </a:cxn>
                <a:cxn ang="0">
                  <a:pos x="T2" y="T3"/>
                </a:cxn>
                <a:cxn ang="0">
                  <a:pos x="T4" y="T5"/>
                </a:cxn>
                <a:cxn ang="0">
                  <a:pos x="T6" y="T7"/>
                </a:cxn>
                <a:cxn ang="0">
                  <a:pos x="T8" y="T9"/>
                </a:cxn>
                <a:cxn ang="0">
                  <a:pos x="T10" y="T11"/>
                </a:cxn>
                <a:cxn ang="0">
                  <a:pos x="T12" y="T13"/>
                </a:cxn>
              </a:cxnLst>
              <a:rect l="0" t="0" r="r" b="b"/>
              <a:pathLst>
                <a:path w="195" h="101">
                  <a:moveTo>
                    <a:pt x="0" y="94"/>
                  </a:moveTo>
                  <a:cubicBezTo>
                    <a:pt x="1" y="92"/>
                    <a:pt x="1" y="92"/>
                    <a:pt x="1" y="92"/>
                  </a:cubicBezTo>
                  <a:cubicBezTo>
                    <a:pt x="146" y="0"/>
                    <a:pt x="146" y="0"/>
                    <a:pt x="146" y="0"/>
                  </a:cubicBezTo>
                  <a:cubicBezTo>
                    <a:pt x="148" y="1"/>
                    <a:pt x="150" y="1"/>
                    <a:pt x="152" y="1"/>
                  </a:cubicBezTo>
                  <a:cubicBezTo>
                    <a:pt x="195" y="101"/>
                    <a:pt x="195" y="101"/>
                    <a:pt x="195" y="101"/>
                  </a:cubicBezTo>
                  <a:cubicBezTo>
                    <a:pt x="169" y="97"/>
                    <a:pt x="144" y="94"/>
                    <a:pt x="121" y="92"/>
                  </a:cubicBezTo>
                  <a:cubicBezTo>
                    <a:pt x="81" y="90"/>
                    <a:pt x="40" y="90"/>
                    <a:pt x="0" y="94"/>
                  </a:cubicBezTo>
                  <a:close/>
                </a:path>
              </a:pathLst>
            </a:custGeom>
            <a:solidFill>
              <a:srgbClr val="EA7E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8" name="Freeform 162"/>
            <p:cNvSpPr>
              <a:spLocks/>
            </p:cNvSpPr>
            <p:nvPr/>
          </p:nvSpPr>
          <p:spPr bwMode="auto">
            <a:xfrm>
              <a:off x="819150" y="2835275"/>
              <a:ext cx="157162" cy="263525"/>
            </a:xfrm>
            <a:custGeom>
              <a:avLst/>
              <a:gdLst>
                <a:gd name="T0" fmla="*/ 37 w 141"/>
                <a:gd name="T1" fmla="*/ 236 h 236"/>
                <a:gd name="T2" fmla="*/ 36 w 141"/>
                <a:gd name="T3" fmla="*/ 235 h 236"/>
                <a:gd name="T4" fmla="*/ 0 w 141"/>
                <a:gd name="T5" fmla="*/ 47 h 236"/>
                <a:gd name="T6" fmla="*/ 27 w 141"/>
                <a:gd name="T7" fmla="*/ 0 h 236"/>
                <a:gd name="T8" fmla="*/ 141 w 141"/>
                <a:gd name="T9" fmla="*/ 220 h 236"/>
                <a:gd name="T10" fmla="*/ 37 w 141"/>
                <a:gd name="T11" fmla="*/ 236 h 236"/>
              </a:gdLst>
              <a:ahLst/>
              <a:cxnLst>
                <a:cxn ang="0">
                  <a:pos x="T0" y="T1"/>
                </a:cxn>
                <a:cxn ang="0">
                  <a:pos x="T2" y="T3"/>
                </a:cxn>
                <a:cxn ang="0">
                  <a:pos x="T4" y="T5"/>
                </a:cxn>
                <a:cxn ang="0">
                  <a:pos x="T6" y="T7"/>
                </a:cxn>
                <a:cxn ang="0">
                  <a:pos x="T8" y="T9"/>
                </a:cxn>
                <a:cxn ang="0">
                  <a:pos x="T10" y="T11"/>
                </a:cxn>
              </a:cxnLst>
              <a:rect l="0" t="0" r="r" b="b"/>
              <a:pathLst>
                <a:path w="141" h="236">
                  <a:moveTo>
                    <a:pt x="37" y="236"/>
                  </a:moveTo>
                  <a:cubicBezTo>
                    <a:pt x="37" y="236"/>
                    <a:pt x="36" y="235"/>
                    <a:pt x="36" y="235"/>
                  </a:cubicBezTo>
                  <a:cubicBezTo>
                    <a:pt x="0" y="47"/>
                    <a:pt x="0" y="47"/>
                    <a:pt x="0" y="47"/>
                  </a:cubicBezTo>
                  <a:cubicBezTo>
                    <a:pt x="27" y="0"/>
                    <a:pt x="27" y="0"/>
                    <a:pt x="27" y="0"/>
                  </a:cubicBezTo>
                  <a:cubicBezTo>
                    <a:pt x="48" y="72"/>
                    <a:pt x="83" y="148"/>
                    <a:pt x="141" y="220"/>
                  </a:cubicBezTo>
                  <a:lnTo>
                    <a:pt x="37" y="236"/>
                  </a:lnTo>
                  <a:close/>
                </a:path>
              </a:pathLst>
            </a:custGeom>
            <a:solidFill>
              <a:srgbClr val="A28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29" name="Freeform 163"/>
            <p:cNvSpPr>
              <a:spLocks/>
            </p:cNvSpPr>
            <p:nvPr/>
          </p:nvSpPr>
          <p:spPr bwMode="auto">
            <a:xfrm>
              <a:off x="2481263" y="2384425"/>
              <a:ext cx="85725" cy="190500"/>
            </a:xfrm>
            <a:custGeom>
              <a:avLst/>
              <a:gdLst>
                <a:gd name="T0" fmla="*/ 17 w 77"/>
                <a:gd name="T1" fmla="*/ 170 h 170"/>
                <a:gd name="T2" fmla="*/ 0 w 77"/>
                <a:gd name="T3" fmla="*/ 87 h 170"/>
                <a:gd name="T4" fmla="*/ 76 w 77"/>
                <a:gd name="T5" fmla="*/ 0 h 170"/>
                <a:gd name="T6" fmla="*/ 76 w 77"/>
                <a:gd name="T7" fmla="*/ 0 h 170"/>
                <a:gd name="T8" fmla="*/ 77 w 77"/>
                <a:gd name="T9" fmla="*/ 3 h 170"/>
                <a:gd name="T10" fmla="*/ 18 w 77"/>
                <a:gd name="T11" fmla="*/ 170 h 170"/>
                <a:gd name="T12" fmla="*/ 17 w 77"/>
                <a:gd name="T13" fmla="*/ 170 h 170"/>
              </a:gdLst>
              <a:ahLst/>
              <a:cxnLst>
                <a:cxn ang="0">
                  <a:pos x="T0" y="T1"/>
                </a:cxn>
                <a:cxn ang="0">
                  <a:pos x="T2" y="T3"/>
                </a:cxn>
                <a:cxn ang="0">
                  <a:pos x="T4" y="T5"/>
                </a:cxn>
                <a:cxn ang="0">
                  <a:pos x="T6" y="T7"/>
                </a:cxn>
                <a:cxn ang="0">
                  <a:pos x="T8" y="T9"/>
                </a:cxn>
                <a:cxn ang="0">
                  <a:pos x="T10" y="T11"/>
                </a:cxn>
                <a:cxn ang="0">
                  <a:pos x="T12" y="T13"/>
                </a:cxn>
              </a:cxnLst>
              <a:rect l="0" t="0" r="r" b="b"/>
              <a:pathLst>
                <a:path w="77" h="170">
                  <a:moveTo>
                    <a:pt x="17" y="170"/>
                  </a:moveTo>
                  <a:cubicBezTo>
                    <a:pt x="12" y="143"/>
                    <a:pt x="6" y="115"/>
                    <a:pt x="0" y="87"/>
                  </a:cubicBezTo>
                  <a:cubicBezTo>
                    <a:pt x="76" y="0"/>
                    <a:pt x="76" y="0"/>
                    <a:pt x="76" y="0"/>
                  </a:cubicBezTo>
                  <a:cubicBezTo>
                    <a:pt x="76" y="0"/>
                    <a:pt x="76" y="0"/>
                    <a:pt x="76" y="0"/>
                  </a:cubicBezTo>
                  <a:cubicBezTo>
                    <a:pt x="76" y="1"/>
                    <a:pt x="76" y="2"/>
                    <a:pt x="77" y="3"/>
                  </a:cubicBezTo>
                  <a:cubicBezTo>
                    <a:pt x="18" y="170"/>
                    <a:pt x="18" y="170"/>
                    <a:pt x="18" y="170"/>
                  </a:cubicBezTo>
                  <a:lnTo>
                    <a:pt x="17" y="170"/>
                  </a:lnTo>
                  <a:close/>
                </a:path>
              </a:pathLst>
            </a:custGeom>
            <a:solidFill>
              <a:srgbClr val="A9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30" name="Freeform 164"/>
            <p:cNvSpPr>
              <a:spLocks/>
            </p:cNvSpPr>
            <p:nvPr/>
          </p:nvSpPr>
          <p:spPr bwMode="auto">
            <a:xfrm>
              <a:off x="2339975" y="2039938"/>
              <a:ext cx="117475" cy="198438"/>
            </a:xfrm>
            <a:custGeom>
              <a:avLst/>
              <a:gdLst>
                <a:gd name="T0" fmla="*/ 65 w 105"/>
                <a:gd name="T1" fmla="*/ 179 h 179"/>
                <a:gd name="T2" fmla="*/ 61 w 105"/>
                <a:gd name="T3" fmla="*/ 179 h 179"/>
                <a:gd name="T4" fmla="*/ 0 w 105"/>
                <a:gd name="T5" fmla="*/ 62 h 179"/>
                <a:gd name="T6" fmla="*/ 22 w 105"/>
                <a:gd name="T7" fmla="*/ 0 h 179"/>
                <a:gd name="T8" fmla="*/ 101 w 105"/>
                <a:gd name="T9" fmla="*/ 48 h 179"/>
                <a:gd name="T10" fmla="*/ 105 w 105"/>
                <a:gd name="T11" fmla="*/ 56 h 179"/>
                <a:gd name="T12" fmla="*/ 64 w 105"/>
                <a:gd name="T13" fmla="*/ 178 h 179"/>
                <a:gd name="T14" fmla="*/ 65 w 105"/>
                <a:gd name="T15" fmla="*/ 179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79">
                  <a:moveTo>
                    <a:pt x="65" y="179"/>
                  </a:moveTo>
                  <a:cubicBezTo>
                    <a:pt x="61" y="179"/>
                    <a:pt x="61" y="179"/>
                    <a:pt x="61" y="179"/>
                  </a:cubicBezTo>
                  <a:cubicBezTo>
                    <a:pt x="44" y="140"/>
                    <a:pt x="24" y="101"/>
                    <a:pt x="0" y="62"/>
                  </a:cubicBezTo>
                  <a:cubicBezTo>
                    <a:pt x="22" y="0"/>
                    <a:pt x="22" y="0"/>
                    <a:pt x="22" y="0"/>
                  </a:cubicBezTo>
                  <a:cubicBezTo>
                    <a:pt x="101" y="48"/>
                    <a:pt x="101" y="48"/>
                    <a:pt x="101" y="48"/>
                  </a:cubicBezTo>
                  <a:cubicBezTo>
                    <a:pt x="102" y="51"/>
                    <a:pt x="104" y="53"/>
                    <a:pt x="105" y="56"/>
                  </a:cubicBezTo>
                  <a:cubicBezTo>
                    <a:pt x="64" y="178"/>
                    <a:pt x="64" y="178"/>
                    <a:pt x="64" y="178"/>
                  </a:cubicBezTo>
                  <a:lnTo>
                    <a:pt x="65" y="179"/>
                  </a:lnTo>
                  <a:close/>
                </a:path>
              </a:pathLst>
            </a:custGeom>
            <a:solidFill>
              <a:srgbClr val="8299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31" name="Freeform 165"/>
            <p:cNvSpPr>
              <a:spLocks/>
            </p:cNvSpPr>
            <p:nvPr/>
          </p:nvSpPr>
          <p:spPr bwMode="auto">
            <a:xfrm>
              <a:off x="817563" y="2628900"/>
              <a:ext cx="0" cy="0"/>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32" name="Freeform 166"/>
            <p:cNvSpPr>
              <a:spLocks/>
            </p:cNvSpPr>
            <p:nvPr/>
          </p:nvSpPr>
          <p:spPr bwMode="auto">
            <a:xfrm>
              <a:off x="863600" y="1987550"/>
              <a:ext cx="201612" cy="260350"/>
            </a:xfrm>
            <a:custGeom>
              <a:avLst/>
              <a:gdLst>
                <a:gd name="T0" fmla="*/ 27 w 182"/>
                <a:gd name="T1" fmla="*/ 234 h 234"/>
                <a:gd name="T2" fmla="*/ 0 w 182"/>
                <a:gd name="T3" fmla="*/ 152 h 234"/>
                <a:gd name="T4" fmla="*/ 0 w 182"/>
                <a:gd name="T5" fmla="*/ 152 h 234"/>
                <a:gd name="T6" fmla="*/ 182 w 182"/>
                <a:gd name="T7" fmla="*/ 0 h 234"/>
                <a:gd name="T8" fmla="*/ 177 w 182"/>
                <a:gd name="T9" fmla="*/ 6 h 234"/>
                <a:gd name="T10" fmla="*/ 27 w 182"/>
                <a:gd name="T11" fmla="*/ 234 h 234"/>
              </a:gdLst>
              <a:ahLst/>
              <a:cxnLst>
                <a:cxn ang="0">
                  <a:pos x="T0" y="T1"/>
                </a:cxn>
                <a:cxn ang="0">
                  <a:pos x="T2" y="T3"/>
                </a:cxn>
                <a:cxn ang="0">
                  <a:pos x="T4" y="T5"/>
                </a:cxn>
                <a:cxn ang="0">
                  <a:pos x="T6" y="T7"/>
                </a:cxn>
                <a:cxn ang="0">
                  <a:pos x="T8" y="T9"/>
                </a:cxn>
                <a:cxn ang="0">
                  <a:pos x="T10" y="T11"/>
                </a:cxn>
              </a:cxnLst>
              <a:rect l="0" t="0" r="r" b="b"/>
              <a:pathLst>
                <a:path w="182" h="234">
                  <a:moveTo>
                    <a:pt x="27" y="234"/>
                  </a:moveTo>
                  <a:cubicBezTo>
                    <a:pt x="0" y="152"/>
                    <a:pt x="0" y="152"/>
                    <a:pt x="0" y="152"/>
                  </a:cubicBezTo>
                  <a:cubicBezTo>
                    <a:pt x="0" y="152"/>
                    <a:pt x="0" y="152"/>
                    <a:pt x="0" y="152"/>
                  </a:cubicBezTo>
                  <a:cubicBezTo>
                    <a:pt x="182" y="0"/>
                    <a:pt x="182" y="0"/>
                    <a:pt x="182" y="0"/>
                  </a:cubicBezTo>
                  <a:cubicBezTo>
                    <a:pt x="177" y="6"/>
                    <a:pt x="177" y="6"/>
                    <a:pt x="177" y="6"/>
                  </a:cubicBezTo>
                  <a:cubicBezTo>
                    <a:pt x="114" y="70"/>
                    <a:pt x="63" y="148"/>
                    <a:pt x="27" y="234"/>
                  </a:cubicBezTo>
                  <a:close/>
                </a:path>
              </a:pathLst>
            </a:custGeom>
            <a:solidFill>
              <a:srgbClr val="98A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sp>
          <p:nvSpPr>
            <p:cNvPr id="233" name="Freeform 167"/>
            <p:cNvSpPr>
              <a:spLocks/>
            </p:cNvSpPr>
            <p:nvPr/>
          </p:nvSpPr>
          <p:spPr bwMode="auto">
            <a:xfrm>
              <a:off x="728663" y="2359025"/>
              <a:ext cx="123825" cy="269875"/>
            </a:xfrm>
            <a:custGeom>
              <a:avLst/>
              <a:gdLst>
                <a:gd name="T0" fmla="*/ 79 w 111"/>
                <a:gd name="T1" fmla="*/ 242 h 242"/>
                <a:gd name="T2" fmla="*/ 79 w 111"/>
                <a:gd name="T3" fmla="*/ 242 h 242"/>
                <a:gd name="T4" fmla="*/ 0 w 111"/>
                <a:gd name="T5" fmla="*/ 60 h 242"/>
                <a:gd name="T6" fmla="*/ 0 w 111"/>
                <a:gd name="T7" fmla="*/ 60 h 242"/>
                <a:gd name="T8" fmla="*/ 111 w 111"/>
                <a:gd name="T9" fmla="*/ 0 h 242"/>
                <a:gd name="T10" fmla="*/ 79 w 111"/>
                <a:gd name="T11" fmla="*/ 242 h 242"/>
              </a:gdLst>
              <a:ahLst/>
              <a:cxnLst>
                <a:cxn ang="0">
                  <a:pos x="T0" y="T1"/>
                </a:cxn>
                <a:cxn ang="0">
                  <a:pos x="T2" y="T3"/>
                </a:cxn>
                <a:cxn ang="0">
                  <a:pos x="T4" y="T5"/>
                </a:cxn>
                <a:cxn ang="0">
                  <a:pos x="T6" y="T7"/>
                </a:cxn>
                <a:cxn ang="0">
                  <a:pos x="T8" y="T9"/>
                </a:cxn>
                <a:cxn ang="0">
                  <a:pos x="T10" y="T11"/>
                </a:cxn>
              </a:cxnLst>
              <a:rect l="0" t="0" r="r" b="b"/>
              <a:pathLst>
                <a:path w="111" h="242">
                  <a:moveTo>
                    <a:pt x="79" y="242"/>
                  </a:moveTo>
                  <a:cubicBezTo>
                    <a:pt x="79" y="242"/>
                    <a:pt x="79" y="242"/>
                    <a:pt x="79" y="242"/>
                  </a:cubicBezTo>
                  <a:cubicBezTo>
                    <a:pt x="0" y="60"/>
                    <a:pt x="0" y="60"/>
                    <a:pt x="0" y="60"/>
                  </a:cubicBezTo>
                  <a:cubicBezTo>
                    <a:pt x="0" y="60"/>
                    <a:pt x="0" y="60"/>
                    <a:pt x="0" y="60"/>
                  </a:cubicBezTo>
                  <a:cubicBezTo>
                    <a:pt x="111" y="0"/>
                    <a:pt x="111" y="0"/>
                    <a:pt x="111" y="0"/>
                  </a:cubicBezTo>
                  <a:cubicBezTo>
                    <a:pt x="88" y="79"/>
                    <a:pt x="77" y="161"/>
                    <a:pt x="79" y="242"/>
                  </a:cubicBezTo>
                  <a:close/>
                </a:path>
              </a:pathLst>
            </a:custGeom>
            <a:solidFill>
              <a:srgbClr val="F5B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endParaRPr>
            </a:p>
          </p:txBody>
        </p:sp>
      </p:grpSp>
      <p:sp>
        <p:nvSpPr>
          <p:cNvPr id="234" name="Rectangle 14"/>
          <p:cNvSpPr/>
          <p:nvPr/>
        </p:nvSpPr>
        <p:spPr>
          <a:xfrm>
            <a:off x="8605928" y="514808"/>
            <a:ext cx="3586072" cy="1458391"/>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235" name="Group 1"/>
          <p:cNvGrpSpPr/>
          <p:nvPr/>
        </p:nvGrpSpPr>
        <p:grpSpPr>
          <a:xfrm>
            <a:off x="8039302" y="514809"/>
            <a:ext cx="566626" cy="509336"/>
            <a:chOff x="4820232" y="1335964"/>
            <a:chExt cx="589968" cy="530318"/>
          </a:xfrm>
          <a:solidFill>
            <a:srgbClr val="7F7F7F"/>
          </a:solidFill>
        </p:grpSpPr>
        <p:sp>
          <p:nvSpPr>
            <p:cNvPr id="236" name="Rectangle 15"/>
            <p:cNvSpPr/>
            <p:nvPr/>
          </p:nvSpPr>
          <p:spPr>
            <a:xfrm>
              <a:off x="4820232" y="1335964"/>
              <a:ext cx="589968" cy="468603"/>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7" name="TextBox 492"/>
            <p:cNvSpPr txBox="1"/>
            <p:nvPr/>
          </p:nvSpPr>
          <p:spPr>
            <a:xfrm>
              <a:off x="4982448" y="1385599"/>
              <a:ext cx="265535" cy="48068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ysClr val="window" lastClr="FFFFFF"/>
                  </a:solidFill>
                  <a:effectLst/>
                  <a:uLnTx/>
                  <a:uFillTx/>
                  <a:latin typeface="Roboto" pitchFamily="2" charset="0"/>
                  <a:ea typeface="Roboto" pitchFamily="2" charset="0"/>
                </a:rPr>
                <a:t>1</a:t>
              </a:r>
            </a:p>
          </p:txBody>
        </p:sp>
      </p:grpSp>
      <p:sp>
        <p:nvSpPr>
          <p:cNvPr id="238" name="Rectangle 187"/>
          <p:cNvSpPr/>
          <p:nvPr/>
        </p:nvSpPr>
        <p:spPr>
          <a:xfrm>
            <a:off x="8605928" y="2559104"/>
            <a:ext cx="3586072" cy="1478020"/>
          </a:xfrm>
          <a:prstGeom prst="rect">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239" name="Group 2"/>
          <p:cNvGrpSpPr/>
          <p:nvPr/>
        </p:nvGrpSpPr>
        <p:grpSpPr>
          <a:xfrm>
            <a:off x="8039302" y="2559103"/>
            <a:ext cx="566626" cy="509336"/>
            <a:chOff x="4820232" y="3209925"/>
            <a:chExt cx="589968" cy="530318"/>
          </a:xfrm>
        </p:grpSpPr>
        <p:sp>
          <p:nvSpPr>
            <p:cNvPr id="240" name="Rectangle 186"/>
            <p:cNvSpPr/>
            <p:nvPr/>
          </p:nvSpPr>
          <p:spPr>
            <a:xfrm>
              <a:off x="4820232" y="3209925"/>
              <a:ext cx="589968" cy="468603"/>
            </a:xfrm>
            <a:prstGeom prst="rect">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1" name="TextBox 496"/>
            <p:cNvSpPr txBox="1"/>
            <p:nvPr/>
          </p:nvSpPr>
          <p:spPr>
            <a:xfrm>
              <a:off x="4982448" y="3259560"/>
              <a:ext cx="265535" cy="48068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ysClr val="window" lastClr="FFFFFF"/>
                  </a:solidFill>
                  <a:effectLst/>
                  <a:uLnTx/>
                  <a:uFillTx/>
                  <a:latin typeface="Roboto" pitchFamily="2" charset="0"/>
                  <a:ea typeface="Roboto" pitchFamily="2" charset="0"/>
                </a:rPr>
                <a:t>2</a:t>
              </a:r>
            </a:p>
          </p:txBody>
        </p:sp>
      </p:grpSp>
      <p:sp>
        <p:nvSpPr>
          <p:cNvPr id="293" name="Rectangle 187"/>
          <p:cNvSpPr/>
          <p:nvPr/>
        </p:nvSpPr>
        <p:spPr>
          <a:xfrm>
            <a:off x="8605928" y="4699781"/>
            <a:ext cx="3586072" cy="1401260"/>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294" name="Group 2"/>
          <p:cNvGrpSpPr/>
          <p:nvPr/>
        </p:nvGrpSpPr>
        <p:grpSpPr>
          <a:xfrm>
            <a:off x="8039302" y="4699780"/>
            <a:ext cx="566626" cy="509336"/>
            <a:chOff x="4820232" y="3209925"/>
            <a:chExt cx="589968" cy="530318"/>
          </a:xfrm>
        </p:grpSpPr>
        <p:sp>
          <p:nvSpPr>
            <p:cNvPr id="295" name="Rectangle 186"/>
            <p:cNvSpPr/>
            <p:nvPr/>
          </p:nvSpPr>
          <p:spPr>
            <a:xfrm>
              <a:off x="4820232" y="3209925"/>
              <a:ext cx="589968" cy="468603"/>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6" name="TextBox 496"/>
            <p:cNvSpPr txBox="1"/>
            <p:nvPr/>
          </p:nvSpPr>
          <p:spPr>
            <a:xfrm>
              <a:off x="4982448" y="3259560"/>
              <a:ext cx="265535" cy="48068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effectLst/>
                  <a:uLnTx/>
                  <a:uFillTx/>
                  <a:latin typeface="Roboto" pitchFamily="2" charset="0"/>
                  <a:ea typeface="Roboto" pitchFamily="2" charset="0"/>
                </a:rPr>
                <a:t>3</a:t>
              </a:r>
              <a:endParaRPr kumimoji="0" lang="en-US" sz="2400" b="1" i="0" u="none" strike="noStrike" kern="0" cap="none" spc="0" normalizeH="0" baseline="0" noProof="0" dirty="0">
                <a:ln>
                  <a:noFill/>
                </a:ln>
                <a:effectLst/>
                <a:uLnTx/>
                <a:uFillTx/>
                <a:latin typeface="Roboto" pitchFamily="2" charset="0"/>
                <a:ea typeface="Roboto" pitchFamily="2" charset="0"/>
              </a:endParaRPr>
            </a:p>
          </p:txBody>
        </p:sp>
      </p:grpSp>
      <p:sp>
        <p:nvSpPr>
          <p:cNvPr id="2" name="文本框 1"/>
          <p:cNvSpPr txBox="1"/>
          <p:nvPr/>
        </p:nvSpPr>
        <p:spPr>
          <a:xfrm>
            <a:off x="8677545" y="4679710"/>
            <a:ext cx="3514455" cy="1323439"/>
          </a:xfrm>
          <a:prstGeom prst="rect">
            <a:avLst/>
          </a:prstGeom>
          <a:noFill/>
        </p:spPr>
        <p:txBody>
          <a:bodyPr wrap="square" rtlCol="0">
            <a:spAutoFit/>
          </a:bodyPr>
          <a:lstStyle/>
          <a:p>
            <a:r>
              <a:rPr lang="zh-CN" altLang="zh-CN" sz="2000" dirty="0">
                <a:solidFill>
                  <a:srgbClr val="FF0000"/>
                </a:solidFill>
                <a:latin typeface="黑体" charset="0"/>
                <a:ea typeface="黑体" charset="0"/>
                <a:cs typeface="黑体" charset="0"/>
                <a:sym typeface="微软雅黑" charset="0"/>
              </a:rPr>
              <a:t>对还款期限延长至</a:t>
            </a:r>
            <a:r>
              <a:rPr lang="en-US" altLang="zh-CN" sz="2000" dirty="0">
                <a:solidFill>
                  <a:srgbClr val="FF0000"/>
                </a:solidFill>
                <a:latin typeface="黑体" charset="0"/>
                <a:ea typeface="黑体" charset="0"/>
                <a:cs typeface="黑体" charset="0"/>
                <a:sym typeface="微软雅黑" charset="0"/>
              </a:rPr>
              <a:t>2020</a:t>
            </a:r>
            <a:r>
              <a:rPr lang="zh-CN" altLang="zh-CN" sz="2000" dirty="0">
                <a:solidFill>
                  <a:srgbClr val="FF0000"/>
                </a:solidFill>
                <a:latin typeface="黑体" charset="0"/>
                <a:ea typeface="黑体" charset="0"/>
                <a:cs typeface="黑体" charset="0"/>
                <a:sym typeface="微软雅黑" charset="0"/>
              </a:rPr>
              <a:t>年以后的，地方政府风险补偿机制、财政贴息、对口帮扶等相关政策应同期限配套，不提前退出</a:t>
            </a:r>
            <a:r>
              <a:rPr lang="zh-CN" altLang="zh-CN" sz="2000" dirty="0">
                <a:latin typeface="黑体" charset="0"/>
                <a:ea typeface="黑体" charset="0"/>
                <a:cs typeface="黑体" charset="0"/>
                <a:sym typeface="微软雅黑" charset="0"/>
              </a:rPr>
              <a:t>。</a:t>
            </a:r>
            <a:endParaRPr kumimoji="1" lang="zh-CN" altLang="en-US" sz="2000" dirty="0"/>
          </a:p>
        </p:txBody>
      </p:sp>
      <p:sp>
        <p:nvSpPr>
          <p:cNvPr id="3" name="文本框 2"/>
          <p:cNvSpPr txBox="1"/>
          <p:nvPr/>
        </p:nvSpPr>
        <p:spPr>
          <a:xfrm>
            <a:off x="8643962" y="598742"/>
            <a:ext cx="3593394" cy="1323439"/>
          </a:xfrm>
          <a:prstGeom prst="rect">
            <a:avLst/>
          </a:prstGeom>
          <a:noFill/>
        </p:spPr>
        <p:txBody>
          <a:bodyPr wrap="square" rtlCol="0">
            <a:spAutoFit/>
          </a:bodyPr>
          <a:lstStyle/>
          <a:p>
            <a:r>
              <a:rPr lang="zh-CN" altLang="zh-CN" sz="2000" dirty="0">
                <a:solidFill>
                  <a:schemeClr val="bg1"/>
                </a:solidFill>
                <a:latin typeface="黑体" charset="0"/>
                <a:ea typeface="黑体" charset="0"/>
                <a:cs typeface="黑体" charset="0"/>
                <a:sym typeface="微软雅黑" charset="0"/>
              </a:rPr>
              <a:t>坚持实事求是、因户施策，根据贫困户产业项目和资金需求合理确定贷款期限，最长不超过</a:t>
            </a:r>
            <a:r>
              <a:rPr lang="en-US" altLang="zh-CN" sz="2000" dirty="0">
                <a:solidFill>
                  <a:schemeClr val="bg1"/>
                </a:solidFill>
                <a:latin typeface="黑体" charset="0"/>
                <a:ea typeface="黑体" charset="0"/>
                <a:cs typeface="黑体" charset="0"/>
                <a:sym typeface="微软雅黑" charset="0"/>
              </a:rPr>
              <a:t>3</a:t>
            </a:r>
            <a:r>
              <a:rPr lang="zh-CN" altLang="zh-CN" sz="2000" dirty="0">
                <a:solidFill>
                  <a:schemeClr val="bg1"/>
                </a:solidFill>
                <a:latin typeface="黑体" charset="0"/>
                <a:ea typeface="黑体" charset="0"/>
                <a:cs typeface="黑体" charset="0"/>
                <a:sym typeface="微软雅黑" charset="0"/>
              </a:rPr>
              <a:t>年。</a:t>
            </a:r>
            <a:endParaRPr kumimoji="1" lang="zh-CN" altLang="en-US" sz="2000" dirty="0">
              <a:solidFill>
                <a:schemeClr val="bg1"/>
              </a:solidFill>
            </a:endParaRPr>
          </a:p>
        </p:txBody>
      </p:sp>
      <p:sp>
        <p:nvSpPr>
          <p:cNvPr id="5" name="文本框 4"/>
          <p:cNvSpPr txBox="1"/>
          <p:nvPr/>
        </p:nvSpPr>
        <p:spPr>
          <a:xfrm>
            <a:off x="8617225" y="2597435"/>
            <a:ext cx="3574775" cy="1323439"/>
          </a:xfrm>
          <a:prstGeom prst="rect">
            <a:avLst/>
          </a:prstGeom>
          <a:noFill/>
        </p:spPr>
        <p:txBody>
          <a:bodyPr wrap="square" rtlCol="0">
            <a:spAutoFit/>
          </a:bodyPr>
          <a:lstStyle/>
          <a:p>
            <a:r>
              <a:rPr lang="zh-CN" altLang="zh-CN" sz="2000" dirty="0">
                <a:solidFill>
                  <a:srgbClr val="FFFFFF"/>
                </a:solidFill>
                <a:latin typeface="黑体" charset="0"/>
                <a:ea typeface="黑体" charset="0"/>
                <a:cs typeface="黑体" charset="0"/>
                <a:sym typeface="微软雅黑" charset="0"/>
              </a:rPr>
              <a:t>对部分贫困户产业项目投资周期较长的，在贷款期限不超过</a:t>
            </a:r>
            <a:r>
              <a:rPr lang="en-US" altLang="zh-CN" sz="2000" dirty="0">
                <a:solidFill>
                  <a:srgbClr val="FFFFFF"/>
                </a:solidFill>
                <a:latin typeface="黑体" charset="0"/>
                <a:ea typeface="黑体" charset="0"/>
                <a:cs typeface="黑体" charset="0"/>
                <a:sym typeface="微软雅黑" charset="0"/>
              </a:rPr>
              <a:t>3</a:t>
            </a:r>
            <a:r>
              <a:rPr lang="zh-CN" altLang="zh-CN" sz="2000" dirty="0">
                <a:solidFill>
                  <a:srgbClr val="FFFFFF"/>
                </a:solidFill>
                <a:latin typeface="黑体" charset="0"/>
                <a:ea typeface="黑体" charset="0"/>
                <a:cs typeface="黑体" charset="0"/>
                <a:sym typeface="微软雅黑" charset="0"/>
              </a:rPr>
              <a:t>年的前提下，还款期限可超过</a:t>
            </a:r>
            <a:r>
              <a:rPr lang="en-US" altLang="zh-CN" sz="2000" dirty="0">
                <a:solidFill>
                  <a:srgbClr val="FFFFFF"/>
                </a:solidFill>
                <a:latin typeface="黑体" charset="0"/>
                <a:ea typeface="黑体" charset="0"/>
                <a:cs typeface="黑体" charset="0"/>
                <a:sym typeface="微软雅黑" charset="0"/>
              </a:rPr>
              <a:t>2020</a:t>
            </a:r>
            <a:r>
              <a:rPr lang="zh-CN" altLang="zh-CN" sz="2000" dirty="0">
                <a:solidFill>
                  <a:srgbClr val="FFFFFF"/>
                </a:solidFill>
                <a:latin typeface="黑体" charset="0"/>
                <a:ea typeface="黑体" charset="0"/>
                <a:cs typeface="黑体" charset="0"/>
                <a:sym typeface="微软雅黑" charset="0"/>
              </a:rPr>
              <a:t>年。</a:t>
            </a:r>
            <a:endParaRPr kumimoji="1" lang="zh-CN" altLang="en-US" sz="2000" dirty="0">
              <a:solidFill>
                <a:srgbClr val="FFFFFF"/>
              </a:solidFill>
            </a:endParaRPr>
          </a:p>
        </p:txBody>
      </p:sp>
      <p:sp>
        <p:nvSpPr>
          <p:cNvPr id="9" name="文本框 8"/>
          <p:cNvSpPr txBox="1"/>
          <p:nvPr/>
        </p:nvSpPr>
        <p:spPr>
          <a:xfrm>
            <a:off x="340165" y="5171713"/>
            <a:ext cx="7551613" cy="1846659"/>
          </a:xfrm>
          <a:prstGeom prst="rect">
            <a:avLst/>
          </a:prstGeom>
          <a:noFill/>
        </p:spPr>
        <p:txBody>
          <a:bodyPr wrap="square" rtlCol="0">
            <a:spAutoFit/>
          </a:bodyPr>
          <a:lstStyle/>
          <a:p>
            <a:pPr fontAlgn="auto"/>
            <a:r>
              <a:rPr lang="zh-CN"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《关于进一步规范和完善扶贫小额信贷管理的通知》（银保监发〔</a:t>
            </a:r>
            <a:r>
              <a:rPr lang="en-US"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2019</a:t>
            </a:r>
            <a:r>
              <a:rPr lang="zh-CN"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a:t>
            </a:r>
            <a:r>
              <a:rPr lang="en-US"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24</a:t>
            </a:r>
            <a:r>
              <a:rPr lang="zh-CN"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号</a:t>
            </a:r>
            <a:endParaRPr lang="en-US"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endParaRPr>
          </a:p>
          <a:p>
            <a:pPr fontAlgn="auto"/>
            <a:endParaRPr lang="en-US"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endParaRPr>
          </a:p>
          <a:p>
            <a:pPr fontAlgn="auto"/>
            <a:r>
              <a:rPr lang="zh-CN" altLang="en-US"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在脱贫攻坚期内，在符合有关条件的前提下，银行机构可为贫困户办理贷款</a:t>
            </a:r>
            <a:r>
              <a:rPr lang="zh-CN" altLang="en-US" sz="2400" b="1"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续贷</a:t>
            </a:r>
            <a:r>
              <a:rPr lang="zh-CN" altLang="en-US"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或</a:t>
            </a:r>
            <a:r>
              <a:rPr lang="zh-CN" altLang="en-US" sz="2400" b="1"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展期</a:t>
            </a:r>
            <a:r>
              <a:rPr lang="zh-CN" altLang="en-US"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noProof="1">
              <a:solidFill>
                <a:srgbClr val="FFFFFF"/>
              </a:solidFill>
              <a:latin typeface="Arial" panose="020B0604020202020204" pitchFamily="34" charset="0"/>
            </a:endParaRPr>
          </a:p>
          <a:p>
            <a:endParaRPr kumimoji="1" lang="zh-CN" altLang="en-US" dirty="0">
              <a:solidFill>
                <a:srgbClr val="FFFFFF"/>
              </a:solidFill>
            </a:endParaRPr>
          </a:p>
        </p:txBody>
      </p:sp>
    </p:spTree>
    <p:custDataLst>
      <p:tags r:id="rId1"/>
    </p:custDataLst>
    <p:extLst>
      <p:ext uri="{BB962C8B-B14F-4D97-AF65-F5344CB8AC3E}">
        <p14:creationId xmlns:p14="http://schemas.microsoft.com/office/powerpoint/2010/main" val="1289434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82028"/>
        </a:solidFill>
        <a:effectLst/>
      </p:bgPr>
    </p:bg>
    <p:spTree>
      <p:nvGrpSpPr>
        <p:cNvPr id="1" name=""/>
        <p:cNvGrpSpPr/>
        <p:nvPr/>
      </p:nvGrpSpPr>
      <p:grpSpPr>
        <a:xfrm>
          <a:off x="0" y="0"/>
          <a:ext cx="0" cy="0"/>
          <a:chOff x="0" y="0"/>
          <a:chExt cx="0" cy="0"/>
        </a:xfrm>
      </p:grpSpPr>
      <p:grpSp>
        <p:nvGrpSpPr>
          <p:cNvPr id="242" name="组合 31"/>
          <p:cNvGrpSpPr/>
          <p:nvPr/>
        </p:nvGrpSpPr>
        <p:grpSpPr>
          <a:xfrm>
            <a:off x="0" y="1339429"/>
            <a:ext cx="4685403" cy="5468238"/>
            <a:chOff x="-36513" y="1887493"/>
            <a:chExt cx="4204499" cy="4906984"/>
          </a:xfrm>
        </p:grpSpPr>
        <p:sp>
          <p:nvSpPr>
            <p:cNvPr id="243" name="Line 29"/>
            <p:cNvSpPr>
              <a:spLocks noChangeShapeType="1"/>
            </p:cNvSpPr>
            <p:nvPr/>
          </p:nvSpPr>
          <p:spPr bwMode="gray">
            <a:xfrm flipH="1">
              <a:off x="2814" y="6365566"/>
              <a:ext cx="3036678" cy="246217"/>
            </a:xfrm>
            <a:prstGeom prst="line">
              <a:avLst/>
            </a:prstGeom>
            <a:noFill/>
            <a:ln w="9525">
              <a:solidFill>
                <a:srgbClr val="2B2939"/>
              </a:solidFill>
              <a:round/>
              <a:headEnd/>
              <a:tailEnd/>
            </a:ln>
            <a:effectLst/>
          </p:spPr>
          <p:txBody>
            <a:bodyP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sp>
          <p:nvSpPr>
            <p:cNvPr id="244" name="Line 30"/>
            <p:cNvSpPr>
              <a:spLocks noChangeShapeType="1"/>
            </p:cNvSpPr>
            <p:nvPr/>
          </p:nvSpPr>
          <p:spPr bwMode="gray">
            <a:xfrm flipH="1">
              <a:off x="2814" y="3739251"/>
              <a:ext cx="656579" cy="2872533"/>
            </a:xfrm>
            <a:prstGeom prst="line">
              <a:avLst/>
            </a:prstGeom>
            <a:noFill/>
            <a:ln w="9525">
              <a:solidFill>
                <a:srgbClr val="2B2939"/>
              </a:solidFill>
              <a:round/>
              <a:headEnd/>
              <a:tailEnd/>
            </a:ln>
            <a:effectLst/>
          </p:spPr>
          <p:txBody>
            <a:bodyP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sp>
          <p:nvSpPr>
            <p:cNvPr id="245" name="Line 34"/>
            <p:cNvSpPr>
              <a:spLocks noChangeShapeType="1"/>
            </p:cNvSpPr>
            <p:nvPr/>
          </p:nvSpPr>
          <p:spPr bwMode="gray">
            <a:xfrm flipH="1">
              <a:off x="2814" y="3511842"/>
              <a:ext cx="1793624" cy="3099940"/>
            </a:xfrm>
            <a:prstGeom prst="line">
              <a:avLst/>
            </a:prstGeom>
            <a:noFill/>
            <a:ln w="9525">
              <a:solidFill>
                <a:srgbClr val="2B2939"/>
              </a:solidFill>
              <a:round/>
              <a:headEnd/>
              <a:tailEnd/>
            </a:ln>
            <a:effectLst/>
          </p:spPr>
          <p:txBody>
            <a:bodyP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sp>
          <p:nvSpPr>
            <p:cNvPr id="246" name="Line 35"/>
            <p:cNvSpPr>
              <a:spLocks noChangeShapeType="1"/>
            </p:cNvSpPr>
            <p:nvPr/>
          </p:nvSpPr>
          <p:spPr bwMode="gray">
            <a:xfrm flipH="1">
              <a:off x="2814" y="5375568"/>
              <a:ext cx="3118750" cy="1236215"/>
            </a:xfrm>
            <a:prstGeom prst="line">
              <a:avLst/>
            </a:prstGeom>
            <a:noFill/>
            <a:ln w="9525">
              <a:solidFill>
                <a:srgbClr val="2B2939"/>
              </a:solidFill>
              <a:round/>
              <a:headEnd/>
              <a:tailEnd/>
            </a:ln>
            <a:effectLst/>
          </p:spPr>
          <p:txBody>
            <a:bodyP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sp>
          <p:nvSpPr>
            <p:cNvPr id="247" name="Line 36"/>
            <p:cNvSpPr>
              <a:spLocks noChangeShapeType="1"/>
            </p:cNvSpPr>
            <p:nvPr/>
          </p:nvSpPr>
          <p:spPr bwMode="gray">
            <a:xfrm flipH="1">
              <a:off x="2814" y="1887493"/>
              <a:ext cx="2010772" cy="4724290"/>
            </a:xfrm>
            <a:prstGeom prst="line">
              <a:avLst/>
            </a:prstGeom>
            <a:noFill/>
            <a:ln w="19050">
              <a:solidFill>
                <a:srgbClr val="2B2939"/>
              </a:solidFill>
              <a:round/>
              <a:headEnd/>
              <a:tailEnd/>
            </a:ln>
            <a:effectLst/>
          </p:spPr>
          <p:txBody>
            <a:bodyP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sp>
          <p:nvSpPr>
            <p:cNvPr id="248" name="Line 37"/>
            <p:cNvSpPr>
              <a:spLocks noChangeShapeType="1"/>
            </p:cNvSpPr>
            <p:nvPr/>
          </p:nvSpPr>
          <p:spPr bwMode="gray">
            <a:xfrm flipH="1">
              <a:off x="2814" y="3316921"/>
              <a:ext cx="2487819" cy="3294862"/>
            </a:xfrm>
            <a:prstGeom prst="line">
              <a:avLst/>
            </a:prstGeom>
            <a:noFill/>
            <a:ln w="19050">
              <a:solidFill>
                <a:srgbClr val="2B2939"/>
              </a:solidFill>
              <a:round/>
              <a:headEnd/>
              <a:tailEnd/>
            </a:ln>
            <a:effectLst/>
          </p:spPr>
          <p:txBody>
            <a:bodyP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sp>
          <p:nvSpPr>
            <p:cNvPr id="249" name="Line 38"/>
            <p:cNvSpPr>
              <a:spLocks noChangeShapeType="1"/>
            </p:cNvSpPr>
            <p:nvPr/>
          </p:nvSpPr>
          <p:spPr bwMode="gray">
            <a:xfrm flipH="1">
              <a:off x="2814" y="4681373"/>
              <a:ext cx="3065745" cy="1930410"/>
            </a:xfrm>
            <a:prstGeom prst="line">
              <a:avLst/>
            </a:prstGeom>
            <a:noFill/>
            <a:ln w="19050">
              <a:solidFill>
                <a:srgbClr val="2B2939"/>
              </a:solidFill>
              <a:round/>
              <a:headEnd/>
              <a:tailEnd/>
            </a:ln>
            <a:effectLst/>
          </p:spPr>
          <p:txBody>
            <a:bodyP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sp>
          <p:nvSpPr>
            <p:cNvPr id="250" name="Line 39"/>
            <p:cNvSpPr>
              <a:spLocks noChangeShapeType="1"/>
            </p:cNvSpPr>
            <p:nvPr/>
          </p:nvSpPr>
          <p:spPr bwMode="gray">
            <a:xfrm flipH="1">
              <a:off x="2814" y="5808158"/>
              <a:ext cx="4165172" cy="803625"/>
            </a:xfrm>
            <a:prstGeom prst="line">
              <a:avLst/>
            </a:prstGeom>
            <a:noFill/>
            <a:ln w="19050">
              <a:solidFill>
                <a:srgbClr val="2B2939"/>
              </a:solidFill>
              <a:round/>
              <a:headEnd/>
              <a:tailEnd/>
            </a:ln>
            <a:effectLst/>
          </p:spPr>
          <p:txBody>
            <a:bodyP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sp>
          <p:nvSpPr>
            <p:cNvPr id="251" name="Line 42"/>
            <p:cNvSpPr>
              <a:spLocks noChangeShapeType="1"/>
            </p:cNvSpPr>
            <p:nvPr/>
          </p:nvSpPr>
          <p:spPr bwMode="gray">
            <a:xfrm flipH="1">
              <a:off x="-36513" y="4250234"/>
              <a:ext cx="2708447" cy="2544243"/>
            </a:xfrm>
            <a:prstGeom prst="line">
              <a:avLst/>
            </a:prstGeom>
            <a:noFill/>
            <a:ln w="9525">
              <a:solidFill>
                <a:srgbClr val="2B2939"/>
              </a:solidFill>
              <a:round/>
              <a:headEnd/>
              <a:tailEnd/>
            </a:ln>
            <a:effectLst/>
          </p:spPr>
          <p:txBody>
            <a:bodyP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grpSp>
      <p:sp>
        <p:nvSpPr>
          <p:cNvPr id="252" name="AutoShape 31"/>
          <p:cNvSpPr>
            <a:spLocks noChangeArrowheads="1"/>
          </p:cNvSpPr>
          <p:nvPr/>
        </p:nvSpPr>
        <p:spPr bwMode="gray">
          <a:xfrm>
            <a:off x="1960353" y="2895775"/>
            <a:ext cx="274379" cy="274379"/>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3F3F3F"/>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Calibri"/>
              <a:ea typeface="微软雅黑" pitchFamily="34" charset="-122"/>
            </a:endParaRPr>
          </a:p>
        </p:txBody>
      </p:sp>
      <p:sp>
        <p:nvSpPr>
          <p:cNvPr id="253" name="AutoShape 32"/>
          <p:cNvSpPr>
            <a:spLocks noChangeArrowheads="1"/>
          </p:cNvSpPr>
          <p:nvPr/>
        </p:nvSpPr>
        <p:spPr bwMode="gray">
          <a:xfrm>
            <a:off x="2950344" y="3780266"/>
            <a:ext cx="274379" cy="274379"/>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3F3F3F"/>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Calibri"/>
              <a:ea typeface="微软雅黑" pitchFamily="34" charset="-122"/>
            </a:endParaRPr>
          </a:p>
        </p:txBody>
      </p:sp>
      <p:sp>
        <p:nvSpPr>
          <p:cNvPr id="254" name="AutoShape 33"/>
          <p:cNvSpPr>
            <a:spLocks noChangeArrowheads="1"/>
          </p:cNvSpPr>
          <p:nvPr/>
        </p:nvSpPr>
        <p:spPr bwMode="gray">
          <a:xfrm>
            <a:off x="3516467" y="5030888"/>
            <a:ext cx="274379" cy="274379"/>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C000"/>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Calibri"/>
              <a:ea typeface="微软雅黑" pitchFamily="34" charset="-122"/>
            </a:endParaRPr>
          </a:p>
        </p:txBody>
      </p:sp>
      <p:grpSp>
        <p:nvGrpSpPr>
          <p:cNvPr id="255" name="组合 44"/>
          <p:cNvGrpSpPr/>
          <p:nvPr/>
        </p:nvGrpSpPr>
        <p:grpSpPr>
          <a:xfrm>
            <a:off x="-45356" y="4287274"/>
            <a:ext cx="2696464" cy="2570727"/>
            <a:chOff x="-65907" y="4551130"/>
            <a:chExt cx="2419701" cy="2306870"/>
          </a:xfrm>
          <a:solidFill>
            <a:srgbClr val="0170C1"/>
          </a:solidFill>
        </p:grpSpPr>
        <p:sp>
          <p:nvSpPr>
            <p:cNvPr id="256" name="Arc 43"/>
            <p:cNvSpPr>
              <a:spLocks/>
            </p:cNvSpPr>
            <p:nvPr/>
          </p:nvSpPr>
          <p:spPr bwMode="gray">
            <a:xfrm>
              <a:off x="2617" y="4551130"/>
              <a:ext cx="2351177" cy="230687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3F3F3F"/>
            </a:solidFill>
            <a:ln w="76200">
              <a:solidFill>
                <a:srgbClr val="E8E8E6"/>
              </a:solid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Calibri"/>
                <a:ea typeface="微软雅黑" pitchFamily="34" charset="-122"/>
              </a:endParaRPr>
            </a:p>
          </p:txBody>
        </p:sp>
        <p:sp>
          <p:nvSpPr>
            <p:cNvPr id="257" name="Text Box 45"/>
            <p:cNvSpPr txBox="1">
              <a:spLocks noChangeArrowheads="1"/>
            </p:cNvSpPr>
            <p:nvPr/>
          </p:nvSpPr>
          <p:spPr bwMode="gray">
            <a:xfrm>
              <a:off x="-65907" y="5077319"/>
              <a:ext cx="2028893" cy="1739976"/>
            </a:xfrm>
            <a:prstGeom prst="rect">
              <a:avLst/>
            </a:prstGeom>
            <a:no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a:ln>
                    <a:noFill/>
                  </a:ln>
                  <a:solidFill>
                    <a:sysClr val="window" lastClr="FFFFFF"/>
                  </a:solidFill>
                  <a:effectLst/>
                  <a:uLnTx/>
                  <a:uFillTx/>
                  <a:latin typeface="Franklin Gothic Book" panose="020B0503020102020204" pitchFamily="34" charset="0"/>
                </a:rPr>
                <a:t>分类指导</a:t>
              </a:r>
            </a:p>
          </p:txBody>
        </p:sp>
      </p:grpSp>
      <p:sp>
        <p:nvSpPr>
          <p:cNvPr id="258" name="AutoShape 50"/>
          <p:cNvSpPr>
            <a:spLocks noChangeArrowheads="1"/>
          </p:cNvSpPr>
          <p:nvPr/>
        </p:nvSpPr>
        <p:spPr bwMode="gray">
          <a:xfrm>
            <a:off x="4667846" y="5210917"/>
            <a:ext cx="788839" cy="788839"/>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3F3F3F"/>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Calibri"/>
              <a:ea typeface="微软雅黑" pitchFamily="34" charset="-122"/>
            </a:endParaRPr>
          </a:p>
        </p:txBody>
      </p:sp>
      <p:sp>
        <p:nvSpPr>
          <p:cNvPr id="259" name="AutoShape 55"/>
          <p:cNvSpPr>
            <a:spLocks noChangeArrowheads="1"/>
          </p:cNvSpPr>
          <p:nvPr/>
        </p:nvSpPr>
        <p:spPr bwMode="gray">
          <a:xfrm>
            <a:off x="2024195" y="582701"/>
            <a:ext cx="788839" cy="788839"/>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C000"/>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Calibri"/>
              <a:ea typeface="微软雅黑" pitchFamily="34" charset="-122"/>
            </a:endParaRPr>
          </a:p>
        </p:txBody>
      </p:sp>
      <p:sp>
        <p:nvSpPr>
          <p:cNvPr id="260" name="AutoShape 56"/>
          <p:cNvSpPr>
            <a:spLocks noChangeArrowheads="1"/>
          </p:cNvSpPr>
          <p:nvPr/>
        </p:nvSpPr>
        <p:spPr bwMode="gray">
          <a:xfrm>
            <a:off x="2718165" y="2293935"/>
            <a:ext cx="788839" cy="788839"/>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BBF09"/>
          </a:solidFill>
          <a:ln w="9525">
            <a:noFill/>
            <a:round/>
            <a:headEnd/>
            <a:tailEnd/>
          </a:ln>
          <a:effectLst/>
        </p:spPr>
        <p:txBody>
          <a:bodyPr wrap="none" anchor="ctr"/>
          <a:lstStyle/>
          <a:p>
            <a:pPr fontAlgn="auto">
              <a:spcBef>
                <a:spcPts val="0"/>
              </a:spcBef>
              <a:spcAft>
                <a:spcPts val="0"/>
              </a:spcAft>
              <a:defRPr/>
            </a:pPr>
            <a:endParaRPr lang="zh-CN" altLang="en-US" sz="1400" kern="0" dirty="0">
              <a:solidFill>
                <a:sysClr val="windowText" lastClr="000000"/>
              </a:solidFill>
              <a:latin typeface="+mn-lt"/>
              <a:ea typeface="微软雅黑" pitchFamily="34" charset="-122"/>
            </a:endParaRPr>
          </a:p>
        </p:txBody>
      </p:sp>
      <p:sp>
        <p:nvSpPr>
          <p:cNvPr id="261" name="AutoShape 57"/>
          <p:cNvSpPr>
            <a:spLocks noChangeArrowheads="1"/>
          </p:cNvSpPr>
          <p:nvPr/>
        </p:nvSpPr>
        <p:spPr bwMode="gray">
          <a:xfrm>
            <a:off x="3404018" y="3844806"/>
            <a:ext cx="788839" cy="788839"/>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C000"/>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Calibri"/>
              <a:ea typeface="微软雅黑" pitchFamily="34" charset="-122"/>
            </a:endParaRPr>
          </a:p>
        </p:txBody>
      </p:sp>
      <p:sp>
        <p:nvSpPr>
          <p:cNvPr id="262" name="AutoShape 58"/>
          <p:cNvSpPr>
            <a:spLocks noChangeArrowheads="1"/>
          </p:cNvSpPr>
          <p:nvPr/>
        </p:nvSpPr>
        <p:spPr bwMode="gray">
          <a:xfrm>
            <a:off x="632685" y="3171297"/>
            <a:ext cx="274379" cy="274379"/>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3F3F3F"/>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Calibri"/>
              <a:ea typeface="微软雅黑" pitchFamily="34" charset="-122"/>
            </a:endParaRPr>
          </a:p>
        </p:txBody>
      </p:sp>
      <p:sp>
        <p:nvSpPr>
          <p:cNvPr id="263" name="AutoShape 59"/>
          <p:cNvSpPr>
            <a:spLocks noChangeArrowheads="1"/>
          </p:cNvSpPr>
          <p:nvPr/>
        </p:nvSpPr>
        <p:spPr bwMode="gray">
          <a:xfrm>
            <a:off x="3460920" y="6174820"/>
            <a:ext cx="274379" cy="274379"/>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C000"/>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latin typeface="Calibri"/>
              <a:ea typeface="微软雅黑" pitchFamily="34" charset="-122"/>
            </a:endParaRPr>
          </a:p>
        </p:txBody>
      </p:sp>
      <p:sp>
        <p:nvSpPr>
          <p:cNvPr id="4" name="矩形 3"/>
          <p:cNvSpPr/>
          <p:nvPr/>
        </p:nvSpPr>
        <p:spPr>
          <a:xfrm>
            <a:off x="3225800" y="531336"/>
            <a:ext cx="6096000" cy="1477328"/>
          </a:xfrm>
          <a:prstGeom prst="rect">
            <a:avLst/>
          </a:prstGeom>
        </p:spPr>
        <p:txBody>
          <a:bodyPr>
            <a:spAutoFit/>
          </a:bodyPr>
          <a:lstStyle/>
          <a:p>
            <a:pPr algn="just"/>
            <a:r>
              <a:rPr lang="zh-CN" altLang="zh-CN" dirty="0">
                <a:solidFill>
                  <a:srgbClr val="FFFFFF"/>
                </a:solidFill>
                <a:latin typeface="黑体" charset="0"/>
                <a:ea typeface="黑体" charset="0"/>
                <a:cs typeface="黑体" charset="0"/>
                <a:sym typeface="微软雅黑" charset="0"/>
              </a:rPr>
              <a:t>第十一条</a:t>
            </a:r>
            <a:r>
              <a:rPr lang="en-US" altLang="zh-CN" dirty="0">
                <a:solidFill>
                  <a:srgbClr val="FFFFFF"/>
                </a:solidFill>
                <a:latin typeface="黑体" charset="0"/>
                <a:ea typeface="黑体" charset="0"/>
                <a:cs typeface="黑体" charset="0"/>
                <a:sym typeface="微软雅黑" charset="0"/>
              </a:rPr>
              <a:t>  </a:t>
            </a:r>
            <a:r>
              <a:rPr lang="zh-CN" altLang="zh-CN" dirty="0">
                <a:solidFill>
                  <a:srgbClr val="FFFFFF"/>
                </a:solidFill>
                <a:latin typeface="黑体" charset="0"/>
                <a:ea typeface="黑体" charset="0"/>
                <a:cs typeface="黑体" charset="0"/>
                <a:sym typeface="微软雅黑" charset="0"/>
              </a:rPr>
              <a:t>根据重庆市脱贫攻坚工作面临的新形势新任务新要求，发展扶贫小额信贷必须坚持两手抓、两促进。一手抓精准投放，能贷尽贷，助力建卡贫困户积极发展生产脱贫致富；一手抓规范完善管理，防范化解风险，不片面强调扶贫小额信贷获贷率。</a:t>
            </a:r>
            <a:endParaRPr lang="zh-CN" altLang="en-US" dirty="0">
              <a:solidFill>
                <a:srgbClr val="FFFFFF"/>
              </a:solidFill>
              <a:latin typeface="黑体" charset="0"/>
              <a:ea typeface="黑体" charset="0"/>
              <a:cs typeface="黑体" charset="0"/>
            </a:endParaRPr>
          </a:p>
        </p:txBody>
      </p:sp>
      <p:sp>
        <p:nvSpPr>
          <p:cNvPr id="6" name="矩形 5"/>
          <p:cNvSpPr/>
          <p:nvPr/>
        </p:nvSpPr>
        <p:spPr>
          <a:xfrm>
            <a:off x="4597400" y="2224038"/>
            <a:ext cx="6096000" cy="2308324"/>
          </a:xfrm>
          <a:prstGeom prst="rect">
            <a:avLst/>
          </a:prstGeom>
        </p:spPr>
        <p:txBody>
          <a:bodyPr>
            <a:spAutoFit/>
          </a:bodyPr>
          <a:lstStyle/>
          <a:p>
            <a:pPr algn="just" fontAlgn="auto"/>
            <a:r>
              <a:rPr lang="zh-CN"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第十二条</a:t>
            </a:r>
            <a:r>
              <a:rPr lang="en-US"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zh-CN" noProof="1">
                <a:solidFill>
                  <a:srgbClr val="FFFFFF"/>
                </a:solidFill>
                <a:latin typeface="黑体" panose="02010609060101010101" pitchFamily="49" charset="-122"/>
                <a:ea typeface="黑体" panose="02010609060101010101" pitchFamily="49" charset="-122"/>
                <a:cs typeface="黑体" panose="02010609060101010101" pitchFamily="49" charset="-122"/>
                <a:sym typeface="+mn-ea"/>
              </a:rPr>
              <a:t>贷款规模、贷款户数明显高于全市平均水平的区县，在促进符合条件贫困户能贷尽贷的同时，要将工作重心转移到提高扶贫小额信贷使用效益，帮助指导贫困户将贷款真正用于发展产业、实现脱贫增收上；增强风险防范意识，推动完善县、乡、村三级金融服务体系，压实乡镇政府、银行信贷员、扶贫小额信贷助贷员职责和任务，强化贷前调查、贷中审查、贷后检查，规范存量贷款使用和新增贷款发放，切实防范逾期风险。</a:t>
            </a:r>
            <a:endParaRPr lang="zh-CN" altLang="zh-CN" b="1" noProof="1">
              <a:solidFill>
                <a:srgbClr val="FFFFFF"/>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黑体" panose="02010609060101010101" pitchFamily="49" charset="-122"/>
            </a:endParaRPr>
          </a:p>
        </p:txBody>
      </p:sp>
      <p:sp>
        <p:nvSpPr>
          <p:cNvPr id="7" name="矩形 6"/>
          <p:cNvSpPr/>
          <p:nvPr/>
        </p:nvSpPr>
        <p:spPr>
          <a:xfrm>
            <a:off x="5664200" y="4761637"/>
            <a:ext cx="6096000" cy="1754327"/>
          </a:xfrm>
          <a:prstGeom prst="rect">
            <a:avLst/>
          </a:prstGeom>
        </p:spPr>
        <p:txBody>
          <a:bodyPr>
            <a:spAutoFit/>
          </a:bodyPr>
          <a:lstStyle/>
          <a:p>
            <a:pPr algn="just"/>
            <a:r>
              <a:rPr lang="zh-CN" altLang="zh-CN" dirty="0">
                <a:solidFill>
                  <a:srgbClr val="FFFFFF"/>
                </a:solidFill>
                <a:latin typeface="黑体" charset="0"/>
                <a:ea typeface="黑体" charset="0"/>
                <a:cs typeface="黑体" charset="0"/>
                <a:sym typeface="微软雅黑" charset="0"/>
              </a:rPr>
              <a:t>第十三条</a:t>
            </a:r>
            <a:r>
              <a:rPr lang="en-US" altLang="zh-CN" dirty="0">
                <a:solidFill>
                  <a:srgbClr val="FFFFFF"/>
                </a:solidFill>
                <a:latin typeface="黑体" charset="0"/>
                <a:ea typeface="黑体" charset="0"/>
                <a:cs typeface="黑体" charset="0"/>
                <a:sym typeface="微软雅黑" charset="0"/>
              </a:rPr>
              <a:t>  </a:t>
            </a:r>
            <a:r>
              <a:rPr lang="zh-CN" altLang="zh-CN" dirty="0">
                <a:solidFill>
                  <a:srgbClr val="FFFFFF"/>
                </a:solidFill>
                <a:latin typeface="黑体" charset="0"/>
                <a:ea typeface="黑体" charset="0"/>
                <a:cs typeface="黑体" charset="0"/>
                <a:sym typeface="微软雅黑" charset="0"/>
              </a:rPr>
              <a:t>贷款规模、贷款户数明显低于全市平均水平的区县，将工作重心放到满足贫困户有效信贷需求上。要进一步提高思想认识，强化组织领导，压实各方责任，加大工作力度，广泛宣传发动，建立健全“银政共管、协同推进”的工作机制，推动落实扶贫小额信贷助贷员制度，着力提高政策覆盖面和贫困户获贷率。</a:t>
            </a:r>
            <a:endParaRPr lang="zh-CN" altLang="zh-CN" dirty="0">
              <a:solidFill>
                <a:srgbClr val="FFFFFF"/>
              </a:solidFill>
            </a:endParaRPr>
          </a:p>
        </p:txBody>
      </p:sp>
    </p:spTree>
    <p:custDataLst>
      <p:tags r:id="rId1"/>
    </p:custDataLst>
    <p:extLst>
      <p:ext uri="{BB962C8B-B14F-4D97-AF65-F5344CB8AC3E}">
        <p14:creationId xmlns:p14="http://schemas.microsoft.com/office/powerpoint/2010/main" val="808645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82028"/>
        </a:solidFill>
        <a:effectLst/>
      </p:bgPr>
    </p:bg>
    <p:spTree>
      <p:nvGrpSpPr>
        <p:cNvPr id="1" name=""/>
        <p:cNvGrpSpPr/>
        <p:nvPr/>
      </p:nvGrpSpPr>
      <p:grpSpPr>
        <a:xfrm>
          <a:off x="0" y="0"/>
          <a:ext cx="0" cy="0"/>
          <a:chOff x="0" y="0"/>
          <a:chExt cx="0" cy="0"/>
        </a:xfrm>
      </p:grpSpPr>
      <p:sp>
        <p:nvSpPr>
          <p:cNvPr id="27" name="任意多边形 51"/>
          <p:cNvSpPr>
            <a:spLocks/>
          </p:cNvSpPr>
          <p:nvPr/>
        </p:nvSpPr>
        <p:spPr bwMode="auto">
          <a:xfrm>
            <a:off x="3957331" y="966966"/>
            <a:ext cx="4270519" cy="5294431"/>
          </a:xfrm>
          <a:custGeom>
            <a:avLst/>
            <a:gdLst>
              <a:gd name="T0" fmla="*/ 8818711 w 836089"/>
              <a:gd name="T1" fmla="*/ 37862269 h 1036854"/>
              <a:gd name="T2" fmla="*/ 8238594 w 836089"/>
              <a:gd name="T3" fmla="*/ 35657593 h 1036854"/>
              <a:gd name="T4" fmla="*/ 1624528 w 836089"/>
              <a:gd name="T5" fmla="*/ 31828416 h 1036854"/>
              <a:gd name="T6" fmla="*/ 0 w 836089"/>
              <a:gd name="T7" fmla="*/ 27999267 h 1036854"/>
              <a:gd name="T8" fmla="*/ 0 w 836089"/>
              <a:gd name="T9" fmla="*/ 23357835 h 1036854"/>
              <a:gd name="T10" fmla="*/ 232091 w 836089"/>
              <a:gd name="T11" fmla="*/ 21733320 h 1036854"/>
              <a:gd name="T12" fmla="*/ 1044355 w 836089"/>
              <a:gd name="T13" fmla="*/ 19992769 h 1036854"/>
              <a:gd name="T14" fmla="*/ 2668828 w 836089"/>
              <a:gd name="T15" fmla="*/ 14887211 h 1036854"/>
              <a:gd name="T16" fmla="*/ 7078214 w 836089"/>
              <a:gd name="T17" fmla="*/ 14539130 h 1036854"/>
              <a:gd name="T18" fmla="*/ 5917834 w 836089"/>
              <a:gd name="T19" fmla="*/ 11870303 h 1036854"/>
              <a:gd name="T20" fmla="*/ 6962147 w 836089"/>
              <a:gd name="T21" fmla="*/ 6880749 h 1036854"/>
              <a:gd name="T22" fmla="*/ 10907387 w 836089"/>
              <a:gd name="T23" fmla="*/ 2239338 h 1036854"/>
              <a:gd name="T24" fmla="*/ 17521418 w 836089"/>
              <a:gd name="T25" fmla="*/ 150718 h 1036854"/>
              <a:gd name="T26" fmla="*/ 22859082 w 836089"/>
              <a:gd name="T27" fmla="*/ 498786 h 1036854"/>
              <a:gd name="T28" fmla="*/ 26688256 w 836089"/>
              <a:gd name="T29" fmla="*/ 3167665 h 1036854"/>
              <a:gd name="T30" fmla="*/ 30633459 w 836089"/>
              <a:gd name="T31" fmla="*/ 6532634 h 1036854"/>
              <a:gd name="T32" fmla="*/ 33766435 w 836089"/>
              <a:gd name="T33" fmla="*/ 5952482 h 1036854"/>
              <a:gd name="T34" fmla="*/ 35158851 w 836089"/>
              <a:gd name="T35" fmla="*/ 10477870 h 1036854"/>
              <a:gd name="T36" fmla="*/ 33998526 w 836089"/>
              <a:gd name="T37" fmla="*/ 13030627 h 1036854"/>
              <a:gd name="T38" fmla="*/ 38291845 w 836089"/>
              <a:gd name="T39" fmla="*/ 14074982 h 1036854"/>
              <a:gd name="T40" fmla="*/ 39452170 w 836089"/>
              <a:gd name="T41" fmla="*/ 16859839 h 1036854"/>
              <a:gd name="T42" fmla="*/ 39684261 w 836089"/>
              <a:gd name="T43" fmla="*/ 20689008 h 1036854"/>
              <a:gd name="T44" fmla="*/ 40728582 w 836089"/>
              <a:gd name="T45" fmla="*/ 25678556 h 1036854"/>
              <a:gd name="T46" fmla="*/ 38291845 w 836089"/>
              <a:gd name="T47" fmla="*/ 31248298 h 1036854"/>
              <a:gd name="T48" fmla="*/ 32257966 w 836089"/>
              <a:gd name="T49" fmla="*/ 33220852 h 1036854"/>
              <a:gd name="T50" fmla="*/ 29124990 w 836089"/>
              <a:gd name="T51" fmla="*/ 30319921 h 1036854"/>
              <a:gd name="T52" fmla="*/ 24715609 w 836089"/>
              <a:gd name="T53" fmla="*/ 34961388 h 1036854"/>
              <a:gd name="T54" fmla="*/ 23555279 w 836089"/>
              <a:gd name="T55" fmla="*/ 42155586 h 1036854"/>
              <a:gd name="T56" fmla="*/ 28544782 w 836089"/>
              <a:gd name="T57" fmla="*/ 49581854 h 1036854"/>
              <a:gd name="T58" fmla="*/ 16593130 w 836089"/>
              <a:gd name="T59" fmla="*/ 50162027 h 1036854"/>
              <a:gd name="T60" fmla="*/ 14040363 w 836089"/>
              <a:gd name="T61" fmla="*/ 50278051 h 1036854"/>
              <a:gd name="T62" fmla="*/ 18797831 w 836089"/>
              <a:gd name="T63" fmla="*/ 39834877 h 1036854"/>
              <a:gd name="T64" fmla="*/ 18101578 w 836089"/>
              <a:gd name="T65" fmla="*/ 34381181 h 1036854"/>
              <a:gd name="T66" fmla="*/ 16941246 w 836089"/>
              <a:gd name="T67" fmla="*/ 36237762 h 1036854"/>
              <a:gd name="T68" fmla="*/ 12996008 w 836089"/>
              <a:gd name="T69" fmla="*/ 35541560 h 1036854"/>
              <a:gd name="T70" fmla="*/ 8818711 w 836089"/>
              <a:gd name="T71" fmla="*/ 37862269 h 10368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36089"/>
              <a:gd name="T109" fmla="*/ 0 h 1036854"/>
              <a:gd name="T110" fmla="*/ 836089 w 836089"/>
              <a:gd name="T111" fmla="*/ 1036854 h 10368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36089" h="1036854">
                <a:moveTo>
                  <a:pt x="180975" y="776999"/>
                </a:moveTo>
                <a:lnTo>
                  <a:pt x="169070" y="731755"/>
                </a:lnTo>
                <a:cubicBezTo>
                  <a:pt x="123826" y="707943"/>
                  <a:pt x="64294" y="684130"/>
                  <a:pt x="33338" y="653174"/>
                </a:cubicBezTo>
                <a:lnTo>
                  <a:pt x="0" y="574593"/>
                </a:lnTo>
                <a:lnTo>
                  <a:pt x="0" y="479343"/>
                </a:lnTo>
                <a:lnTo>
                  <a:pt x="4763" y="446005"/>
                </a:lnTo>
                <a:lnTo>
                  <a:pt x="21432" y="410286"/>
                </a:lnTo>
                <a:cubicBezTo>
                  <a:pt x="-7937" y="358692"/>
                  <a:pt x="15082" y="323768"/>
                  <a:pt x="54769" y="305511"/>
                </a:cubicBezTo>
                <a:lnTo>
                  <a:pt x="145257" y="298368"/>
                </a:lnTo>
                <a:lnTo>
                  <a:pt x="121444" y="243599"/>
                </a:lnTo>
                <a:lnTo>
                  <a:pt x="142875" y="141205"/>
                </a:lnTo>
                <a:lnTo>
                  <a:pt x="223838" y="45955"/>
                </a:lnTo>
                <a:cubicBezTo>
                  <a:pt x="259954" y="23333"/>
                  <a:pt x="318691" y="9046"/>
                  <a:pt x="359569" y="3093"/>
                </a:cubicBezTo>
                <a:cubicBezTo>
                  <a:pt x="400447" y="-2860"/>
                  <a:pt x="437754" y="-83"/>
                  <a:pt x="469107" y="10236"/>
                </a:cubicBezTo>
                <a:cubicBezTo>
                  <a:pt x="500460" y="20555"/>
                  <a:pt x="521098" y="44369"/>
                  <a:pt x="547688" y="65006"/>
                </a:cubicBezTo>
                <a:cubicBezTo>
                  <a:pt x="574278" y="85643"/>
                  <a:pt x="604374" y="124707"/>
                  <a:pt x="628650" y="134061"/>
                </a:cubicBezTo>
                <a:cubicBezTo>
                  <a:pt x="671909" y="150730"/>
                  <a:pt x="677466" y="108661"/>
                  <a:pt x="692944" y="122155"/>
                </a:cubicBezTo>
                <a:cubicBezTo>
                  <a:pt x="708422" y="135649"/>
                  <a:pt x="719138" y="191211"/>
                  <a:pt x="721519" y="215024"/>
                </a:cubicBezTo>
                <a:lnTo>
                  <a:pt x="697707" y="267411"/>
                </a:lnTo>
                <a:lnTo>
                  <a:pt x="785813" y="288843"/>
                </a:lnTo>
                <a:cubicBezTo>
                  <a:pt x="817563" y="300749"/>
                  <a:pt x="811213" y="322180"/>
                  <a:pt x="809625" y="345993"/>
                </a:cubicBezTo>
                <a:cubicBezTo>
                  <a:pt x="827882" y="369806"/>
                  <a:pt x="834231" y="388855"/>
                  <a:pt x="814388" y="424574"/>
                </a:cubicBezTo>
                <a:cubicBezTo>
                  <a:pt x="798512" y="473788"/>
                  <a:pt x="839788" y="484899"/>
                  <a:pt x="835819" y="526968"/>
                </a:cubicBezTo>
                <a:cubicBezTo>
                  <a:pt x="822325" y="566656"/>
                  <a:pt x="807641" y="610710"/>
                  <a:pt x="785813" y="641269"/>
                </a:cubicBezTo>
                <a:cubicBezTo>
                  <a:pt x="763985" y="671828"/>
                  <a:pt x="705644" y="698418"/>
                  <a:pt x="661988" y="681749"/>
                </a:cubicBezTo>
                <a:cubicBezTo>
                  <a:pt x="640557" y="661905"/>
                  <a:pt x="597693" y="649205"/>
                  <a:pt x="597694" y="622217"/>
                </a:cubicBezTo>
                <a:cubicBezTo>
                  <a:pt x="569913" y="653967"/>
                  <a:pt x="556418" y="683337"/>
                  <a:pt x="507206" y="717468"/>
                </a:cubicBezTo>
                <a:cubicBezTo>
                  <a:pt x="490538" y="755569"/>
                  <a:pt x="474663" y="819465"/>
                  <a:pt x="483394" y="865105"/>
                </a:cubicBezTo>
                <a:cubicBezTo>
                  <a:pt x="480219" y="916699"/>
                  <a:pt x="534193" y="994486"/>
                  <a:pt x="585787" y="1017505"/>
                </a:cubicBezTo>
                <a:cubicBezTo>
                  <a:pt x="519906" y="1046874"/>
                  <a:pt x="465931" y="1035761"/>
                  <a:pt x="340519" y="1029411"/>
                </a:cubicBezTo>
                <a:lnTo>
                  <a:pt x="288132" y="1031792"/>
                </a:lnTo>
                <a:cubicBezTo>
                  <a:pt x="376636" y="991708"/>
                  <a:pt x="385763" y="871455"/>
                  <a:pt x="385763" y="817480"/>
                </a:cubicBezTo>
                <a:cubicBezTo>
                  <a:pt x="394890" y="758345"/>
                  <a:pt x="377825" y="717864"/>
                  <a:pt x="371475" y="705561"/>
                </a:cubicBezTo>
                <a:lnTo>
                  <a:pt x="347663" y="743661"/>
                </a:lnTo>
                <a:cubicBezTo>
                  <a:pt x="332581" y="715087"/>
                  <a:pt x="293688" y="719848"/>
                  <a:pt x="266700" y="729374"/>
                </a:cubicBezTo>
                <a:cubicBezTo>
                  <a:pt x="228600" y="742867"/>
                  <a:pt x="209550" y="761124"/>
                  <a:pt x="180975" y="776999"/>
                </a:cubicBezTo>
                <a:close/>
              </a:path>
            </a:pathLst>
          </a:custGeom>
          <a:solidFill>
            <a:schemeClr val="accent4"/>
          </a:solidFill>
          <a:ln>
            <a:noFill/>
          </a:ln>
        </p:spPr>
        <p:txBody>
          <a:bodyPr lIns="0" tIns="0" rIns="0" bIns="759333"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lang="zh-CN" altLang="en-US" sz="4400" kern="0" dirty="0">
                <a:solidFill>
                  <a:sysClr val="window" lastClr="FFFFFF"/>
                </a:solidFill>
                <a:latin typeface="Arial" panose="020B0604020202020204" pitchFamily="34" charset="0"/>
                <a:ea typeface="微软雅黑" panose="020B0503020204020204" pitchFamily="34" charset="-122"/>
              </a:rPr>
              <a:t>十四条</a:t>
            </a:r>
            <a:endParaRPr lang="en-US" altLang="zh-CN" sz="4400" kern="0" dirty="0">
              <a:solidFill>
                <a:sysClr val="window" lastClr="FFFFFF"/>
              </a:solidFill>
              <a:latin typeface="Arial" panose="020B0604020202020204" pitchFamily="34" charset="0"/>
              <a:ea typeface="微软雅黑" panose="020B0503020204020204" pitchFamily="34" charset="-122"/>
            </a:endParaRPr>
          </a:p>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lang="zh-CN" altLang="en-US" sz="4400" kern="0" dirty="0">
                <a:solidFill>
                  <a:sysClr val="window" lastClr="FFFFFF"/>
                </a:solidFill>
                <a:latin typeface="Arial" panose="020B0604020202020204" pitchFamily="34" charset="0"/>
                <a:ea typeface="微软雅黑" panose="020B0503020204020204" pitchFamily="34" charset="-122"/>
              </a:rPr>
              <a:t>续贷</a:t>
            </a:r>
            <a:endParaRPr kumimoji="0" lang="zh-CN" altLang="en-US" sz="4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endParaRPr>
          </a:p>
        </p:txBody>
      </p:sp>
      <p:grpSp>
        <p:nvGrpSpPr>
          <p:cNvPr id="28" name="组合 56"/>
          <p:cNvGrpSpPr>
            <a:grpSpLocks/>
          </p:cNvGrpSpPr>
          <p:nvPr/>
        </p:nvGrpSpPr>
        <p:grpSpPr bwMode="auto">
          <a:xfrm>
            <a:off x="8120537" y="2213667"/>
            <a:ext cx="1150463" cy="584436"/>
            <a:chOff x="5242560" y="2729569"/>
            <a:chExt cx="596023" cy="303191"/>
          </a:xfrm>
          <a:solidFill>
            <a:sysClr val="windowText" lastClr="000000">
              <a:lumMod val="50000"/>
              <a:lumOff val="50000"/>
            </a:sysClr>
          </a:solidFill>
        </p:grpSpPr>
        <p:sp>
          <p:nvSpPr>
            <p:cNvPr id="29" name="椭圆 57"/>
            <p:cNvSpPr>
              <a:spLocks noChangeArrowheads="1"/>
            </p:cNvSpPr>
            <p:nvPr/>
          </p:nvSpPr>
          <p:spPr bwMode="auto">
            <a:xfrm>
              <a:off x="5242560" y="2979045"/>
              <a:ext cx="53642" cy="53715"/>
            </a:xfrm>
            <a:prstGeom prst="ellipse">
              <a:avLst/>
            </a:prstGeom>
            <a:grpFill/>
            <a:ln w="9525">
              <a:no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20000"/>
                </a:lnSpc>
                <a:spcBef>
                  <a:spcPct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endParaRPr>
            </a:p>
          </p:txBody>
        </p:sp>
        <p:sp>
          <p:nvSpPr>
            <p:cNvPr id="30" name="矩形 58"/>
            <p:cNvSpPr>
              <a:spLocks noChangeArrowheads="1"/>
            </p:cNvSpPr>
            <p:nvPr/>
          </p:nvSpPr>
          <p:spPr bwMode="auto">
            <a:xfrm rot="-2650181">
              <a:off x="5254480" y="2961140"/>
              <a:ext cx="108477" cy="10743"/>
            </a:xfrm>
            <a:prstGeom prst="rect">
              <a:avLst/>
            </a:prstGeom>
            <a:grpFill/>
            <a:ln w="9525">
              <a:noFill/>
              <a:miter lim="800000"/>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20000"/>
                </a:lnSpc>
                <a:spcBef>
                  <a:spcPct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endParaRPr>
            </a:p>
          </p:txBody>
        </p:sp>
        <p:sp>
          <p:nvSpPr>
            <p:cNvPr id="31" name="任意多边形 30"/>
            <p:cNvSpPr/>
            <p:nvPr/>
          </p:nvSpPr>
          <p:spPr>
            <a:xfrm>
              <a:off x="5342692" y="2729569"/>
              <a:ext cx="495891" cy="206504"/>
            </a:xfrm>
            <a:custGeom>
              <a:avLst/>
              <a:gdLst>
                <a:gd name="connsiteX0" fmla="*/ 301650 w 496670"/>
                <a:gd name="connsiteY0" fmla="*/ 0 h 206120"/>
                <a:gd name="connsiteX1" fmla="*/ 496670 w 496670"/>
                <a:gd name="connsiteY1" fmla="*/ 0 h 206120"/>
                <a:gd name="connsiteX2" fmla="*/ 496670 w 496670"/>
                <a:gd name="connsiteY2" fmla="*/ 10800 h 206120"/>
                <a:gd name="connsiteX3" fmla="*/ 208670 w 496670"/>
                <a:gd name="connsiteY3" fmla="*/ 10800 h 206120"/>
                <a:gd name="connsiteX4" fmla="*/ 208670 w 496670"/>
                <a:gd name="connsiteY4" fmla="*/ 10722 h 206120"/>
                <a:gd name="connsiteX5" fmla="*/ 7525 w 496670"/>
                <a:gd name="connsiteY5" fmla="*/ 206120 h 206120"/>
                <a:gd name="connsiteX6" fmla="*/ 0 w 496670"/>
                <a:gd name="connsiteY6" fmla="*/ 198373 h 206120"/>
                <a:gd name="connsiteX7" fmla="*/ 204125 w 496670"/>
                <a:gd name="connsiteY7" fmla="*/ 79 h 206120"/>
                <a:gd name="connsiteX8" fmla="*/ 301650 w 496670"/>
                <a:gd name="connsiteY8" fmla="*/ 79 h 20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670" h="206120">
                  <a:moveTo>
                    <a:pt x="301650" y="0"/>
                  </a:moveTo>
                  <a:lnTo>
                    <a:pt x="496670" y="0"/>
                  </a:lnTo>
                  <a:lnTo>
                    <a:pt x="496670" y="10800"/>
                  </a:lnTo>
                  <a:lnTo>
                    <a:pt x="208670" y="10800"/>
                  </a:lnTo>
                  <a:lnTo>
                    <a:pt x="208670" y="10722"/>
                  </a:lnTo>
                  <a:lnTo>
                    <a:pt x="7525" y="206120"/>
                  </a:lnTo>
                  <a:lnTo>
                    <a:pt x="0" y="198373"/>
                  </a:lnTo>
                  <a:lnTo>
                    <a:pt x="204125" y="79"/>
                  </a:lnTo>
                  <a:lnTo>
                    <a:pt x="301650" y="79"/>
                  </a:lnTo>
                  <a:close/>
                </a:path>
              </a:pathLst>
            </a:custGeom>
            <a:grpFill/>
            <a:ln>
              <a:noFill/>
            </a:ln>
          </p:spPr>
          <p:txBody>
            <a:bodyPr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b="0" i="0" u="none" strike="noStrike" kern="0" cap="none" spc="0" normalizeH="0" baseline="0" noProof="0" dirty="0">
                <a:ln>
                  <a:noFill/>
                </a:ln>
                <a:solidFill>
                  <a:sysClr val="window" lastClr="FFFFFF"/>
                </a:solidFill>
                <a:effectLst/>
                <a:uLnTx/>
                <a:uFillTx/>
                <a:latin typeface="Arial" panose="020B0604020202020204" pitchFamily="34" charset="0"/>
              </a:endParaRPr>
            </a:p>
          </p:txBody>
        </p:sp>
      </p:grpSp>
      <p:grpSp>
        <p:nvGrpSpPr>
          <p:cNvPr id="36" name="组合 64"/>
          <p:cNvGrpSpPr>
            <a:grpSpLocks/>
          </p:cNvGrpSpPr>
          <p:nvPr/>
        </p:nvGrpSpPr>
        <p:grpSpPr bwMode="auto">
          <a:xfrm flipH="1">
            <a:off x="2906443" y="2114796"/>
            <a:ext cx="1152764" cy="584436"/>
            <a:chOff x="5242560" y="2729569"/>
            <a:chExt cx="596023" cy="303191"/>
          </a:xfrm>
          <a:solidFill>
            <a:sysClr val="windowText" lastClr="000000">
              <a:lumMod val="50000"/>
              <a:lumOff val="50000"/>
            </a:sysClr>
          </a:solidFill>
        </p:grpSpPr>
        <p:sp>
          <p:nvSpPr>
            <p:cNvPr id="37" name="椭圆 65"/>
            <p:cNvSpPr>
              <a:spLocks noChangeArrowheads="1"/>
            </p:cNvSpPr>
            <p:nvPr/>
          </p:nvSpPr>
          <p:spPr bwMode="auto">
            <a:xfrm>
              <a:off x="5242560" y="2979045"/>
              <a:ext cx="53535" cy="53715"/>
            </a:xfrm>
            <a:prstGeom prst="ellipse">
              <a:avLst/>
            </a:prstGeom>
            <a:grpFill/>
            <a:ln w="9525">
              <a:no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20000"/>
                </a:lnSpc>
                <a:spcBef>
                  <a:spcPct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endParaRPr>
            </a:p>
          </p:txBody>
        </p:sp>
        <p:sp>
          <p:nvSpPr>
            <p:cNvPr id="38" name="矩形 66"/>
            <p:cNvSpPr>
              <a:spLocks noChangeArrowheads="1"/>
            </p:cNvSpPr>
            <p:nvPr/>
          </p:nvSpPr>
          <p:spPr bwMode="auto">
            <a:xfrm rot="-2650181">
              <a:off x="5254457" y="2961140"/>
              <a:ext cx="108259" cy="10743"/>
            </a:xfrm>
            <a:prstGeom prst="rect">
              <a:avLst/>
            </a:prstGeom>
            <a:grpFill/>
            <a:ln w="9525">
              <a:noFill/>
              <a:miter lim="800000"/>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20000"/>
                </a:lnSpc>
                <a:spcBef>
                  <a:spcPct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endParaRPr>
            </a:p>
          </p:txBody>
        </p:sp>
        <p:sp>
          <p:nvSpPr>
            <p:cNvPr id="39" name="任意多边形 38"/>
            <p:cNvSpPr/>
            <p:nvPr/>
          </p:nvSpPr>
          <p:spPr>
            <a:xfrm>
              <a:off x="5343681" y="2728376"/>
              <a:ext cx="494902" cy="206504"/>
            </a:xfrm>
            <a:custGeom>
              <a:avLst/>
              <a:gdLst>
                <a:gd name="connsiteX0" fmla="*/ 301650 w 496670"/>
                <a:gd name="connsiteY0" fmla="*/ 0 h 206120"/>
                <a:gd name="connsiteX1" fmla="*/ 496670 w 496670"/>
                <a:gd name="connsiteY1" fmla="*/ 0 h 206120"/>
                <a:gd name="connsiteX2" fmla="*/ 496670 w 496670"/>
                <a:gd name="connsiteY2" fmla="*/ 10800 h 206120"/>
                <a:gd name="connsiteX3" fmla="*/ 208670 w 496670"/>
                <a:gd name="connsiteY3" fmla="*/ 10800 h 206120"/>
                <a:gd name="connsiteX4" fmla="*/ 208670 w 496670"/>
                <a:gd name="connsiteY4" fmla="*/ 10722 h 206120"/>
                <a:gd name="connsiteX5" fmla="*/ 7525 w 496670"/>
                <a:gd name="connsiteY5" fmla="*/ 206120 h 206120"/>
                <a:gd name="connsiteX6" fmla="*/ 0 w 496670"/>
                <a:gd name="connsiteY6" fmla="*/ 198373 h 206120"/>
                <a:gd name="connsiteX7" fmla="*/ 204125 w 496670"/>
                <a:gd name="connsiteY7" fmla="*/ 79 h 206120"/>
                <a:gd name="connsiteX8" fmla="*/ 301650 w 496670"/>
                <a:gd name="connsiteY8" fmla="*/ 79 h 20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670" h="206120">
                  <a:moveTo>
                    <a:pt x="301650" y="0"/>
                  </a:moveTo>
                  <a:lnTo>
                    <a:pt x="496670" y="0"/>
                  </a:lnTo>
                  <a:lnTo>
                    <a:pt x="496670" y="10800"/>
                  </a:lnTo>
                  <a:lnTo>
                    <a:pt x="208670" y="10800"/>
                  </a:lnTo>
                  <a:lnTo>
                    <a:pt x="208670" y="10722"/>
                  </a:lnTo>
                  <a:lnTo>
                    <a:pt x="7525" y="206120"/>
                  </a:lnTo>
                  <a:lnTo>
                    <a:pt x="0" y="198373"/>
                  </a:lnTo>
                  <a:lnTo>
                    <a:pt x="204125" y="79"/>
                  </a:lnTo>
                  <a:lnTo>
                    <a:pt x="301650" y="79"/>
                  </a:lnTo>
                  <a:close/>
                </a:path>
              </a:pathLst>
            </a:custGeom>
            <a:grpFill/>
            <a:ln>
              <a:noFill/>
            </a:ln>
          </p:spPr>
          <p:txBody>
            <a:bodyPr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b="0" i="0" u="none" strike="noStrike" kern="0" cap="none" spc="0" normalizeH="0" baseline="0" noProof="0" dirty="0">
                <a:ln>
                  <a:noFill/>
                </a:ln>
                <a:solidFill>
                  <a:sysClr val="window" lastClr="FFFFFF"/>
                </a:solidFill>
                <a:effectLst/>
                <a:uLnTx/>
                <a:uFillTx/>
                <a:latin typeface="Arial" panose="020B0604020202020204" pitchFamily="34" charset="0"/>
              </a:endParaRPr>
            </a:p>
          </p:txBody>
        </p:sp>
      </p:grpSp>
      <p:grpSp>
        <p:nvGrpSpPr>
          <p:cNvPr id="40" name="组合 68"/>
          <p:cNvGrpSpPr>
            <a:grpSpLocks/>
          </p:cNvGrpSpPr>
          <p:nvPr/>
        </p:nvGrpSpPr>
        <p:grpSpPr bwMode="auto">
          <a:xfrm>
            <a:off x="2569284" y="3965036"/>
            <a:ext cx="1405867" cy="103543"/>
            <a:chOff x="3351817" y="4503373"/>
            <a:chExt cx="727826" cy="53340"/>
          </a:xfrm>
          <a:solidFill>
            <a:sysClr val="windowText" lastClr="000000">
              <a:lumMod val="50000"/>
              <a:lumOff val="50000"/>
            </a:sysClr>
          </a:solidFill>
        </p:grpSpPr>
        <p:sp>
          <p:nvSpPr>
            <p:cNvPr id="41" name="椭圆 69"/>
            <p:cNvSpPr>
              <a:spLocks noChangeArrowheads="1"/>
            </p:cNvSpPr>
            <p:nvPr/>
          </p:nvSpPr>
          <p:spPr bwMode="auto">
            <a:xfrm flipH="1">
              <a:off x="4026038" y="4503373"/>
              <a:ext cx="53605" cy="53340"/>
            </a:xfrm>
            <a:prstGeom prst="ellipse">
              <a:avLst/>
            </a:prstGeom>
            <a:grpFill/>
            <a:ln w="9525">
              <a:no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20000"/>
                </a:lnSpc>
                <a:spcBef>
                  <a:spcPct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endParaRPr>
            </a:p>
          </p:txBody>
        </p:sp>
        <p:sp>
          <p:nvSpPr>
            <p:cNvPr id="42" name="矩形 70"/>
            <p:cNvSpPr>
              <a:spLocks noChangeArrowheads="1"/>
            </p:cNvSpPr>
            <p:nvPr/>
          </p:nvSpPr>
          <p:spPr bwMode="auto">
            <a:xfrm flipH="1">
              <a:off x="3943846" y="4524709"/>
              <a:ext cx="107208" cy="10668"/>
            </a:xfrm>
            <a:prstGeom prst="rect">
              <a:avLst/>
            </a:prstGeom>
            <a:grpFill/>
            <a:ln w="9525">
              <a:noFill/>
              <a:miter lim="800000"/>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20000"/>
                </a:lnSpc>
                <a:spcBef>
                  <a:spcPct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endParaRPr>
            </a:p>
          </p:txBody>
        </p:sp>
        <p:sp>
          <p:nvSpPr>
            <p:cNvPr id="43" name="任意多边形 42"/>
            <p:cNvSpPr/>
            <p:nvPr/>
          </p:nvSpPr>
          <p:spPr>
            <a:xfrm flipH="1">
              <a:off x="3351817" y="4525895"/>
              <a:ext cx="648015" cy="9483"/>
            </a:xfrm>
            <a:custGeom>
              <a:avLst/>
              <a:gdLst>
                <a:gd name="connsiteX0" fmla="*/ 197354 w 197354"/>
                <a:gd name="connsiteY0" fmla="*/ 0 h 10800"/>
                <a:gd name="connsiteX1" fmla="*/ 2334 w 197354"/>
                <a:gd name="connsiteY1" fmla="*/ 0 h 10800"/>
                <a:gd name="connsiteX2" fmla="*/ 2334 w 197354"/>
                <a:gd name="connsiteY2" fmla="*/ 79 h 10800"/>
                <a:gd name="connsiteX3" fmla="*/ 0 w 197354"/>
                <a:gd name="connsiteY3" fmla="*/ 79 h 10800"/>
                <a:gd name="connsiteX4" fmla="*/ 0 w 197354"/>
                <a:gd name="connsiteY4" fmla="*/ 10800 h 10800"/>
                <a:gd name="connsiteX5" fmla="*/ 197354 w 197354"/>
                <a:gd name="connsiteY5" fmla="*/ 10800 h 1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354" h="10800">
                  <a:moveTo>
                    <a:pt x="197354" y="0"/>
                  </a:moveTo>
                  <a:lnTo>
                    <a:pt x="2334" y="0"/>
                  </a:lnTo>
                  <a:lnTo>
                    <a:pt x="2334" y="79"/>
                  </a:lnTo>
                  <a:lnTo>
                    <a:pt x="0" y="79"/>
                  </a:lnTo>
                  <a:lnTo>
                    <a:pt x="0" y="10800"/>
                  </a:lnTo>
                  <a:lnTo>
                    <a:pt x="197354" y="10800"/>
                  </a:lnTo>
                  <a:close/>
                </a:path>
              </a:pathLst>
            </a:custGeom>
            <a:grpFill/>
            <a:ln>
              <a:noFill/>
            </a:ln>
          </p:spPr>
          <p:txBody>
            <a:bodyPr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b="0" i="0" u="none" strike="noStrike" kern="0" cap="none" spc="0" normalizeH="0" baseline="0" noProof="0" dirty="0">
                <a:ln>
                  <a:noFill/>
                </a:ln>
                <a:solidFill>
                  <a:sysClr val="window" lastClr="FFFFFF"/>
                </a:solidFill>
                <a:effectLst/>
                <a:uLnTx/>
                <a:uFillTx/>
                <a:latin typeface="Arial" panose="020B0604020202020204" pitchFamily="34" charset="0"/>
              </a:endParaRPr>
            </a:p>
          </p:txBody>
        </p:sp>
      </p:grpSp>
      <p:sp>
        <p:nvSpPr>
          <p:cNvPr id="2" name="文本框 1"/>
          <p:cNvSpPr txBox="1"/>
          <p:nvPr/>
        </p:nvSpPr>
        <p:spPr>
          <a:xfrm>
            <a:off x="199033" y="736600"/>
            <a:ext cx="4068167" cy="1969770"/>
          </a:xfrm>
          <a:prstGeom prst="rect">
            <a:avLst/>
          </a:prstGeom>
          <a:noFill/>
        </p:spPr>
        <p:txBody>
          <a:bodyPr wrap="square" rtlCol="0">
            <a:spAutoFit/>
          </a:bodyPr>
          <a:lstStyle/>
          <a:p>
            <a:r>
              <a:rPr lang="zh-CN" altLang="zh-CN" sz="2000" dirty="0">
                <a:solidFill>
                  <a:srgbClr val="FFFFFF"/>
                </a:solidFill>
                <a:sym typeface="微软雅黑" charset="0"/>
              </a:rPr>
              <a:t>（一）</a:t>
            </a:r>
            <a:r>
              <a:rPr lang="zh-CN" altLang="zh-CN" sz="2400" b="1" dirty="0">
                <a:solidFill>
                  <a:srgbClr val="FFFFFF"/>
                </a:solidFill>
                <a:sym typeface="微软雅黑" charset="0"/>
              </a:rPr>
              <a:t>续贷条件</a:t>
            </a:r>
            <a:r>
              <a:rPr lang="en-US" altLang="zh-CN" sz="2400" b="1" dirty="0">
                <a:solidFill>
                  <a:srgbClr val="FFFFFF"/>
                </a:solidFill>
                <a:sym typeface="微软雅黑" charset="0"/>
              </a:rPr>
              <a:t> </a:t>
            </a:r>
            <a:r>
              <a:rPr lang="zh-CN" altLang="zh-CN" sz="2000" dirty="0">
                <a:solidFill>
                  <a:srgbClr val="FFFFFF"/>
                </a:solidFill>
                <a:sym typeface="微软雅黑" charset="0"/>
              </a:rPr>
              <a:t>在脱贫攻坚期内，符合申请扶贫小额信贷条件、具有一定还款能力、还款意愿良好、确有资金需求、风险可控的贫困户，可申请办理无还本续贷。</a:t>
            </a:r>
            <a:endParaRPr lang="zh-CN" altLang="en-US" sz="2000" dirty="0">
              <a:solidFill>
                <a:srgbClr val="FFFFFF"/>
              </a:solidFill>
            </a:endParaRPr>
          </a:p>
          <a:p>
            <a:endParaRPr kumimoji="1" lang="zh-CN" altLang="en-US" dirty="0"/>
          </a:p>
        </p:txBody>
      </p:sp>
      <p:sp>
        <p:nvSpPr>
          <p:cNvPr id="3" name="矩形 2"/>
          <p:cNvSpPr/>
          <p:nvPr/>
        </p:nvSpPr>
        <p:spPr>
          <a:xfrm>
            <a:off x="254000" y="4022636"/>
            <a:ext cx="3810000" cy="2308324"/>
          </a:xfrm>
          <a:prstGeom prst="rect">
            <a:avLst/>
          </a:prstGeom>
        </p:spPr>
        <p:txBody>
          <a:bodyPr wrap="square">
            <a:spAutoFit/>
          </a:bodyPr>
          <a:lstStyle/>
          <a:p>
            <a:pPr algn="just" fontAlgn="auto"/>
            <a:r>
              <a:rPr lang="zh-CN" altLang="zh-CN" sz="2000" noProof="1">
                <a:solidFill>
                  <a:srgbClr val="FFFFFF"/>
                </a:solidFill>
                <a:latin typeface="+mn-ea"/>
                <a:sym typeface="+mn-ea"/>
              </a:rPr>
              <a:t>（二）</a:t>
            </a:r>
            <a:r>
              <a:rPr lang="zh-CN" altLang="zh-CN" sz="2400" noProof="1">
                <a:solidFill>
                  <a:srgbClr val="FFFFFF"/>
                </a:solidFill>
                <a:latin typeface="+mn-ea"/>
                <a:sym typeface="+mn-ea"/>
              </a:rPr>
              <a:t>续贷流程</a:t>
            </a:r>
            <a:r>
              <a:rPr lang="en-US" altLang="zh-CN" sz="2400" noProof="1">
                <a:solidFill>
                  <a:srgbClr val="FFFFFF"/>
                </a:solidFill>
                <a:latin typeface="+mn-ea"/>
                <a:sym typeface="+mn-ea"/>
              </a:rPr>
              <a:t> </a:t>
            </a:r>
            <a:r>
              <a:rPr lang="zh-CN" altLang="zh-CN" sz="2000" noProof="1">
                <a:solidFill>
                  <a:srgbClr val="FFFFFF"/>
                </a:solidFill>
                <a:latin typeface="+mn-ea"/>
                <a:sym typeface="+mn-ea"/>
              </a:rPr>
              <a:t>经办银行在贷款到期前</a:t>
            </a:r>
            <a:r>
              <a:rPr lang="en-US" altLang="zh-CN" sz="2000" noProof="1">
                <a:solidFill>
                  <a:srgbClr val="FFFFFF"/>
                </a:solidFill>
                <a:latin typeface="+mn-ea"/>
                <a:sym typeface="+mn-ea"/>
              </a:rPr>
              <a:t>20</a:t>
            </a:r>
            <a:r>
              <a:rPr lang="zh-CN" altLang="zh-CN" sz="2000" noProof="1">
                <a:solidFill>
                  <a:srgbClr val="FFFFFF"/>
                </a:solidFill>
                <a:latin typeface="+mn-ea"/>
                <a:sym typeface="+mn-ea"/>
              </a:rPr>
              <a:t>个工作日内提前介入开展贷款调查和评审工作。在脱贫攻坚期内，在贫困户符合申请扶贫小额信贷条件且风险可控的前提下，在贷款形成逾期前办理无还本续贷。</a:t>
            </a:r>
            <a:endParaRPr lang="zh-CN" altLang="zh-CN" sz="2000" noProof="1">
              <a:solidFill>
                <a:srgbClr val="FFFFFF"/>
              </a:solidFill>
              <a:effectLst>
                <a:outerShdw blurRad="38100" dist="25400" dir="5400000" algn="ctr" rotWithShape="0">
                  <a:srgbClr val="6E747A">
                    <a:alpha val="43000"/>
                  </a:srgbClr>
                </a:outerShdw>
              </a:effectLst>
              <a:latin typeface="+mn-ea"/>
              <a:cs typeface="微软雅黑" panose="020B0503020204020204" pitchFamily="34" charset="-122"/>
            </a:endParaRPr>
          </a:p>
        </p:txBody>
      </p:sp>
      <p:sp>
        <p:nvSpPr>
          <p:cNvPr id="5" name="矩形 4"/>
          <p:cNvSpPr/>
          <p:nvPr/>
        </p:nvSpPr>
        <p:spPr>
          <a:xfrm>
            <a:off x="8712200" y="2306935"/>
            <a:ext cx="3225800" cy="2308324"/>
          </a:xfrm>
          <a:prstGeom prst="rect">
            <a:avLst/>
          </a:prstGeom>
        </p:spPr>
        <p:txBody>
          <a:bodyPr wrap="square">
            <a:spAutoFit/>
          </a:bodyPr>
          <a:lstStyle/>
          <a:p>
            <a:pPr algn="just"/>
            <a:r>
              <a:rPr lang="zh-CN" altLang="zh-CN" sz="2000" dirty="0">
                <a:solidFill>
                  <a:srgbClr val="FFFFFF"/>
                </a:solidFill>
                <a:sym typeface="微软雅黑" charset="0"/>
              </a:rPr>
              <a:t>（三）</a:t>
            </a:r>
            <a:r>
              <a:rPr lang="zh-CN" altLang="zh-CN" sz="2400" b="1" dirty="0">
                <a:solidFill>
                  <a:srgbClr val="FFFFFF"/>
                </a:solidFill>
                <a:sym typeface="微软雅黑" charset="0"/>
              </a:rPr>
              <a:t>续贷期限</a:t>
            </a:r>
            <a:r>
              <a:rPr lang="en-US" altLang="zh-CN" sz="2400" b="1" dirty="0">
                <a:solidFill>
                  <a:srgbClr val="FFFFFF"/>
                </a:solidFill>
                <a:sym typeface="微软雅黑" charset="0"/>
              </a:rPr>
              <a:t> </a:t>
            </a:r>
            <a:r>
              <a:rPr lang="zh-CN" altLang="zh-CN" sz="2000" dirty="0">
                <a:solidFill>
                  <a:srgbClr val="FFFFFF"/>
                </a:solidFill>
                <a:sym typeface="微软雅黑" charset="0"/>
              </a:rPr>
              <a:t>经办银行根据贷款项目、还款能力等情况综合决定，</a:t>
            </a:r>
            <a:r>
              <a:rPr lang="zh-CN" altLang="zh-CN" sz="2000" dirty="0">
                <a:solidFill>
                  <a:srgbClr val="FF0000"/>
                </a:solidFill>
                <a:sym typeface="微软雅黑" charset="0"/>
              </a:rPr>
              <a:t>原则上不超过</a:t>
            </a:r>
            <a:r>
              <a:rPr lang="en-US" altLang="zh-CN" sz="2000" dirty="0">
                <a:solidFill>
                  <a:srgbClr val="FF0000"/>
                </a:solidFill>
                <a:sym typeface="微软雅黑" charset="0"/>
              </a:rPr>
              <a:t>3</a:t>
            </a:r>
            <a:r>
              <a:rPr lang="zh-CN" altLang="zh-CN" sz="2000" dirty="0">
                <a:solidFill>
                  <a:srgbClr val="FF0000"/>
                </a:solidFill>
                <a:sym typeface="微软雅黑" charset="0"/>
              </a:rPr>
              <a:t>年且只能办理</a:t>
            </a:r>
            <a:r>
              <a:rPr lang="en-US" altLang="zh-CN" sz="2000" dirty="0">
                <a:solidFill>
                  <a:srgbClr val="FF0000"/>
                </a:solidFill>
                <a:sym typeface="微软雅黑" charset="0"/>
              </a:rPr>
              <a:t>1</a:t>
            </a:r>
            <a:r>
              <a:rPr lang="zh-CN" altLang="zh-CN" sz="2000" dirty="0">
                <a:solidFill>
                  <a:srgbClr val="FF0000"/>
                </a:solidFill>
                <a:sym typeface="微软雅黑" charset="0"/>
              </a:rPr>
              <a:t>次续贷。</a:t>
            </a:r>
            <a:r>
              <a:rPr lang="zh-CN" altLang="zh-CN" sz="2000" dirty="0">
                <a:solidFill>
                  <a:srgbClr val="FFFFFF"/>
                </a:solidFill>
                <a:sym typeface="微软雅黑" charset="0"/>
              </a:rPr>
              <a:t>办理续贷的贷款继续执行扶贫小额信贷政策。</a:t>
            </a:r>
            <a:endParaRPr lang="zh-CN" altLang="en-US" sz="2000" dirty="0">
              <a:solidFill>
                <a:srgbClr val="FFFFFF"/>
              </a:solidFill>
            </a:endParaRPr>
          </a:p>
        </p:txBody>
      </p:sp>
    </p:spTree>
    <p:custDataLst>
      <p:tags r:id="rId1"/>
    </p:custDataLst>
    <p:extLst>
      <p:ext uri="{BB962C8B-B14F-4D97-AF65-F5344CB8AC3E}">
        <p14:creationId xmlns:p14="http://schemas.microsoft.com/office/powerpoint/2010/main" val="1023672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340">
    <a:dk1>
      <a:sysClr val="windowText" lastClr="000000"/>
    </a:dk1>
    <a:lt1>
      <a:sysClr val="window" lastClr="FFFFFF"/>
    </a:lt1>
    <a:dk2>
      <a:srgbClr val="44546A"/>
    </a:dk2>
    <a:lt2>
      <a:srgbClr val="E7E6E6"/>
    </a:lt2>
    <a:accent1>
      <a:srgbClr val="FEA600"/>
    </a:accent1>
    <a:accent2>
      <a:srgbClr val="A6A6A6"/>
    </a:accent2>
    <a:accent3>
      <a:srgbClr val="FEA600"/>
    </a:accent3>
    <a:accent4>
      <a:srgbClr val="A6A6A6"/>
    </a:accent4>
    <a:accent5>
      <a:srgbClr val="FEA600"/>
    </a:accent5>
    <a:accent6>
      <a:srgbClr val="A6A6A6"/>
    </a:accent6>
    <a:hlink>
      <a:srgbClr val="FEA600"/>
    </a:hlink>
    <a:folHlink>
      <a:srgbClr val="A6A6A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340">
    <a:dk1>
      <a:sysClr val="windowText" lastClr="000000"/>
    </a:dk1>
    <a:lt1>
      <a:sysClr val="window" lastClr="FFFFFF"/>
    </a:lt1>
    <a:dk2>
      <a:srgbClr val="44546A"/>
    </a:dk2>
    <a:lt2>
      <a:srgbClr val="E7E6E6"/>
    </a:lt2>
    <a:accent1>
      <a:srgbClr val="FEA600"/>
    </a:accent1>
    <a:accent2>
      <a:srgbClr val="A6A6A6"/>
    </a:accent2>
    <a:accent3>
      <a:srgbClr val="FEA600"/>
    </a:accent3>
    <a:accent4>
      <a:srgbClr val="A6A6A6"/>
    </a:accent4>
    <a:accent5>
      <a:srgbClr val="FEA600"/>
    </a:accent5>
    <a:accent6>
      <a:srgbClr val="A6A6A6"/>
    </a:accent6>
    <a:hlink>
      <a:srgbClr val="FEA600"/>
    </a:hlink>
    <a:folHlink>
      <a:srgbClr val="A6A6A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自定义 340">
    <a:dk1>
      <a:sysClr val="windowText" lastClr="000000"/>
    </a:dk1>
    <a:lt1>
      <a:sysClr val="window" lastClr="FFFFFF"/>
    </a:lt1>
    <a:dk2>
      <a:srgbClr val="44546A"/>
    </a:dk2>
    <a:lt2>
      <a:srgbClr val="E7E6E6"/>
    </a:lt2>
    <a:accent1>
      <a:srgbClr val="FEA600"/>
    </a:accent1>
    <a:accent2>
      <a:srgbClr val="A6A6A6"/>
    </a:accent2>
    <a:accent3>
      <a:srgbClr val="FEA600"/>
    </a:accent3>
    <a:accent4>
      <a:srgbClr val="A6A6A6"/>
    </a:accent4>
    <a:accent5>
      <a:srgbClr val="FEA600"/>
    </a:accent5>
    <a:accent6>
      <a:srgbClr val="A6A6A6"/>
    </a:accent6>
    <a:hlink>
      <a:srgbClr val="FEA600"/>
    </a:hlink>
    <a:folHlink>
      <a:srgbClr val="A6A6A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自定义 340">
    <a:dk1>
      <a:sysClr val="windowText" lastClr="000000"/>
    </a:dk1>
    <a:lt1>
      <a:sysClr val="window" lastClr="FFFFFF"/>
    </a:lt1>
    <a:dk2>
      <a:srgbClr val="44546A"/>
    </a:dk2>
    <a:lt2>
      <a:srgbClr val="E7E6E6"/>
    </a:lt2>
    <a:accent1>
      <a:srgbClr val="FEA600"/>
    </a:accent1>
    <a:accent2>
      <a:srgbClr val="A6A6A6"/>
    </a:accent2>
    <a:accent3>
      <a:srgbClr val="FEA600"/>
    </a:accent3>
    <a:accent4>
      <a:srgbClr val="A6A6A6"/>
    </a:accent4>
    <a:accent5>
      <a:srgbClr val="FEA600"/>
    </a:accent5>
    <a:accent6>
      <a:srgbClr val="A6A6A6"/>
    </a:accent6>
    <a:hlink>
      <a:srgbClr val="FEA600"/>
    </a:hlink>
    <a:folHlink>
      <a:srgbClr val="A6A6A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自定义 340">
    <a:dk1>
      <a:sysClr val="windowText" lastClr="000000"/>
    </a:dk1>
    <a:lt1>
      <a:sysClr val="window" lastClr="FFFFFF"/>
    </a:lt1>
    <a:dk2>
      <a:srgbClr val="44546A"/>
    </a:dk2>
    <a:lt2>
      <a:srgbClr val="E7E6E6"/>
    </a:lt2>
    <a:accent1>
      <a:srgbClr val="FEA600"/>
    </a:accent1>
    <a:accent2>
      <a:srgbClr val="A6A6A6"/>
    </a:accent2>
    <a:accent3>
      <a:srgbClr val="FEA600"/>
    </a:accent3>
    <a:accent4>
      <a:srgbClr val="A6A6A6"/>
    </a:accent4>
    <a:accent5>
      <a:srgbClr val="FEA600"/>
    </a:accent5>
    <a:accent6>
      <a:srgbClr val="A6A6A6"/>
    </a:accent6>
    <a:hlink>
      <a:srgbClr val="FEA600"/>
    </a:hlink>
    <a:folHlink>
      <a:srgbClr val="A6A6A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自定义 340">
    <a:dk1>
      <a:sysClr val="windowText" lastClr="000000"/>
    </a:dk1>
    <a:lt1>
      <a:sysClr val="window" lastClr="FFFFFF"/>
    </a:lt1>
    <a:dk2>
      <a:srgbClr val="44546A"/>
    </a:dk2>
    <a:lt2>
      <a:srgbClr val="E7E6E6"/>
    </a:lt2>
    <a:accent1>
      <a:srgbClr val="FEA600"/>
    </a:accent1>
    <a:accent2>
      <a:srgbClr val="A6A6A6"/>
    </a:accent2>
    <a:accent3>
      <a:srgbClr val="FEA600"/>
    </a:accent3>
    <a:accent4>
      <a:srgbClr val="A6A6A6"/>
    </a:accent4>
    <a:accent5>
      <a:srgbClr val="FEA600"/>
    </a:accent5>
    <a:accent6>
      <a:srgbClr val="A6A6A6"/>
    </a:accent6>
    <a:hlink>
      <a:srgbClr val="FEA600"/>
    </a:hlink>
    <a:folHlink>
      <a:srgbClr val="A6A6A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948</TotalTime>
  <Words>4652</Words>
  <Application>Microsoft Office PowerPoint</Application>
  <PresentationFormat>自定义</PresentationFormat>
  <Paragraphs>384</Paragraphs>
  <Slides>59</Slides>
  <Notes>48</Notes>
  <HiddenSlides>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第一PPT，www.1ppt.com</vt:lpstr>
      <vt:lpstr>PowerPoint 演示文稿</vt:lpstr>
      <vt:lpstr>目录 CONTENTS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商业融资</dc:title>
  <dc:creator>第一PPT</dc:creator>
  <cp:keywords>www.1ppt.com</cp:keywords>
  <dc:description>www.1ppt.com</dc:description>
  <cp:lastModifiedBy>user</cp:lastModifiedBy>
  <cp:revision>120</cp:revision>
  <dcterms:created xsi:type="dcterms:W3CDTF">2018-04-20T07:40:58Z</dcterms:created>
  <dcterms:modified xsi:type="dcterms:W3CDTF">2020-05-25T10:35:03Z</dcterms:modified>
</cp:coreProperties>
</file>